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66"/>
  </p:notesMasterIdLst>
  <p:sldIdLst>
    <p:sldId id="256" r:id="rId5"/>
    <p:sldId id="828" r:id="rId6"/>
    <p:sldId id="830" r:id="rId7"/>
    <p:sldId id="822" r:id="rId8"/>
    <p:sldId id="825" r:id="rId9"/>
    <p:sldId id="829" r:id="rId10"/>
    <p:sldId id="824" r:id="rId11"/>
    <p:sldId id="796" r:id="rId12"/>
    <p:sldId id="797" r:id="rId13"/>
    <p:sldId id="780" r:id="rId14"/>
    <p:sldId id="448" r:id="rId15"/>
    <p:sldId id="746" r:id="rId16"/>
    <p:sldId id="815" r:id="rId17"/>
    <p:sldId id="748" r:id="rId18"/>
    <p:sldId id="747" r:id="rId19"/>
    <p:sldId id="750" r:id="rId20"/>
    <p:sldId id="749" r:id="rId21"/>
    <p:sldId id="800" r:id="rId22"/>
    <p:sldId id="737" r:id="rId23"/>
    <p:sldId id="807" r:id="rId24"/>
    <p:sldId id="808" r:id="rId25"/>
    <p:sldId id="809" r:id="rId26"/>
    <p:sldId id="810" r:id="rId27"/>
    <p:sldId id="811" r:id="rId28"/>
    <p:sldId id="812" r:id="rId29"/>
    <p:sldId id="759" r:id="rId30"/>
    <p:sldId id="760" r:id="rId31"/>
    <p:sldId id="803" r:id="rId32"/>
    <p:sldId id="804" r:id="rId33"/>
    <p:sldId id="763" r:id="rId34"/>
    <p:sldId id="764" r:id="rId35"/>
    <p:sldId id="805" r:id="rId36"/>
    <p:sldId id="806" r:id="rId37"/>
    <p:sldId id="801" r:id="rId38"/>
    <p:sldId id="802" r:id="rId39"/>
    <p:sldId id="790" r:id="rId40"/>
    <p:sldId id="353" r:id="rId41"/>
    <p:sldId id="688" r:id="rId42"/>
    <p:sldId id="816" r:id="rId43"/>
    <p:sldId id="817" r:id="rId44"/>
    <p:sldId id="715" r:id="rId45"/>
    <p:sldId id="783" r:id="rId46"/>
    <p:sldId id="784" r:id="rId47"/>
    <p:sldId id="791" r:id="rId48"/>
    <p:sldId id="452" r:id="rId49"/>
    <p:sldId id="786" r:id="rId50"/>
    <p:sldId id="821" r:id="rId51"/>
    <p:sldId id="826" r:id="rId52"/>
    <p:sldId id="607" r:id="rId53"/>
    <p:sldId id="819" r:id="rId54"/>
    <p:sldId id="793" r:id="rId55"/>
    <p:sldId id="700" r:id="rId56"/>
    <p:sldId id="743" r:id="rId57"/>
    <p:sldId id="319" r:id="rId58"/>
    <p:sldId id="794" r:id="rId59"/>
    <p:sldId id="775" r:id="rId60"/>
    <p:sldId id="702" r:id="rId61"/>
    <p:sldId id="437" r:id="rId62"/>
    <p:sldId id="818" r:id="rId63"/>
    <p:sldId id="827" r:id="rId64"/>
    <p:sldId id="419" r:id="rId6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072" userDrawn="1">
          <p15:clr>
            <a:srgbClr val="A4A3A4"/>
          </p15:clr>
        </p15:guide>
        <p15:guide id="2" pos="74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C81390A-4259-EE1F-C710-2C7C8F267D5F}" name="Joyelle Freeman" initials="JF" userId="S::Joyelle@akoyaonline.com::3e9381f1-1229-4df5-a15b-05be5202cda7" providerId="AD"/>
  <p188:author id="{E22ADA10-CF81-912E-75A5-6F4807E3F467}" name="Amy" initials="AO" userId="Amy" providerId="None"/>
  <p188:author id="{17BCE14F-CE06-65A3-089E-C61C825CED73}" name="Frank, Sherry" initials="FS" userId="S::Sherry.Frank@hq.dhs.gov::d9e61c68-827d-479b-9186-c255439cae83" providerId="AD"/>
  <p188:author id="{C4EC3A51-44A8-4D6E-F10C-03E1CE4CA0BE}" name="SLOAN, ALYSSA (CTR)" initials="SA(" userId="S::ALYSSA.SLOAN@associates.hq.dhs.gov::0f151310-a9b1-4069-878c-b9aad8de178c" providerId="AD"/>
  <p188:author id="{F853E564-2A93-9586-04C6-422BA742AF5F}" name="Ferraro, Nina" initials="FN" userId="S::Nina.Ferraro@hq.dhs.gov::341623cd-c64b-44af-ad18-c85c78245d27" providerId="AD"/>
  <p188:author id="{1C12F376-9FB1-ACCD-3C1D-7F76B77D91FC}" name="Alyssa Sloan" initials="AS" userId="S::alyssa@akoyaonline.com::8f4fbf88-685c-4721-841c-755d502356b5" providerId="AD"/>
  <p188:author id="{00EB2E93-E831-C863-04F3-5DAD7FDF93DF}" name="FREEMAN, JOYELLE (CTR)" initials="FJ(" userId="S::joyelle.freeman@associates.hq.dhs.gov::7b544bfd-4480-4699-ba62-f84be83500fe" providerId="AD"/>
  <p188:author id="{5B219193-7882-FD97-773A-F88C7689BA50}" name="Short, Victoria" initials="SV" userId="S::victoria.short@HQ.DHS.GOV::41813c20-e420-48aa-a93d-bf0b92de534f" providerId="AD"/>
  <p188:author id="{07B64799-868D-A2F2-9296-AC9927D13756}" name="Roberts, Holly (CTR)" initials="RH(" userId="S::holly.roberts@associates.hq.dhs.gov::29374bae-4f99-4bca-9cef-5e791a39b19a" providerId="AD"/>
  <p188:author id="{0803FF9A-5A4B-A60F-EF54-E4F907F2F06F}" name="EDWARDS, LAUREN" initials="EL" userId="S::LAUREN.EDWARDS@hq.dhs.gov::500e470d-dd30-4cac-b937-b29c868ab1e5" providerId="AD"/>
  <p188:author id="{2A213AAC-748B-F0A9-C851-147C8B04845B}" name="Harrison, Ricardo" initials="HR" userId="S::Ricardo.Harrison@hq.dhs.gov::4ecaa2a7-9aee-4138-ab50-675fd3ff09a9" providerId="AD"/>
  <p188:author id="{DF7D87E3-7B63-9807-DCEE-187A746C3C4A}" name="KOO, JULIE" initials="KJ" userId="S::0401780974@cbp.dhs.gov::93a42114-9c30-4c4d-a698-d52a3c7c4ece" providerId="AD"/>
  <p188:author id="{9DD26CEE-E714-03A0-5E6D-D0D9314585F6}" name="Rubino, Jaclyn" initials="RJ" userId="S::jaclyn.rubino@hq.dhs.gov::933a62ff-04f6-4752-9512-0a29fe2952c9" providerId="AD"/>
  <p188:author id="{31D1D3F6-96FD-5E1E-EEB5-B7B309F993EE}" name="Jakutowicz, Dawn (CTR)" initials="JD(" userId="S::dawn.jakutowicz@associates.hq.dhs.gov::58f20449-8d26-4d1c-8177-b1b67da0ea8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188"/>
    <a:srgbClr val="0078AE"/>
    <a:srgbClr val="003366"/>
    <a:srgbClr val="5E9732"/>
    <a:srgbClr val="BF9000"/>
    <a:srgbClr val="C55A11"/>
    <a:srgbClr val="C41230"/>
    <a:srgbClr val="495494"/>
    <a:srgbClr val="9D1742"/>
    <a:srgbClr val="FFC7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21AB948-37D3-410E-9C93-77014B799220}" v="2" dt="2023-06-29T14:42:10.21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318" autoAdjust="0"/>
    <p:restoredTop sz="96323" autoAdjust="0"/>
  </p:normalViewPr>
  <p:slideViewPr>
    <p:cSldViewPr snapToGrid="0" snapToObjects="1">
      <p:cViewPr varScale="1">
        <p:scale>
          <a:sx n="76" d="100"/>
          <a:sy n="76" d="100"/>
        </p:scale>
        <p:origin x="248" y="64"/>
      </p:cViewPr>
      <p:guideLst>
        <p:guide orient="horz" pos="3072"/>
        <p:guide pos="7440"/>
      </p:guideLst>
    </p:cSldViewPr>
  </p:slideViewPr>
  <p:outlineViewPr>
    <p:cViewPr>
      <p:scale>
        <a:sx n="33" d="100"/>
        <a:sy n="33" d="100"/>
      </p:scale>
      <p:origin x="0" y="0"/>
    </p:cViewPr>
  </p:outlineViewPr>
  <p:notesTextViewPr>
    <p:cViewPr>
      <p:scale>
        <a:sx n="75" d="100"/>
        <a:sy n="75" d="100"/>
      </p:scale>
      <p:origin x="0" y="0"/>
    </p:cViewPr>
  </p:notesTextViewPr>
  <p:notesViewPr>
    <p:cSldViewPr snapToGrid="0" snapToObjects="1">
      <p:cViewPr varScale="1">
        <p:scale>
          <a:sx n="111" d="100"/>
          <a:sy n="111" d="100"/>
        </p:scale>
        <p:origin x="4304" y="224"/>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viewProps" Target="viewProps.xml"/><Relationship Id="rId7" Type="http://schemas.openxmlformats.org/officeDocument/2006/relationships/slide" Target="slides/slide3.xml"/><Relationship Id="rId71"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notesMaster" Target="notesMasters/notesMaster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3210931666034593"/>
          <c:y val="3.2801019203036193E-2"/>
          <c:w val="0.5498181486601027"/>
          <c:h val="0.93439796159392763"/>
        </c:manualLayout>
      </c:layout>
      <c:pieChart>
        <c:varyColors val="1"/>
        <c:ser>
          <c:idx val="0"/>
          <c:order val="0"/>
          <c:tx>
            <c:strRef>
              <c:f>Sheet1!$B$1</c:f>
              <c:strCache>
                <c:ptCount val="1"/>
                <c:pt idx="0">
                  <c:v>5-Year Average</c:v>
                </c:pt>
              </c:strCache>
            </c:strRef>
          </c:tx>
          <c:spPr>
            <a:ln w="12700"/>
          </c:spPr>
          <c:dPt>
            <c:idx val="0"/>
            <c:bubble3D val="0"/>
            <c:spPr>
              <a:solidFill>
                <a:srgbClr val="C41230"/>
              </a:solidFill>
              <a:ln w="12700">
                <a:solidFill>
                  <a:schemeClr val="lt1"/>
                </a:solidFill>
              </a:ln>
              <a:effectLst/>
            </c:spPr>
            <c:extLst>
              <c:ext xmlns:c16="http://schemas.microsoft.com/office/drawing/2014/chart" uri="{C3380CC4-5D6E-409C-BE32-E72D297353CC}">
                <c16:uniqueId val="{00000001-1CCB-EE46-AA1D-7A8E53AE2E8F}"/>
              </c:ext>
            </c:extLst>
          </c:dPt>
          <c:dPt>
            <c:idx val="1"/>
            <c:bubble3D val="0"/>
            <c:spPr>
              <a:solidFill>
                <a:schemeClr val="accent2">
                  <a:lumMod val="75000"/>
                </a:schemeClr>
              </a:solidFill>
              <a:ln w="12700">
                <a:solidFill>
                  <a:schemeClr val="lt1"/>
                </a:solidFill>
              </a:ln>
              <a:effectLst/>
            </c:spPr>
            <c:extLst>
              <c:ext xmlns:c16="http://schemas.microsoft.com/office/drawing/2014/chart" uri="{C3380CC4-5D6E-409C-BE32-E72D297353CC}">
                <c16:uniqueId val="{00000003-1CCB-EE46-AA1D-7A8E53AE2E8F}"/>
              </c:ext>
            </c:extLst>
          </c:dPt>
          <c:dPt>
            <c:idx val="2"/>
            <c:bubble3D val="0"/>
            <c:spPr>
              <a:solidFill>
                <a:schemeClr val="accent4">
                  <a:lumMod val="75000"/>
                </a:schemeClr>
              </a:solidFill>
              <a:ln w="12700">
                <a:solidFill>
                  <a:schemeClr val="lt1"/>
                </a:solidFill>
              </a:ln>
              <a:effectLst/>
            </c:spPr>
            <c:extLst>
              <c:ext xmlns:c16="http://schemas.microsoft.com/office/drawing/2014/chart" uri="{C3380CC4-5D6E-409C-BE32-E72D297353CC}">
                <c16:uniqueId val="{00000005-1CCB-EE46-AA1D-7A8E53AE2E8F}"/>
              </c:ext>
            </c:extLst>
          </c:dPt>
          <c:dPt>
            <c:idx val="3"/>
            <c:bubble3D val="0"/>
            <c:spPr>
              <a:solidFill>
                <a:srgbClr val="5E9732"/>
              </a:solidFill>
              <a:ln w="12700">
                <a:solidFill>
                  <a:schemeClr val="lt1"/>
                </a:solidFill>
              </a:ln>
              <a:effectLst/>
            </c:spPr>
            <c:extLst>
              <c:ext xmlns:c16="http://schemas.microsoft.com/office/drawing/2014/chart" uri="{C3380CC4-5D6E-409C-BE32-E72D297353CC}">
                <c16:uniqueId val="{00000007-1CCB-EE46-AA1D-7A8E53AE2E8F}"/>
              </c:ext>
            </c:extLst>
          </c:dPt>
          <c:dPt>
            <c:idx val="4"/>
            <c:bubble3D val="0"/>
            <c:spPr>
              <a:solidFill>
                <a:srgbClr val="005188"/>
              </a:solidFill>
              <a:ln w="12700">
                <a:solidFill>
                  <a:schemeClr val="lt1"/>
                </a:solidFill>
              </a:ln>
              <a:effectLst/>
            </c:spPr>
            <c:extLst>
              <c:ext xmlns:c16="http://schemas.microsoft.com/office/drawing/2014/chart" uri="{C3380CC4-5D6E-409C-BE32-E72D297353CC}">
                <c16:uniqueId val="{00000009-1CCB-EE46-AA1D-7A8E53AE2E8F}"/>
              </c:ext>
            </c:extLst>
          </c:dPt>
          <c:dPt>
            <c:idx val="5"/>
            <c:bubble3D val="0"/>
            <c:spPr>
              <a:solidFill>
                <a:srgbClr val="003366"/>
              </a:solidFill>
              <a:ln w="12700">
                <a:solidFill>
                  <a:schemeClr val="lt1"/>
                </a:solidFill>
              </a:ln>
              <a:effectLst/>
            </c:spPr>
            <c:extLst>
              <c:ext xmlns:c16="http://schemas.microsoft.com/office/drawing/2014/chart" uri="{C3380CC4-5D6E-409C-BE32-E72D297353CC}">
                <c16:uniqueId val="{0000000B-1CCB-EE46-AA1D-7A8E53AE2E8F}"/>
              </c:ext>
            </c:extLst>
          </c:dPt>
          <c:dPt>
            <c:idx val="6"/>
            <c:bubble3D val="0"/>
            <c:spPr>
              <a:solidFill>
                <a:srgbClr val="495494"/>
              </a:solidFill>
              <a:ln w="12700">
                <a:solidFill>
                  <a:schemeClr val="lt1"/>
                </a:solidFill>
              </a:ln>
              <a:effectLst/>
            </c:spPr>
            <c:extLst>
              <c:ext xmlns:c16="http://schemas.microsoft.com/office/drawing/2014/chart" uri="{C3380CC4-5D6E-409C-BE32-E72D297353CC}">
                <c16:uniqueId val="{0000000D-1CCB-EE46-AA1D-7A8E53AE2E8F}"/>
              </c:ext>
            </c:extLst>
          </c:dPt>
          <c:dPt>
            <c:idx val="7"/>
            <c:bubble3D val="0"/>
            <c:spPr>
              <a:solidFill>
                <a:schemeClr val="bg2">
                  <a:lumMod val="25000"/>
                </a:schemeClr>
              </a:solidFill>
              <a:ln w="12700">
                <a:solidFill>
                  <a:schemeClr val="lt1"/>
                </a:solidFill>
              </a:ln>
              <a:effectLst/>
            </c:spPr>
            <c:extLst>
              <c:ext xmlns:c16="http://schemas.microsoft.com/office/drawing/2014/chart" uri="{C3380CC4-5D6E-409C-BE32-E72D297353CC}">
                <c16:uniqueId val="{0000000F-1CCB-EE46-AA1D-7A8E53AE2E8F}"/>
              </c:ext>
            </c:extLst>
          </c:dPt>
          <c:dPt>
            <c:idx val="8"/>
            <c:bubble3D val="0"/>
            <c:spPr>
              <a:solidFill>
                <a:schemeClr val="bg2">
                  <a:lumMod val="50000"/>
                </a:schemeClr>
              </a:solidFill>
              <a:ln w="12700">
                <a:solidFill>
                  <a:schemeClr val="lt1"/>
                </a:solidFill>
              </a:ln>
              <a:effectLst/>
            </c:spPr>
            <c:extLst>
              <c:ext xmlns:c16="http://schemas.microsoft.com/office/drawing/2014/chart" uri="{C3380CC4-5D6E-409C-BE32-E72D297353CC}">
                <c16:uniqueId val="{00000012-1CCB-EE46-AA1D-7A8E53AE2E8F}"/>
              </c:ext>
            </c:extLst>
          </c:dPt>
          <c:dPt>
            <c:idx val="9"/>
            <c:bubble3D val="0"/>
            <c:spPr>
              <a:solidFill>
                <a:schemeClr val="bg2">
                  <a:lumMod val="75000"/>
                </a:schemeClr>
              </a:solidFill>
              <a:ln w="12700">
                <a:solidFill>
                  <a:schemeClr val="lt1"/>
                </a:solidFill>
              </a:ln>
              <a:effectLst/>
            </c:spPr>
            <c:extLst>
              <c:ext xmlns:c16="http://schemas.microsoft.com/office/drawing/2014/chart" uri="{C3380CC4-5D6E-409C-BE32-E72D297353CC}">
                <c16:uniqueId val="{00000011-1CCB-EE46-AA1D-7A8E53AE2E8F}"/>
              </c:ext>
            </c:extLst>
          </c:dPt>
          <c:cat>
            <c:strRef>
              <c:f>Sheet1!$A$2:$A$11</c:f>
              <c:strCache>
                <c:ptCount val="10"/>
                <c:pt idx="0">
                  <c:v>Aircraft, Ships, &amp; Specialized Vehicles</c:v>
                </c:pt>
                <c:pt idx="1">
                  <c:v>Facilities &amp; Construction</c:v>
                </c:pt>
                <c:pt idx="2">
                  <c:v>Industrial Products &amp; Services</c:v>
                </c:pt>
                <c:pt idx="3">
                  <c:v>IT</c:v>
                </c:pt>
                <c:pt idx="4">
                  <c:v>Medical</c:v>
                </c:pt>
                <c:pt idx="5">
                  <c:v>Office Management</c:v>
                </c:pt>
                <c:pt idx="6">
                  <c:v>Professional Services</c:v>
                </c:pt>
                <c:pt idx="7">
                  <c:v>Security &amp; Protection</c:v>
                </c:pt>
                <c:pt idx="8">
                  <c:v>Transportation &amp; Logistics</c:v>
                </c:pt>
                <c:pt idx="9">
                  <c:v>Travel</c:v>
                </c:pt>
              </c:strCache>
            </c:strRef>
          </c:cat>
          <c:val>
            <c:numRef>
              <c:f>Sheet1!$B$2:$B$11</c:f>
              <c:numCache>
                <c:formatCode>"$"#,##0_);\("$"#,##0\)</c:formatCode>
                <c:ptCount val="10"/>
                <c:pt idx="0">
                  <c:v>1942260790</c:v>
                </c:pt>
                <c:pt idx="1">
                  <c:v>2400619412</c:v>
                </c:pt>
                <c:pt idx="2">
                  <c:v>550037394</c:v>
                </c:pt>
                <c:pt idx="3">
                  <c:v>4543222693</c:v>
                </c:pt>
                <c:pt idx="4">
                  <c:v>848179122</c:v>
                </c:pt>
                <c:pt idx="5">
                  <c:v>140553028</c:v>
                </c:pt>
                <c:pt idx="6">
                  <c:v>4332426042</c:v>
                </c:pt>
                <c:pt idx="7">
                  <c:v>3762202393</c:v>
                </c:pt>
                <c:pt idx="8">
                  <c:v>457126244</c:v>
                </c:pt>
                <c:pt idx="9">
                  <c:v>251190488</c:v>
                </c:pt>
              </c:numCache>
            </c:numRef>
          </c:val>
          <c:extLst>
            <c:ext xmlns:c16="http://schemas.microsoft.com/office/drawing/2014/chart" uri="{C3380CC4-5D6E-409C-BE32-E72D297353CC}">
              <c16:uniqueId val="{00000010-1CCB-EE46-AA1D-7A8E53AE2E8F}"/>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D51E17-A450-470C-AB91-05CB3DA8C508}" type="datetimeFigureOut">
              <a:rPr lang="en-US" smtClean="0"/>
              <a:t>2/4/2025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1B9F966-C897-4D4F-B3B7-0B63331AC9D5}" type="slidenum">
              <a:rPr lang="en-US" smtClean="0"/>
              <a:t>‹#›</a:t>
            </a:fld>
            <a:endParaRPr lang="en-US" dirty="0"/>
          </a:p>
        </p:txBody>
      </p:sp>
    </p:spTree>
    <p:extLst>
      <p:ext uri="{BB962C8B-B14F-4D97-AF65-F5344CB8AC3E}">
        <p14:creationId xmlns:p14="http://schemas.microsoft.com/office/powerpoint/2010/main" val="32213618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en.wikipedia.org/wiki/State_of_emergency" TargetMode="External"/><Relationship Id="rId2" Type="http://schemas.openxmlformats.org/officeDocument/2006/relationships/slide" Target="../slides/slide22.xml"/><Relationship Id="rId1" Type="http://schemas.openxmlformats.org/officeDocument/2006/relationships/notesMaster" Target="../notesMasters/notesMaster1.xml"/><Relationship Id="rId6" Type="http://schemas.openxmlformats.org/officeDocument/2006/relationships/hyperlink" Target="https://en.wikipedia.org/wiki/Emergency" TargetMode="External"/><Relationship Id="rId5" Type="http://schemas.openxmlformats.org/officeDocument/2006/relationships/hyperlink" Target="https://en.wikipedia.org/wiki/Federal_government_of_the_United_States" TargetMode="External"/><Relationship Id="rId4" Type="http://schemas.openxmlformats.org/officeDocument/2006/relationships/hyperlink" Target="https://en.wikipedia.org/wiki/President_of_the_United_States" TargetMode="Externa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en.wikipedia.org/wiki/Internet"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www.dhs.gov/small-business-vendor-outreach-sessions"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s://www.gsa.gov/sell-to-government?topnav="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en.wikipedia.org/wiki/Homeland_Security_Act_of_2002"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en.wikipedia.org/wiki/Homeland_Security_Act_of_2002"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s://www.dhs.gov/who-joined-dhs"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1B9F966-C897-4D4F-B3B7-0B63331AC9D5}" type="slidenum">
              <a:rPr lang="en-US" smtClean="0"/>
              <a:t>1</a:t>
            </a:fld>
            <a:endParaRPr lang="en-US" dirty="0"/>
          </a:p>
        </p:txBody>
      </p:sp>
    </p:spTree>
    <p:extLst>
      <p:ext uri="{BB962C8B-B14F-4D97-AF65-F5344CB8AC3E}">
        <p14:creationId xmlns:p14="http://schemas.microsoft.com/office/powerpoint/2010/main" val="15495381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rgbClr val="003366"/>
                </a:solidFill>
                <a:effectLst/>
                <a:latin typeface="Franklin Gothic Book" panose="020B0503020102020204" pitchFamily="34" charset="0"/>
                <a:ea typeface="Calibri" panose="020F0502020204030204" pitchFamily="34" charset="0"/>
                <a:cs typeface="Times New Roman" panose="02020603050405020304" pitchFamily="18" charset="0"/>
              </a:rPr>
              <a:t>TRANSITION: The next several slides will provide a deeper look into OPO and the 10 Components by providing information about their office, what they buy, annual spend and points of contact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solidFill>
                <a:srgbClr val="003366"/>
              </a:solidFill>
              <a:effectLst/>
              <a:latin typeface="Franklin Gothic Book" panose="020B0503020102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003366"/>
                </a:solidFill>
                <a:effectLst/>
                <a:latin typeface="Franklin Gothic Book" panose="020B0503020102020204" pitchFamily="34" charset="0"/>
                <a:ea typeface="Calibri" panose="020F0502020204030204" pitchFamily="34" charset="0"/>
                <a:cs typeface="Times New Roman" panose="02020603050405020304" pitchFamily="18" charset="0"/>
              </a:rPr>
              <a:t>14 Components and Operational Support - https://dhsconnect.dhs.gov/comp</a:t>
            </a:r>
          </a:p>
          <a:p>
            <a:pPr marL="228600" marR="0" lvl="0" indent="-228600">
              <a:spcBef>
                <a:spcPts val="0"/>
              </a:spcBef>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Management Directorate</a:t>
            </a:r>
          </a:p>
          <a:p>
            <a:pPr marL="228600" marR="0" lvl="0" indent="-228600">
              <a:spcBef>
                <a:spcPts val="0"/>
              </a:spcBef>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Science and Technology Directorate (S&amp;T)</a:t>
            </a:r>
          </a:p>
          <a:p>
            <a:pPr marL="228600" marR="0" lvl="0" indent="-228600">
              <a:spcBef>
                <a:spcPts val="0"/>
              </a:spcBef>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Federal Emergency Management Agency (FEMA)</a:t>
            </a:r>
          </a:p>
          <a:p>
            <a:pPr marL="228600" marR="0" lvl="0" indent="-228600">
              <a:spcBef>
                <a:spcPts val="0"/>
              </a:spcBef>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Transportation </a:t>
            </a:r>
            <a:r>
              <a:rPr lang="en-US" sz="1200" b="0" dirty="0">
                <a:solidFill>
                  <a:srgbClr val="005188"/>
                </a:solidFill>
                <a:latin typeface="Franklin Gothic Book" panose="020B0503020102020204" pitchFamily="34" charset="0"/>
                <a:ea typeface="Calibri" panose="020F0502020204030204" pitchFamily="34" charset="0"/>
                <a:cs typeface="Times New Roman" panose="02020603050405020304" pitchFamily="18" charset="0"/>
              </a:rPr>
              <a:t>Security Agency (T</a:t>
            </a: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SA)</a:t>
            </a:r>
          </a:p>
          <a:p>
            <a:pPr marL="228600" marR="0" lvl="0" indent="-228600">
              <a:spcBef>
                <a:spcPts val="0"/>
              </a:spcBef>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United States Coast Guard (USCG)</a:t>
            </a:r>
          </a:p>
          <a:p>
            <a:pPr marL="228600" marR="0" lvl="0" indent="-228600">
              <a:spcBef>
                <a:spcPts val="0"/>
              </a:spcBef>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Customs and Border </a:t>
            </a:r>
            <a:r>
              <a:rPr lang="en-US" sz="1200" b="0" dirty="0">
                <a:solidFill>
                  <a:srgbClr val="005188"/>
                </a:solidFill>
                <a:latin typeface="Franklin Gothic Book" panose="020B0503020102020204" pitchFamily="34" charset="0"/>
                <a:ea typeface="Calibri" panose="020F0502020204030204" pitchFamily="34" charset="0"/>
                <a:cs typeface="Times New Roman" panose="02020603050405020304" pitchFamily="18" charset="0"/>
              </a:rPr>
              <a:t>Protection (C</a:t>
            </a: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BP)</a:t>
            </a:r>
          </a:p>
          <a:p>
            <a:pPr marL="228600" marR="0" lvl="0" indent="-228600">
              <a:spcBef>
                <a:spcPts val="0"/>
              </a:spcBef>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United States Secret Service (USSS)</a:t>
            </a:r>
          </a:p>
          <a:p>
            <a:pPr marL="228600" marR="0" lvl="0" indent="-228600">
              <a:spcBef>
                <a:spcPts val="0"/>
              </a:spcBef>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U.S. </a:t>
            </a:r>
            <a:r>
              <a:rPr lang="en-US" sz="1200" b="0" dirty="0">
                <a:solidFill>
                  <a:srgbClr val="005188"/>
                </a:solidFill>
                <a:latin typeface="Franklin Gothic Book" panose="020B0503020102020204" pitchFamily="34" charset="0"/>
                <a:ea typeface="Calibri" panose="020F0502020204030204" pitchFamily="34" charset="0"/>
                <a:cs typeface="Times New Roman" panose="02020603050405020304" pitchFamily="18" charset="0"/>
              </a:rPr>
              <a:t>Citizenship Immigration Services (</a:t>
            </a: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USCIS)</a:t>
            </a:r>
          </a:p>
          <a:p>
            <a:pPr marL="228600" marR="0" lvl="0" indent="-228600">
              <a:spcBef>
                <a:spcPts val="0"/>
              </a:spcBef>
              <a:spcAft>
                <a:spcPts val="300"/>
              </a:spcAft>
              <a:buFont typeface="+mj-lt"/>
              <a:buAutoNum type="arabicPeriod"/>
            </a:pPr>
            <a:r>
              <a:rPr lang="en-US" sz="1200" b="0" dirty="0">
                <a:solidFill>
                  <a:srgbClr val="005188"/>
                </a:solidFill>
                <a:latin typeface="Franklin Gothic Book" panose="020B0503020102020204" pitchFamily="34" charset="0"/>
                <a:ea typeface="Calibri" panose="020F0502020204030204" pitchFamily="34" charset="0"/>
                <a:cs typeface="Times New Roman" panose="02020603050405020304" pitchFamily="18" charset="0"/>
              </a:rPr>
              <a:t>Immigration and Customs Enforcement (</a:t>
            </a: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ICE)</a:t>
            </a:r>
          </a:p>
          <a:p>
            <a:pPr marL="228600" marR="0" lvl="0" indent="-228600">
              <a:spcBef>
                <a:spcPts val="0"/>
              </a:spcBef>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Federal Law Enforcement Training Centers (FLETC)</a:t>
            </a:r>
          </a:p>
          <a:p>
            <a:pPr marL="228600" marR="0" lvl="0" indent="-228600">
              <a:spcBef>
                <a:spcPts val="0"/>
              </a:spcBef>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Countering Weapons of Mass Destruction (CWMD)</a:t>
            </a:r>
          </a:p>
          <a:p>
            <a:pPr marL="228600" marR="0" lvl="0" indent="-228600">
              <a:spcBef>
                <a:spcPts val="0"/>
              </a:spcBef>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Cybersecurity and Infrastructure Security Agency (CISA)</a:t>
            </a:r>
          </a:p>
          <a:p>
            <a:pPr marL="228600" indent="-228600">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Office of Intelligence and Analysis</a:t>
            </a:r>
          </a:p>
          <a:p>
            <a:pPr marL="228600" indent="-228600">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Office of Homeland Security Situational Awareness</a:t>
            </a:r>
          </a:p>
          <a:p>
            <a:pPr marL="228600" indent="-228600">
              <a:spcAft>
                <a:spcPts val="300"/>
              </a:spcAft>
              <a:buFont typeface="+mj-lt"/>
              <a:buAutoNum type="arabicPeriod"/>
            </a:pPr>
            <a:endPar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endParaRPr>
          </a:p>
          <a:p>
            <a:pPr marL="0" indent="0">
              <a:spcAft>
                <a:spcPts val="300"/>
              </a:spcAft>
              <a:buFont typeface="+mj-lt"/>
              <a:buNone/>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14 DHS Offices - https://dhsconnect.dhs.gov/offices</a:t>
            </a:r>
          </a:p>
          <a:p>
            <a:pPr marL="274320" marR="0" lvl="0" indent="-274320">
              <a:spcBef>
                <a:spcPts val="0"/>
              </a:spcBef>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Military Advisor’s Office</a:t>
            </a:r>
          </a:p>
          <a:p>
            <a:pPr marL="274320" indent="-274320">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Office of the Citizenship and Immigration Services Ombudsman</a:t>
            </a:r>
          </a:p>
          <a:p>
            <a:pPr marL="274320" marR="0" lvl="0" indent="-274320">
              <a:spcBef>
                <a:spcPts val="0"/>
              </a:spcBef>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Office of Strategy, Policy, and Plans</a:t>
            </a:r>
          </a:p>
          <a:p>
            <a:pPr marL="274320" marR="0" lvl="0" indent="-274320">
              <a:spcBef>
                <a:spcPts val="0"/>
              </a:spcBef>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Office of the General Counsel</a:t>
            </a:r>
          </a:p>
          <a:p>
            <a:pPr marL="274320" marR="0" lvl="0" indent="-274320">
              <a:spcBef>
                <a:spcPts val="0"/>
              </a:spcBef>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Office of Partnership and Engagement</a:t>
            </a:r>
          </a:p>
          <a:p>
            <a:pPr marL="274320" marR="0" lvl="0" indent="-274320">
              <a:spcBef>
                <a:spcPts val="0"/>
              </a:spcBef>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Office of Legislative Affairs</a:t>
            </a:r>
          </a:p>
          <a:p>
            <a:pPr marL="274320" marR="0" lvl="0" indent="-274320">
              <a:spcBef>
                <a:spcPts val="0"/>
              </a:spcBef>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Office of Public Affairs</a:t>
            </a:r>
          </a:p>
          <a:p>
            <a:pPr marL="274320" marR="0" lvl="0" indent="-274320">
              <a:spcBef>
                <a:spcPts val="0"/>
              </a:spcBef>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Office of the Immigration Detention Ombudsman</a:t>
            </a:r>
          </a:p>
          <a:p>
            <a:pPr marL="274320" marR="0" lvl="0" indent="-274320">
              <a:spcBef>
                <a:spcPts val="0"/>
              </a:spcBef>
              <a:spcAft>
                <a:spcPts val="300"/>
              </a:spcAft>
              <a:buFont typeface="+mj-lt"/>
              <a:buAutoNum type="arabicPeriod"/>
            </a:pPr>
            <a:r>
              <a:rPr lang="en-US" sz="1200" b="0" dirty="0">
                <a:solidFill>
                  <a:srgbClr val="005188"/>
                </a:solidFill>
                <a:latin typeface="Franklin Gothic Book" panose="020B0503020102020204" pitchFamily="34" charset="0"/>
                <a:ea typeface="Calibri" panose="020F0502020204030204" pitchFamily="34" charset="0"/>
                <a:cs typeface="Times New Roman" panose="02020603050405020304" pitchFamily="18" charset="0"/>
              </a:rPr>
              <a:t>Office of the Secretary</a:t>
            </a:r>
          </a:p>
          <a:p>
            <a:pPr marL="274320" marR="0" lvl="0" indent="-274320">
              <a:spcBef>
                <a:spcPts val="0"/>
              </a:spcBef>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Office of the Deputy Secretary</a:t>
            </a:r>
          </a:p>
          <a:p>
            <a:pPr marL="274320" marR="0" lvl="0" indent="-274320">
              <a:spcBef>
                <a:spcPts val="0"/>
              </a:spcBef>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Office for Civil Rights and Civil Liberties</a:t>
            </a:r>
          </a:p>
          <a:p>
            <a:pPr marL="274320" marR="0" lvl="0" indent="-274320">
              <a:spcBef>
                <a:spcPts val="0"/>
              </a:spcBef>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Office of the Executive Secretary</a:t>
            </a:r>
          </a:p>
          <a:p>
            <a:pPr marL="274320" marR="0" lvl="0" indent="-274320">
              <a:spcBef>
                <a:spcPts val="0"/>
              </a:spcBef>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Privacy Office</a:t>
            </a:r>
          </a:p>
          <a:p>
            <a:pPr marL="274320" indent="-274320">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**Office of Inspector General </a:t>
            </a:r>
            <a:b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br>
            <a:r>
              <a:rPr lang="en-US" sz="1100" b="0" i="1"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(**executes their own procurement actions)</a:t>
            </a:r>
          </a:p>
          <a:p>
            <a:pPr marL="0" indent="0">
              <a:spcAft>
                <a:spcPts val="300"/>
              </a:spcAft>
              <a:buFont typeface="+mj-lt"/>
              <a:buNone/>
            </a:pPr>
            <a:endPar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endParaRPr>
          </a:p>
          <a:p>
            <a:pPr marL="0" indent="0">
              <a:spcAft>
                <a:spcPts val="300"/>
              </a:spcAft>
              <a:buFont typeface="+mj-lt"/>
              <a:buNone/>
            </a:pPr>
            <a:endParaRPr lang="en-US" sz="1200" b="1"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solidFill>
                <a:srgbClr val="003366"/>
              </a:solidFill>
              <a:effectLst/>
              <a:latin typeface="Franklin Gothic Book" panose="020B0503020102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solidFill>
                <a:srgbClr val="003366"/>
              </a:solidFill>
              <a:effectLst/>
              <a:latin typeface="Franklin Gothic Book" panose="020B050302010202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A1B9F966-C897-4D4F-B3B7-0B63331AC9D5}" type="slidenum">
              <a:rPr lang="en-US" smtClean="0"/>
              <a:t>10</a:t>
            </a:fld>
            <a:endParaRPr lang="en-US" dirty="0"/>
          </a:p>
        </p:txBody>
      </p:sp>
    </p:spTree>
    <p:extLst>
      <p:ext uri="{BB962C8B-B14F-4D97-AF65-F5344CB8AC3E}">
        <p14:creationId xmlns:p14="http://schemas.microsoft.com/office/powerpoint/2010/main" val="36923290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7EB404A-60F1-4AB6-9883-CA139A20C72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270881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200" u="none" strike="noStrike" kern="1400" dirty="0">
              <a:ln>
                <a:noFill/>
              </a:ln>
              <a:effectLst/>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A1B9F966-C897-4D4F-B3B7-0B63331AC9D5}" type="slidenum">
              <a:rPr lang="en-US" smtClean="0"/>
              <a:t>12</a:t>
            </a:fld>
            <a:endParaRPr lang="en-US" dirty="0"/>
          </a:p>
        </p:txBody>
      </p:sp>
    </p:spTree>
    <p:extLst>
      <p:ext uri="{BB962C8B-B14F-4D97-AF65-F5344CB8AC3E}">
        <p14:creationId xmlns:p14="http://schemas.microsoft.com/office/powerpoint/2010/main" val="40024275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 more complete list of what OPO buys:</a:t>
            </a:r>
          </a:p>
          <a:p>
            <a:pPr marL="342900" marR="0" lvl="0" indent="-342900">
              <a:spcBef>
                <a:spcPts val="0"/>
              </a:spcBef>
              <a:spcAft>
                <a:spcPts val="0"/>
              </a:spcAft>
              <a:buFont typeface="Symbol" panose="05050102010706020507" pitchFamily="18" charset="2"/>
              <a:buChar char=""/>
            </a:pPr>
            <a:r>
              <a:rPr lang="en-US" sz="1200" dirty="0">
                <a:effectLst/>
                <a:latin typeface="Times New Roman" panose="02020603050405020304" pitchFamily="18" charset="0"/>
                <a:ea typeface="Times New Roman" panose="02020603050405020304" pitchFamily="18" charset="0"/>
              </a:rPr>
              <a:t>IT Software and Hardware</a:t>
            </a:r>
          </a:p>
          <a:p>
            <a:pPr marL="342900" marR="0" lvl="0" indent="-342900">
              <a:spcBef>
                <a:spcPts val="0"/>
              </a:spcBef>
              <a:spcAft>
                <a:spcPts val="0"/>
              </a:spcAft>
              <a:buFont typeface="Symbol" panose="05050102010706020507" pitchFamily="18" charset="2"/>
              <a:buChar char=""/>
            </a:pPr>
            <a:r>
              <a:rPr lang="en-US" sz="1200" dirty="0">
                <a:effectLst/>
                <a:latin typeface="Times New Roman" panose="02020603050405020304" pitchFamily="18" charset="0"/>
                <a:ea typeface="Times New Roman" panose="02020603050405020304" pitchFamily="18" charset="0"/>
              </a:rPr>
              <a:t>Cybersecurity and Infrastructure Support Services</a:t>
            </a:r>
          </a:p>
          <a:p>
            <a:pPr marL="342900" marR="0" lvl="0" indent="-342900">
              <a:spcBef>
                <a:spcPts val="0"/>
              </a:spcBef>
              <a:spcAft>
                <a:spcPts val="0"/>
              </a:spcAft>
              <a:buFont typeface="Symbol" panose="05050102010706020507" pitchFamily="18" charset="2"/>
              <a:buChar char=""/>
            </a:pPr>
            <a:r>
              <a:rPr lang="en-US" sz="1200" dirty="0">
                <a:effectLst/>
                <a:latin typeface="Times New Roman" panose="02020603050405020304" pitchFamily="18" charset="0"/>
                <a:ea typeface="Times New Roman" panose="02020603050405020304" pitchFamily="18" charset="0"/>
              </a:rPr>
              <a:t>Credentialing Services</a:t>
            </a:r>
          </a:p>
          <a:p>
            <a:pPr marL="342900" marR="0" lvl="0" indent="-342900">
              <a:spcBef>
                <a:spcPts val="0"/>
              </a:spcBef>
              <a:spcAft>
                <a:spcPts val="0"/>
              </a:spcAft>
              <a:buFont typeface="Symbol" panose="05050102010706020507" pitchFamily="18" charset="2"/>
              <a:buChar char=""/>
            </a:pPr>
            <a:r>
              <a:rPr lang="en-US" sz="1200" b="0" dirty="0">
                <a:solidFill>
                  <a:srgbClr val="111111"/>
                </a:solidFill>
                <a:effectLst/>
                <a:latin typeface="Times New Roman" panose="02020603050405020304" pitchFamily="18" charset="0"/>
                <a:ea typeface="Times New Roman" panose="02020603050405020304" pitchFamily="18" charset="0"/>
              </a:rPr>
              <a:t>Advisory</a:t>
            </a:r>
            <a:r>
              <a:rPr lang="en-US" sz="1200" b="1" dirty="0">
                <a:solidFill>
                  <a:srgbClr val="111111"/>
                </a:solidFill>
                <a:effectLst/>
                <a:latin typeface="Times New Roman" panose="02020603050405020304" pitchFamily="18" charset="0"/>
                <a:ea typeface="Times New Roman" panose="02020603050405020304" pitchFamily="18" charset="0"/>
              </a:rPr>
              <a:t> </a:t>
            </a:r>
            <a:r>
              <a:rPr lang="en-US" sz="1200" b="0" dirty="0">
                <a:solidFill>
                  <a:srgbClr val="111111"/>
                </a:solidFill>
                <a:effectLst/>
                <a:latin typeface="Times New Roman" panose="02020603050405020304" pitchFamily="18" charset="0"/>
                <a:ea typeface="Times New Roman" panose="02020603050405020304" pitchFamily="18" charset="0"/>
              </a:rPr>
              <a:t>and</a:t>
            </a:r>
            <a:r>
              <a:rPr lang="en-US" sz="1200" b="1" dirty="0">
                <a:solidFill>
                  <a:srgbClr val="111111"/>
                </a:solidFill>
                <a:effectLst/>
                <a:latin typeface="Times New Roman" panose="02020603050405020304" pitchFamily="18" charset="0"/>
                <a:ea typeface="Times New Roman" panose="02020603050405020304" pitchFamily="18" charset="0"/>
              </a:rPr>
              <a:t> </a:t>
            </a:r>
            <a:r>
              <a:rPr lang="en-US" sz="1200" b="0" dirty="0">
                <a:solidFill>
                  <a:srgbClr val="111111"/>
                </a:solidFill>
                <a:effectLst/>
                <a:latin typeface="Times New Roman" panose="02020603050405020304" pitchFamily="18" charset="0"/>
                <a:ea typeface="Times New Roman" panose="02020603050405020304" pitchFamily="18" charset="0"/>
              </a:rPr>
              <a:t>Assistance</a:t>
            </a:r>
            <a:r>
              <a:rPr lang="en-US" sz="1200" b="1" dirty="0">
                <a:solidFill>
                  <a:srgbClr val="111111"/>
                </a:solidFill>
                <a:effectLst/>
                <a:latin typeface="Times New Roman" panose="02020603050405020304" pitchFamily="18" charset="0"/>
                <a:ea typeface="Times New Roman" panose="02020603050405020304" pitchFamily="18" charset="0"/>
              </a:rPr>
              <a:t> </a:t>
            </a:r>
            <a:r>
              <a:rPr lang="en-US" sz="1200" b="0" dirty="0">
                <a:solidFill>
                  <a:srgbClr val="111111"/>
                </a:solidFill>
                <a:effectLst/>
                <a:latin typeface="Times New Roman" panose="02020603050405020304" pitchFamily="18" charset="0"/>
                <a:ea typeface="Times New Roman" panose="02020603050405020304" pitchFamily="18" charset="0"/>
              </a:rPr>
              <a:t>Services</a:t>
            </a:r>
            <a:r>
              <a:rPr lang="en-US" sz="1200" b="1" dirty="0">
                <a:solidFill>
                  <a:srgbClr val="111111"/>
                </a:solidFill>
                <a:effectLst/>
                <a:latin typeface="Times New Roman" panose="02020603050405020304" pitchFamily="18" charset="0"/>
                <a:ea typeface="Times New Roman" panose="02020603050405020304" pitchFamily="18" charset="0"/>
              </a:rPr>
              <a:t> (i.e., Engineering, Program Management, Technical Expertise)</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effectLst/>
                <a:latin typeface="Times New Roman" panose="02020603050405020304" pitchFamily="18" charset="0"/>
                <a:ea typeface="Times New Roman" panose="02020603050405020304" pitchFamily="18" charset="0"/>
              </a:rPr>
              <a:t>Research and Development </a:t>
            </a:r>
          </a:p>
          <a:p>
            <a:pPr marL="342900" marR="0" lvl="0" indent="-342900">
              <a:spcBef>
                <a:spcPts val="0"/>
              </a:spcBef>
              <a:spcAft>
                <a:spcPts val="0"/>
              </a:spcAft>
              <a:buFont typeface="Symbol" panose="05050102010706020507" pitchFamily="18" charset="2"/>
              <a:buChar char=""/>
            </a:pPr>
            <a:r>
              <a:rPr lang="en-US" sz="1200" dirty="0">
                <a:effectLst/>
                <a:latin typeface="Times New Roman" panose="02020603050405020304" pitchFamily="18" charset="0"/>
                <a:ea typeface="Times New Roman" panose="02020603050405020304" pitchFamily="18" charset="0"/>
              </a:rPr>
              <a:t>Chemical, Biological, Radiological, Nuclear (CBRN) Detection Equipment </a:t>
            </a:r>
          </a:p>
          <a:p>
            <a:pPr marL="342900" marR="0" lvl="0" indent="-342900">
              <a:spcBef>
                <a:spcPts val="0"/>
              </a:spcBef>
              <a:spcAft>
                <a:spcPts val="0"/>
              </a:spcAft>
              <a:buFont typeface="Symbol" panose="05050102010706020507" pitchFamily="18" charset="2"/>
              <a:buChar char=""/>
            </a:pPr>
            <a:r>
              <a:rPr lang="en-US" sz="1200" kern="1400" dirty="0">
                <a:effectLst/>
                <a:latin typeface="Times New Roman" panose="02020603050405020304" pitchFamily="18" charset="0"/>
                <a:ea typeface="Times New Roman" panose="02020603050405020304" pitchFamily="18" charset="0"/>
              </a:rPr>
              <a:t>Biometric Identification Services </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effectLst/>
                <a:latin typeface="Times New Roman" panose="02020603050405020304" pitchFamily="18" charset="0"/>
                <a:ea typeface="Times New Roman" panose="02020603050405020304" pitchFamily="18" charset="0"/>
              </a:rPr>
              <a:t>Test and Evaluation Support Services</a:t>
            </a:r>
          </a:p>
          <a:p>
            <a:pPr marL="342900" marR="0" lvl="0" indent="-342900">
              <a:spcBef>
                <a:spcPts val="0"/>
              </a:spcBef>
              <a:spcAft>
                <a:spcPts val="0"/>
              </a:spcAft>
              <a:buFont typeface="Symbol" panose="05050102010706020507" pitchFamily="18" charset="2"/>
              <a:buChar char=""/>
            </a:pPr>
            <a:r>
              <a:rPr lang="en-US" sz="1200" b="0" i="0" dirty="0">
                <a:solidFill>
                  <a:srgbClr val="080808"/>
                </a:solidFill>
                <a:effectLst/>
              </a:rPr>
              <a:t>Security Animals</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effectLst/>
                <a:latin typeface="Times New Roman" panose="02020603050405020304" pitchFamily="18" charset="0"/>
                <a:ea typeface="Times New Roman" panose="02020603050405020304" pitchFamily="18" charset="0"/>
              </a:rPr>
              <a:t>Facilities and Operational Support </a:t>
            </a:r>
          </a:p>
          <a:p>
            <a:pPr marL="342900" marR="0" lvl="0" indent="-34290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lang="en-US" sz="1200" dirty="0">
                <a:effectLst/>
                <a:ea typeface="Times New Roman" panose="02020603050405020304" pitchFamily="18" charset="0"/>
              </a:rPr>
              <a:t>Industrial Products and Services</a:t>
            </a:r>
          </a:p>
          <a:p>
            <a:pPr marL="342900" marR="0" lvl="0" indent="-342900">
              <a:spcBef>
                <a:spcPts val="0"/>
              </a:spcBef>
              <a:spcAft>
                <a:spcPts val="0"/>
              </a:spcAft>
              <a:buFont typeface="Symbol" panose="05050102010706020507" pitchFamily="18" charset="2"/>
              <a:buChar char=""/>
            </a:pPr>
            <a:r>
              <a:rPr lang="en-US" sz="1200" dirty="0">
                <a:effectLst/>
                <a:latin typeface="Times New Roman" panose="02020603050405020304" pitchFamily="18" charset="0"/>
                <a:ea typeface="Times New Roman" panose="02020603050405020304" pitchFamily="18" charset="0"/>
              </a:rPr>
              <a:t>Guard Services</a:t>
            </a:r>
          </a:p>
          <a:p>
            <a:pPr marL="342900" marR="0" lvl="0" indent="-342900">
              <a:spcBef>
                <a:spcPts val="0"/>
              </a:spcBef>
              <a:spcAft>
                <a:spcPts val="0"/>
              </a:spcAft>
              <a:buFont typeface="Symbol" panose="05050102010706020507" pitchFamily="18" charset="2"/>
              <a:buChar char=""/>
            </a:pPr>
            <a:r>
              <a:rPr lang="en-US" sz="1200" dirty="0">
                <a:effectLst/>
                <a:latin typeface="Times New Roman" panose="02020603050405020304" pitchFamily="18" charset="0"/>
                <a:ea typeface="Times New Roman" panose="02020603050405020304" pitchFamily="18" charset="0"/>
              </a:rPr>
              <a:t>Communications and Marketing Services</a:t>
            </a:r>
          </a:p>
          <a:p>
            <a:pPr marL="342900" marR="0" lvl="0" indent="-342900">
              <a:spcBef>
                <a:spcPts val="0"/>
              </a:spcBef>
              <a:spcAft>
                <a:spcPts val="0"/>
              </a:spcAft>
              <a:buFont typeface="Symbol" panose="05050102010706020507" pitchFamily="18" charset="2"/>
              <a:buChar char=""/>
            </a:pPr>
            <a:r>
              <a:rPr lang="en-US" sz="1200" dirty="0">
                <a:effectLst/>
                <a:latin typeface="Times New Roman" panose="02020603050405020304" pitchFamily="18" charset="0"/>
                <a:ea typeface="Times New Roman" panose="02020603050405020304" pitchFamily="18" charset="0"/>
              </a:rPr>
              <a:t>Employee Assistance Services</a:t>
            </a:r>
          </a:p>
          <a:p>
            <a:pPr marL="342900" marR="0" lvl="0" indent="-342900">
              <a:spcBef>
                <a:spcPts val="0"/>
              </a:spcBef>
              <a:spcAft>
                <a:spcPts val="0"/>
              </a:spcAft>
              <a:buFont typeface="Symbol" panose="05050102010706020507" pitchFamily="18" charset="2"/>
              <a:buChar char=""/>
            </a:pPr>
            <a:r>
              <a:rPr lang="en-US" sz="1200" dirty="0">
                <a:effectLst/>
                <a:latin typeface="Times New Roman" panose="02020603050405020304" pitchFamily="18" charset="0"/>
                <a:ea typeface="Times New Roman" panose="02020603050405020304" pitchFamily="18" charset="0"/>
              </a:rPr>
              <a:t>Health and Occupational Services</a:t>
            </a:r>
          </a:p>
          <a:p>
            <a:pPr marL="342900" marR="0" lvl="0" indent="-342900">
              <a:spcBef>
                <a:spcPts val="0"/>
              </a:spcBef>
              <a:spcAft>
                <a:spcPts val="0"/>
              </a:spcAft>
              <a:buFont typeface="Symbol" panose="05050102010706020507" pitchFamily="18" charset="2"/>
              <a:buChar char=""/>
            </a:pPr>
            <a:r>
              <a:rPr lang="en-US" sz="1200" dirty="0">
                <a:effectLst/>
                <a:latin typeface="Times New Roman" panose="02020603050405020304" pitchFamily="18" charset="0"/>
                <a:ea typeface="Times New Roman" panose="02020603050405020304" pitchFamily="18" charset="0"/>
              </a:rPr>
              <a:t>Medical Countermeasures</a:t>
            </a:r>
          </a:p>
          <a:p>
            <a:pPr marL="342900" marR="0" lvl="0" indent="-342900">
              <a:spcBef>
                <a:spcPts val="0"/>
              </a:spcBef>
              <a:spcAft>
                <a:spcPts val="0"/>
              </a:spcAft>
              <a:buFont typeface="Symbol" panose="05050102010706020507" pitchFamily="18" charset="2"/>
              <a:buChar char=""/>
            </a:pPr>
            <a:r>
              <a:rPr lang="en-US" sz="1200" dirty="0">
                <a:effectLst/>
                <a:latin typeface="Times New Roman" panose="02020603050405020304" pitchFamily="18" charset="0"/>
                <a:ea typeface="Times New Roman" panose="02020603050405020304" pitchFamily="18" charset="0"/>
              </a:rPr>
              <a:t>Personal Protective Equipment (PPE)</a:t>
            </a:r>
          </a:p>
          <a:p>
            <a:pPr marL="342900" marR="0" lvl="0" indent="-34290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lang="en-US" sz="1200" dirty="0">
                <a:effectLst/>
                <a:latin typeface="Times New Roman" panose="02020603050405020304" pitchFamily="18" charset="0"/>
                <a:ea typeface="Times New Roman" panose="02020603050405020304" pitchFamily="18" charset="0"/>
              </a:rPr>
              <a:t>Medical Supplies and Services, e.g., </a:t>
            </a:r>
            <a:r>
              <a:rPr lang="en-US" sz="1200" dirty="0">
                <a:ea typeface="Times New Roman" panose="02020603050405020304" pitchFamily="18" charset="0"/>
              </a:rPr>
              <a:t>COVID-19 Testing Solutions, Gloves, PPE, Vaccination Services</a:t>
            </a:r>
            <a:endParaRPr lang="en-US" sz="1200" dirty="0">
              <a:effectLst/>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effectLst/>
                <a:latin typeface="Times New Roman" panose="02020603050405020304" pitchFamily="18" charset="0"/>
                <a:ea typeface="Times New Roman" panose="02020603050405020304" pitchFamily="18" charset="0"/>
              </a:rPr>
              <a:t>Vaccination Services</a:t>
            </a:r>
          </a:p>
          <a:p>
            <a:pPr marL="0" marR="0" lvl="0" indent="0">
              <a:spcBef>
                <a:spcPts val="0"/>
              </a:spcBef>
              <a:spcAft>
                <a:spcPts val="0"/>
              </a:spcAft>
              <a:buFont typeface="Symbol" panose="05050102010706020507" pitchFamily="18" charset="2"/>
              <a:buNone/>
            </a:pPr>
            <a:endParaRPr lang="en-US" sz="1200" dirty="0">
              <a:effectLst/>
              <a:latin typeface="Times New Roman" panose="02020603050405020304" pitchFamily="18" charset="0"/>
              <a:ea typeface="Times New Roman" panose="02020603050405020304" pitchFamily="18" charset="0"/>
            </a:endParaRPr>
          </a:p>
          <a:p>
            <a:endParaRPr lang="en-US" dirty="0"/>
          </a:p>
          <a:p>
            <a:endParaRPr lang="en-US" dirty="0"/>
          </a:p>
        </p:txBody>
      </p:sp>
      <p:sp>
        <p:nvSpPr>
          <p:cNvPr id="4" name="Slide Number Placeholder 3"/>
          <p:cNvSpPr>
            <a:spLocks noGrp="1"/>
          </p:cNvSpPr>
          <p:nvPr>
            <p:ph type="sldNum" sz="quarter" idx="5"/>
          </p:nvPr>
        </p:nvSpPr>
        <p:spPr/>
        <p:txBody>
          <a:bodyPr/>
          <a:lstStyle/>
          <a:p>
            <a:fld id="{A1B9F966-C897-4D4F-B3B7-0B63331AC9D5}" type="slidenum">
              <a:rPr lang="en-US" smtClean="0"/>
              <a:t>13</a:t>
            </a:fld>
            <a:endParaRPr lang="en-US" dirty="0"/>
          </a:p>
        </p:txBody>
      </p:sp>
    </p:spTree>
    <p:extLst>
      <p:ext uri="{BB962C8B-B14F-4D97-AF65-F5344CB8AC3E}">
        <p14:creationId xmlns:p14="http://schemas.microsoft.com/office/powerpoint/2010/main" val="17586632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200" kern="1400" dirty="0">
              <a:ln>
                <a:noFill/>
              </a:ln>
              <a:solidFill>
                <a:srgbClr val="000000"/>
              </a:solidFill>
              <a:effectLst/>
              <a:latin typeface="Georgia" panose="02040502050405020303" pitchFamily="18" charset="0"/>
            </a:endParaRPr>
          </a:p>
        </p:txBody>
      </p:sp>
      <p:sp>
        <p:nvSpPr>
          <p:cNvPr id="4" name="Slide Number Placeholder 3"/>
          <p:cNvSpPr>
            <a:spLocks noGrp="1"/>
          </p:cNvSpPr>
          <p:nvPr>
            <p:ph type="sldNum" sz="quarter" idx="5"/>
          </p:nvPr>
        </p:nvSpPr>
        <p:spPr/>
        <p:txBody>
          <a:bodyPr/>
          <a:lstStyle/>
          <a:p>
            <a:fld id="{A1B9F966-C897-4D4F-B3B7-0B63331AC9D5}" type="slidenum">
              <a:rPr lang="en-US" smtClean="0"/>
              <a:t>14</a:t>
            </a:fld>
            <a:endParaRPr lang="en-US" dirty="0"/>
          </a:p>
        </p:txBody>
      </p:sp>
    </p:spTree>
    <p:extLst>
      <p:ext uri="{BB962C8B-B14F-4D97-AF65-F5344CB8AC3E}">
        <p14:creationId xmlns:p14="http://schemas.microsoft.com/office/powerpoint/2010/main" val="31248096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baseline="0" dirty="0">
                <a:solidFill>
                  <a:srgbClr val="000000"/>
                </a:solidFill>
                <a:latin typeface="Franklin Gothic Book" panose="020B0503020102020204" pitchFamily="34" charset="0"/>
              </a:rPr>
              <a:t>In FY22, Congress took the important step to fund positions to stand up a contracting office in CISA. The development of this office, along with delegated procurement authorities, now allows CISA to directly coordinate the planning, execution, and administration of the agency’s contracts. For vendors wanting to do business with us, our new procurement capability enables industry to directly interact with our Contracting Officers and Program Offices on specific contract requirements. </a:t>
            </a:r>
            <a:endParaRPr lang="en-US" b="0" i="0" dirty="0">
              <a:solidFill>
                <a:srgbClr val="1B1B1B"/>
              </a:solidFill>
              <a:effectLst/>
              <a:latin typeface="Franklin Gothic Book" panose="020B05030201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1B1B1B"/>
                </a:solidFill>
                <a:effectLst/>
                <a:latin typeface="Franklin Gothic Book" panose="020B0503020102020204" pitchFamily="34" charset="0"/>
              </a:rPr>
              <a:t>Protecting our nation’s critical infrastructure is foundational to our national security. That critical infrastructure includes everything from healthcare, water, and education to chemical, transportation systems, telecommunications, energy, and much more.</a:t>
            </a:r>
            <a:endParaRPr lang="en-US" sz="1200" kern="1400" dirty="0">
              <a:ln>
                <a:noFill/>
              </a:ln>
              <a:solidFill>
                <a:srgbClr val="000099"/>
              </a:solidFill>
              <a:effectLst/>
              <a:latin typeface="Georgia" panose="02040502050405020303" pitchFamily="18" charset="0"/>
            </a:endParaRPr>
          </a:p>
        </p:txBody>
      </p:sp>
      <p:sp>
        <p:nvSpPr>
          <p:cNvPr id="4" name="Slide Number Placeholder 3"/>
          <p:cNvSpPr>
            <a:spLocks noGrp="1"/>
          </p:cNvSpPr>
          <p:nvPr>
            <p:ph type="sldNum" sz="quarter" idx="5"/>
          </p:nvPr>
        </p:nvSpPr>
        <p:spPr/>
        <p:txBody>
          <a:bodyPr/>
          <a:lstStyle/>
          <a:p>
            <a:fld id="{A1B9F966-C897-4D4F-B3B7-0B63331AC9D5}" type="slidenum">
              <a:rPr lang="en-US" smtClean="0"/>
              <a:t>15</a:t>
            </a:fld>
            <a:endParaRPr lang="en-US" dirty="0"/>
          </a:p>
        </p:txBody>
      </p:sp>
    </p:spTree>
    <p:extLst>
      <p:ext uri="{BB962C8B-B14F-4D97-AF65-F5344CB8AC3E}">
        <p14:creationId xmlns:p14="http://schemas.microsoft.com/office/powerpoint/2010/main" val="6417514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CBRN = </a:t>
            </a:r>
            <a:r>
              <a:rPr lang="en-US" sz="1200" dirty="0">
                <a:effectLst/>
                <a:ea typeface="Times New Roman" panose="02020603050405020304" pitchFamily="18" charset="0"/>
              </a:rPr>
              <a:t>Chemical, Biological, Radiological, Nuclear</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br>
              <a:rPr lang="en-US" dirty="0"/>
            </a:br>
            <a:r>
              <a:rPr lang="en-US" b="1" dirty="0"/>
              <a:t>WMD</a:t>
            </a:r>
            <a:r>
              <a:rPr lang="en-US" dirty="0"/>
              <a:t> = Weapons of Mass Destruction </a:t>
            </a:r>
          </a:p>
        </p:txBody>
      </p:sp>
      <p:sp>
        <p:nvSpPr>
          <p:cNvPr id="4" name="Slide Number Placeholder 3"/>
          <p:cNvSpPr>
            <a:spLocks noGrp="1"/>
          </p:cNvSpPr>
          <p:nvPr>
            <p:ph type="sldNum" sz="quarter" idx="5"/>
          </p:nvPr>
        </p:nvSpPr>
        <p:spPr/>
        <p:txBody>
          <a:bodyPr/>
          <a:lstStyle/>
          <a:p>
            <a:fld id="{A1B9F966-C897-4D4F-B3B7-0B63331AC9D5}" type="slidenum">
              <a:rPr lang="en-US" smtClean="0"/>
              <a:t>16</a:t>
            </a:fld>
            <a:endParaRPr lang="en-US" dirty="0"/>
          </a:p>
        </p:txBody>
      </p:sp>
    </p:spTree>
    <p:extLst>
      <p:ext uri="{BB962C8B-B14F-4D97-AF65-F5344CB8AC3E}">
        <p14:creationId xmlns:p14="http://schemas.microsoft.com/office/powerpoint/2010/main" val="3990705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 more complete list of what CWMD buys: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228584" marR="0" lvl="0" indent="-228584" algn="l" defTabSz="914400" rtl="0" eaLnBrk="1" fontAlgn="base" latinLnBrk="0" hangingPunct="1">
              <a:lnSpc>
                <a:spcPct val="100000"/>
              </a:lnSpc>
              <a:spcBef>
                <a:spcPct val="20000"/>
              </a:spcBef>
              <a:spcAft>
                <a:spcPct val="0"/>
              </a:spcAft>
              <a:buClr>
                <a:srgbClr val="003366"/>
              </a:buClr>
              <a:buSzTx/>
              <a:buFont typeface="Wingdings" pitchFamily="2" charset="2"/>
              <a:buChar char="§"/>
              <a:tabLst/>
              <a:defRPr/>
            </a:pPr>
            <a:r>
              <a:rPr lang="en-US" altLang="en-US" sz="1200" b="1" dirty="0">
                <a:solidFill>
                  <a:schemeClr val="tx1"/>
                </a:solidFill>
                <a:latin typeface="Times New Roman" panose="02020603050405020304" pitchFamily="18" charset="0"/>
                <a:cs typeface="Times New Roman" panose="02020603050405020304" pitchFamily="18" charset="0"/>
              </a:rPr>
              <a:t>RPMs</a:t>
            </a:r>
            <a:r>
              <a:rPr lang="en-US" altLang="en-US" sz="1200" dirty="0">
                <a:solidFill>
                  <a:schemeClr val="tx1"/>
                </a:solidFill>
                <a:latin typeface="Times New Roman" panose="02020603050405020304" pitchFamily="18" charset="0"/>
                <a:cs typeface="Times New Roman" panose="02020603050405020304" pitchFamily="18" charset="0"/>
              </a:rPr>
              <a:t> are the principal technology used to facilitate CBP Rad/Nuc primary screening by scanning the majority of cargo and other conveyances entering the United States through the sea Ports of Entry and Land Border Crossings. Original RPM technology deployed in FY 2003 remains the basis for system performance.</a:t>
            </a:r>
          </a:p>
          <a:p>
            <a:pPr marL="228584" marR="0" lvl="0" indent="-228584" algn="l" defTabSz="914400" rtl="0" eaLnBrk="1" fontAlgn="base" latinLnBrk="0" hangingPunct="1">
              <a:lnSpc>
                <a:spcPct val="100000"/>
              </a:lnSpc>
              <a:spcBef>
                <a:spcPct val="20000"/>
              </a:spcBef>
              <a:spcAft>
                <a:spcPct val="0"/>
              </a:spcAft>
              <a:buClr>
                <a:srgbClr val="003366"/>
              </a:buClr>
              <a:buSzTx/>
              <a:buFont typeface="Wingdings" pitchFamily="2" charset="2"/>
              <a:buChar char="§"/>
              <a:tabLst/>
              <a:defRPr/>
            </a:pPr>
            <a:r>
              <a:rPr lang="en-US" altLang="en-US" sz="1200" b="1" dirty="0">
                <a:solidFill>
                  <a:schemeClr val="tx1"/>
                </a:solidFill>
                <a:latin typeface="Times New Roman" panose="02020603050405020304" pitchFamily="18" charset="0"/>
                <a:cs typeface="Times New Roman" panose="02020603050405020304" pitchFamily="18" charset="0"/>
              </a:rPr>
              <a:t>BD21</a:t>
            </a:r>
            <a:r>
              <a:rPr lang="en-US" altLang="en-US" sz="1200" dirty="0">
                <a:solidFill>
                  <a:schemeClr val="tx1"/>
                </a:solidFill>
                <a:latin typeface="Times New Roman" panose="02020603050405020304" pitchFamily="18" charset="0"/>
                <a:cs typeface="Times New Roman" panose="02020603050405020304" pitchFamily="18" charset="0"/>
              </a:rPr>
              <a:t> seeks to identify, acquire, and deploy a system-of-systems to detect aerosolized biological threats and initiate rapid response actions.</a:t>
            </a:r>
          </a:p>
          <a:p>
            <a:pPr marL="228584" marR="0" lvl="0" indent="-228584" algn="l" defTabSz="914400" rtl="0" eaLnBrk="1" fontAlgn="base" latinLnBrk="0" hangingPunct="1">
              <a:lnSpc>
                <a:spcPct val="100000"/>
              </a:lnSpc>
              <a:spcBef>
                <a:spcPct val="20000"/>
              </a:spcBef>
              <a:spcAft>
                <a:spcPct val="0"/>
              </a:spcAft>
              <a:buClr>
                <a:srgbClr val="003366"/>
              </a:buClr>
              <a:buSzTx/>
              <a:buFont typeface="Wingdings" pitchFamily="2" charset="2"/>
              <a:buChar char="§"/>
              <a:tabLst/>
              <a:defRPr/>
            </a:pPr>
            <a:r>
              <a:rPr lang="en-US" altLang="en-US" sz="1200" b="1" dirty="0">
                <a:solidFill>
                  <a:schemeClr val="tx1"/>
                </a:solidFill>
                <a:latin typeface="Times New Roman" panose="02020603050405020304" pitchFamily="18" charset="0"/>
                <a:cs typeface="Times New Roman" panose="02020603050405020304" pitchFamily="18" charset="0"/>
              </a:rPr>
              <a:t>Thallium Bromide (TlBr) </a:t>
            </a:r>
            <a:r>
              <a:rPr lang="en-US" altLang="en-US" sz="1200" dirty="0">
                <a:solidFill>
                  <a:schemeClr val="tx1"/>
                </a:solidFill>
                <a:latin typeface="Times New Roman" panose="02020603050405020304" pitchFamily="18" charset="0"/>
                <a:cs typeface="Times New Roman" panose="02020603050405020304" pitchFamily="18" charset="0"/>
              </a:rPr>
              <a:t>is a new innovative transformational sensor material with a potential to have energy resolution comparable to other state-of-the-art high-resolution radiation detection and identification technologies at a significantly reduced cost.</a:t>
            </a:r>
          </a:p>
          <a:p>
            <a:pPr marL="228584" marR="0" lvl="0" indent="-228584" algn="l" defTabSz="914400" rtl="0" eaLnBrk="1" fontAlgn="base" latinLnBrk="0" hangingPunct="1">
              <a:lnSpc>
                <a:spcPct val="100000"/>
              </a:lnSpc>
              <a:spcBef>
                <a:spcPct val="20000"/>
              </a:spcBef>
              <a:spcAft>
                <a:spcPct val="0"/>
              </a:spcAft>
              <a:buClr>
                <a:srgbClr val="003366"/>
              </a:buClr>
              <a:buSzTx/>
              <a:buFont typeface="Wingdings" pitchFamily="2" charset="2"/>
              <a:buChar char="§"/>
              <a:tabLst/>
              <a:defRPr/>
            </a:pPr>
            <a:endParaRPr lang="en-US" altLang="en-US" sz="1200" dirty="0">
              <a:solidFill>
                <a:schemeClr val="tx1"/>
              </a:solidFill>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A1B9F966-C897-4D4F-B3B7-0B63331AC9D5}" type="slidenum">
              <a:rPr lang="en-US" smtClean="0"/>
              <a:t>17</a:t>
            </a:fld>
            <a:endParaRPr lang="en-US" dirty="0"/>
          </a:p>
        </p:txBody>
      </p:sp>
    </p:spTree>
    <p:extLst>
      <p:ext uri="{BB962C8B-B14F-4D97-AF65-F5344CB8AC3E}">
        <p14:creationId xmlns:p14="http://schemas.microsoft.com/office/powerpoint/2010/main" val="8098544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S&amp;T’s advisory role, </a:t>
            </a:r>
            <a:r>
              <a:rPr lang="en-US" sz="1200" b="0" i="0" u="none" strike="noStrike" baseline="0" dirty="0">
                <a:solidFill>
                  <a:srgbClr val="595A5D"/>
                </a:solidFill>
                <a:latin typeface="Franklin Gothic Book" panose="020B0503020102020204" pitchFamily="34" charset="0"/>
              </a:rPr>
              <a:t>the mandate includes all the constituent parts of DHS as well as federal, state, local, tribal, and territorial officials that contribute to the Department’s missions and objectives. </a:t>
            </a:r>
            <a:endParaRPr lang="en-US" dirty="0"/>
          </a:p>
        </p:txBody>
      </p:sp>
      <p:sp>
        <p:nvSpPr>
          <p:cNvPr id="4" name="Slide Number Placeholder 3"/>
          <p:cNvSpPr>
            <a:spLocks noGrp="1"/>
          </p:cNvSpPr>
          <p:nvPr>
            <p:ph type="sldNum" sz="quarter" idx="5"/>
          </p:nvPr>
        </p:nvSpPr>
        <p:spPr/>
        <p:txBody>
          <a:bodyPr/>
          <a:lstStyle/>
          <a:p>
            <a:fld id="{A1B9F966-C897-4D4F-B3B7-0B63331AC9D5}" type="slidenum">
              <a:rPr lang="en-US" smtClean="0"/>
              <a:t>18</a:t>
            </a:fld>
            <a:endParaRPr lang="en-US" dirty="0"/>
          </a:p>
        </p:txBody>
      </p:sp>
    </p:spTree>
    <p:extLst>
      <p:ext uri="{BB962C8B-B14F-4D97-AF65-F5344CB8AC3E}">
        <p14:creationId xmlns:p14="http://schemas.microsoft.com/office/powerpoint/2010/main" val="11938576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Franklin Gothic Book" panose="020B0503020102020204" pitchFamily="34" charset="0"/>
              </a:rPr>
              <a:t>Through partnerships with a variety of entities, S&amp;T provides pathways to external RDT&amp;E investments and non-traditional performers, sponsors cutting-edge technology and capability development, and delivers high-impact solutions for S&amp;T customers.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More of what S&amp;T Buys:</a:t>
            </a:r>
          </a:p>
          <a:p>
            <a:pPr>
              <a:spcBef>
                <a:spcPts val="0"/>
              </a:spcBef>
              <a:spcAft>
                <a:spcPts val="200"/>
              </a:spcAft>
            </a:pPr>
            <a:r>
              <a:rPr lang="en-US" sz="1200" dirty="0">
                <a:solidFill>
                  <a:srgbClr val="005188"/>
                </a:solidFill>
              </a:rPr>
              <a:t>- </a:t>
            </a:r>
            <a:r>
              <a:rPr lang="en-US" sz="1200" dirty="0">
                <a:solidFill>
                  <a:srgbClr val="005188"/>
                </a:solidFill>
                <a:ea typeface="Times New Roman" panose="02020603050405020304" pitchFamily="18" charset="0"/>
              </a:rPr>
              <a:t>Assessments and Studies</a:t>
            </a:r>
          </a:p>
          <a:p>
            <a:pPr>
              <a:spcBef>
                <a:spcPts val="0"/>
              </a:spcBef>
              <a:spcAft>
                <a:spcPts val="200"/>
              </a:spcAft>
            </a:pPr>
            <a:r>
              <a:rPr lang="en-US" sz="1200" dirty="0">
                <a:solidFill>
                  <a:srgbClr val="005188"/>
                </a:solidFill>
                <a:effectLst/>
                <a:ea typeface="Times New Roman" panose="02020603050405020304" pitchFamily="18" charset="0"/>
              </a:rPr>
              <a:t>- Biometrics and Identity Management Technologies </a:t>
            </a:r>
          </a:p>
          <a:p>
            <a:pPr>
              <a:spcBef>
                <a:spcPts val="0"/>
              </a:spcBef>
              <a:spcAft>
                <a:spcPts val="200"/>
              </a:spcAft>
            </a:pPr>
            <a:r>
              <a:rPr lang="en-US" sz="1200" dirty="0">
                <a:solidFill>
                  <a:srgbClr val="005188"/>
                </a:solidFill>
                <a:ea typeface="Times New Roman" panose="02020603050405020304" pitchFamily="18" charset="0"/>
              </a:rPr>
              <a:t>- Cyber Analytic Tools and Techniques</a:t>
            </a:r>
          </a:p>
          <a:p>
            <a:pPr>
              <a:spcBef>
                <a:spcPts val="0"/>
              </a:spcBef>
              <a:spcAft>
                <a:spcPts val="200"/>
              </a:spcAft>
            </a:pPr>
            <a:r>
              <a:rPr lang="en-US" sz="1200" dirty="0">
                <a:solidFill>
                  <a:srgbClr val="005188"/>
                </a:solidFill>
                <a:effectLst/>
                <a:ea typeface="Times New Roman" panose="02020603050405020304" pitchFamily="18" charset="0"/>
              </a:rPr>
              <a:t>- Digital Forensics</a:t>
            </a:r>
          </a:p>
          <a:p>
            <a:pPr>
              <a:spcBef>
                <a:spcPts val="0"/>
              </a:spcBef>
              <a:spcAft>
                <a:spcPts val="200"/>
              </a:spcAft>
            </a:pPr>
            <a:r>
              <a:rPr lang="en-US" sz="1200" b="0" i="0" u="none" strike="noStrike" baseline="0" dirty="0">
                <a:solidFill>
                  <a:srgbClr val="005188"/>
                </a:solidFill>
              </a:rPr>
              <a:t>- Passive Radar Systems to detect small Unmanned Aircraft Systems</a:t>
            </a:r>
          </a:p>
          <a:p>
            <a:pPr>
              <a:spcBef>
                <a:spcPts val="0"/>
              </a:spcBef>
              <a:spcAft>
                <a:spcPts val="200"/>
              </a:spcAft>
            </a:pPr>
            <a:r>
              <a:rPr lang="en-US" sz="1200" dirty="0">
                <a:solidFill>
                  <a:srgbClr val="005188"/>
                </a:solidFill>
                <a:ea typeface="Times New Roman" panose="02020603050405020304" pitchFamily="18" charset="0"/>
              </a:rPr>
              <a:t>- Personal Protective Equipment </a:t>
            </a:r>
            <a:br>
              <a:rPr lang="en-US" sz="1200" dirty="0">
                <a:solidFill>
                  <a:srgbClr val="005188"/>
                </a:solidFill>
                <a:ea typeface="Times New Roman" panose="02020603050405020304" pitchFamily="18" charset="0"/>
              </a:rPr>
            </a:br>
            <a:r>
              <a:rPr lang="en-US" sz="1200" dirty="0">
                <a:solidFill>
                  <a:srgbClr val="005188"/>
                </a:solidFill>
                <a:ea typeface="Times New Roman" panose="02020603050405020304" pitchFamily="18" charset="0"/>
              </a:rPr>
              <a:t>- </a:t>
            </a:r>
            <a:r>
              <a:rPr lang="en-US" sz="1200" dirty="0">
                <a:solidFill>
                  <a:srgbClr val="005188"/>
                </a:solidFill>
              </a:rPr>
              <a:t>Screening </a:t>
            </a:r>
            <a:r>
              <a:rPr lang="en-US" sz="1200" b="0" i="0" u="none" strike="noStrike" baseline="0" dirty="0">
                <a:solidFill>
                  <a:srgbClr val="005188"/>
                </a:solidFill>
              </a:rPr>
              <a:t>Technology Development</a:t>
            </a:r>
          </a:p>
          <a:p>
            <a:pPr>
              <a:spcBef>
                <a:spcPts val="0"/>
              </a:spcBef>
              <a:spcAft>
                <a:spcPts val="200"/>
              </a:spcAft>
            </a:pPr>
            <a:r>
              <a:rPr lang="en-US" sz="1200" dirty="0">
                <a:solidFill>
                  <a:srgbClr val="005188"/>
                </a:solidFill>
                <a:ea typeface="Times New Roman" panose="02020603050405020304" pitchFamily="18" charset="0"/>
              </a:rPr>
              <a:t>- Simulation Models</a:t>
            </a:r>
          </a:p>
          <a:p>
            <a:pPr>
              <a:spcBef>
                <a:spcPts val="0"/>
              </a:spcBef>
              <a:spcAft>
                <a:spcPts val="200"/>
              </a:spcAft>
            </a:pPr>
            <a:r>
              <a:rPr lang="en-US" sz="1200" dirty="0">
                <a:solidFill>
                  <a:srgbClr val="005188"/>
                </a:solidFill>
                <a:effectLst/>
                <a:ea typeface="Times New Roman" panose="02020603050405020304" pitchFamily="18" charset="0"/>
              </a:rPr>
              <a:t>- Surveillance and Detection Equipment </a:t>
            </a:r>
          </a:p>
          <a:p>
            <a:pPr>
              <a:spcBef>
                <a:spcPts val="0"/>
              </a:spcBef>
              <a:spcAft>
                <a:spcPts val="200"/>
              </a:spcAft>
            </a:pPr>
            <a:r>
              <a:rPr lang="en-US" sz="1200" dirty="0">
                <a:solidFill>
                  <a:srgbClr val="005188"/>
                </a:solidFill>
                <a:effectLst/>
                <a:ea typeface="Times New Roman" panose="02020603050405020304" pitchFamily="18" charset="0"/>
              </a:rPr>
              <a:t>- Test/Evaluation Software and Equipment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Comments From Lauren 3/14/23: </a:t>
            </a:r>
            <a:r>
              <a:rPr lang="en-US" sz="1800" dirty="0">
                <a:effectLst/>
                <a:latin typeface="Segoe UI" panose="020B0502040204020203" pitchFamily="34" charset="0"/>
              </a:rPr>
              <a:t>S&amp;T sent over an update to what they buy and how they buy....they work in RandD and assessments and tests for the other components...the other components decide if they want to buy and will use their money.....I need a little help with formatting this slide under S&amp;T RandD areas....</a:t>
            </a:r>
          </a:p>
          <a:p>
            <a:pPr marL="285750" indent="-285750">
              <a:spcBef>
                <a:spcPts val="0"/>
              </a:spcBef>
              <a:spcAft>
                <a:spcPts val="200"/>
              </a:spcAft>
              <a:buFont typeface="Arial" panose="020B0604020202020204" pitchFamily="34" charset="0"/>
              <a:buChar char="•"/>
            </a:pPr>
            <a:r>
              <a:rPr lang="en-US" sz="1800" dirty="0"/>
              <a:t>S&amp;T RandD Areas</a:t>
            </a:r>
          </a:p>
          <a:p>
            <a:pPr marL="742950" lvl="1" indent="-285750">
              <a:spcBef>
                <a:spcPts val="0"/>
              </a:spcBef>
              <a:spcAft>
                <a:spcPts val="200"/>
              </a:spcAft>
              <a:buFont typeface="Arial" panose="020B0604020202020204" pitchFamily="34" charset="0"/>
              <a:buChar char="•"/>
            </a:pPr>
            <a:r>
              <a:rPr lang="en-US" sz="1400" dirty="0">
                <a:effectLst/>
                <a:ea typeface="Times New Roman" panose="02020603050405020304" pitchFamily="18" charset="0"/>
              </a:rPr>
              <a:t>Border Security</a:t>
            </a:r>
            <a:endParaRPr lang="en-US" sz="1400" dirty="0">
              <a:ea typeface="Times New Roman" panose="02020603050405020304" pitchFamily="18" charset="0"/>
            </a:endParaRPr>
          </a:p>
          <a:p>
            <a:pPr marL="742950" lvl="1" indent="-285750">
              <a:spcBef>
                <a:spcPts val="0"/>
              </a:spcBef>
              <a:spcAft>
                <a:spcPts val="200"/>
              </a:spcAft>
              <a:buFont typeface="Arial" panose="020B0604020202020204" pitchFamily="34" charset="0"/>
              <a:buChar char="•"/>
            </a:pPr>
            <a:r>
              <a:rPr lang="en-US" sz="1400" dirty="0">
                <a:effectLst/>
                <a:ea typeface="Times New Roman" panose="02020603050405020304" pitchFamily="18" charset="0"/>
              </a:rPr>
              <a:t>Chem, Bio and Explosive </a:t>
            </a:r>
            <a:r>
              <a:rPr lang="en-US" sz="1500" dirty="0">
                <a:effectLst/>
                <a:latin typeface="Franklin Gothic Book" panose="020B0503020102020204" pitchFamily="34" charset="0"/>
                <a:ea typeface="Times New Roman" panose="02020603050405020304" pitchFamily="18" charset="0"/>
              </a:rPr>
              <a:t>Defense</a:t>
            </a:r>
          </a:p>
          <a:p>
            <a:pPr marL="742950" lvl="1" indent="-285750">
              <a:spcBef>
                <a:spcPts val="0"/>
              </a:spcBef>
              <a:spcAft>
                <a:spcPts val="200"/>
              </a:spcAft>
              <a:buFont typeface="Arial" panose="020B0604020202020204" pitchFamily="34" charset="0"/>
              <a:buChar char="•"/>
            </a:pPr>
            <a:r>
              <a:rPr lang="en-US" sz="1400" dirty="0">
                <a:ea typeface="Times New Roman" panose="02020603050405020304" pitchFamily="18" charset="0"/>
              </a:rPr>
              <a:t>Counter Terrorist</a:t>
            </a:r>
          </a:p>
          <a:p>
            <a:pPr marL="742950" lvl="1" indent="-285750">
              <a:spcBef>
                <a:spcPts val="0"/>
              </a:spcBef>
              <a:spcAft>
                <a:spcPts val="200"/>
              </a:spcAft>
              <a:buFont typeface="Arial" panose="020B0604020202020204" pitchFamily="34" charset="0"/>
              <a:buChar char="•"/>
            </a:pPr>
            <a:r>
              <a:rPr lang="en-US" sz="1400" dirty="0">
                <a:effectLst/>
                <a:ea typeface="Times New Roman" panose="02020603050405020304" pitchFamily="18" charset="0"/>
              </a:rPr>
              <a:t>Cyber/Infor</a:t>
            </a:r>
            <a:r>
              <a:rPr lang="en-US" sz="1400" dirty="0">
                <a:ea typeface="Times New Roman" panose="02020603050405020304" pitchFamily="18" charset="0"/>
              </a:rPr>
              <a:t>mation Analysis</a:t>
            </a:r>
          </a:p>
          <a:p>
            <a:pPr marL="742950" lvl="1" indent="-285750">
              <a:spcBef>
                <a:spcPts val="0"/>
              </a:spcBef>
              <a:spcAft>
                <a:spcPts val="200"/>
              </a:spcAft>
              <a:buFont typeface="Arial" panose="020B0604020202020204" pitchFamily="34" charset="0"/>
              <a:buChar char="•"/>
            </a:pPr>
            <a:r>
              <a:rPr lang="en-US" sz="1400" dirty="0">
                <a:effectLst/>
                <a:ea typeface="Times New Roman" panose="02020603050405020304" pitchFamily="18" charset="0"/>
              </a:rPr>
              <a:t>First Responder Community </a:t>
            </a:r>
            <a:endParaRPr lang="en-US" sz="1400" dirty="0">
              <a:ea typeface="Times New Roman" panose="02020603050405020304" pitchFamily="18" charset="0"/>
            </a:endParaRPr>
          </a:p>
          <a:p>
            <a:pPr marL="742950" lvl="1" indent="-285750">
              <a:spcBef>
                <a:spcPts val="0"/>
              </a:spcBef>
              <a:spcAft>
                <a:spcPts val="200"/>
              </a:spcAft>
              <a:buFont typeface="Arial" panose="020B0604020202020204" pitchFamily="34" charset="0"/>
              <a:buChar char="•"/>
            </a:pPr>
            <a:r>
              <a:rPr lang="en-US" sz="1400" dirty="0">
                <a:ea typeface="Times New Roman" panose="02020603050405020304" pitchFamily="18" charset="0"/>
              </a:rPr>
              <a:t>Physical Security and Critical Instructure Resilience</a:t>
            </a:r>
          </a:p>
          <a:p>
            <a:pPr marL="742950" lvl="1" indent="-285750">
              <a:spcBef>
                <a:spcPts val="0"/>
              </a:spcBef>
              <a:spcAft>
                <a:spcPts val="200"/>
              </a:spcAft>
              <a:buFont typeface="Arial" panose="020B0604020202020204" pitchFamily="34" charset="0"/>
              <a:buChar char="•"/>
            </a:pPr>
            <a:r>
              <a:rPr lang="en-US" sz="1400" dirty="0">
                <a:effectLst/>
                <a:ea typeface="Times New Roman" panose="02020603050405020304" pitchFamily="18" charset="0"/>
              </a:rPr>
              <a:t>Emerging Threat</a:t>
            </a:r>
            <a:r>
              <a:rPr lang="en-US" sz="1400" dirty="0">
                <a:ea typeface="Times New Roman" panose="02020603050405020304" pitchFamily="18" charset="0"/>
              </a:rPr>
              <a:t>s</a:t>
            </a:r>
            <a:endParaRPr lang="en-US" sz="1400" dirty="0">
              <a:effectLst/>
              <a:ea typeface="Times New Roman" panose="02020603050405020304" pitchFamily="18" charset="0"/>
            </a:endParaRPr>
          </a:p>
          <a:p>
            <a:pPr lvl="0">
              <a:defRPr/>
            </a:pPr>
            <a:r>
              <a:rPr lang="en-US" sz="2800" b="1" dirty="0">
                <a:solidFill>
                  <a:schemeClr val="tx2"/>
                </a:solidFill>
                <a:latin typeface="Franklin Gothic Book" panose="020B0503020102020204" pitchFamily="34" charset="0"/>
                <a:cs typeface="Calibri" panose="020F0502020204030204" pitchFamily="34" charset="0"/>
              </a:rPr>
              <a:t>How to Work with S&amp;T</a:t>
            </a:r>
          </a:p>
          <a:p>
            <a:pPr>
              <a:defRPr/>
            </a:pPr>
            <a:r>
              <a:rPr lang="en-US" sz="1800" dirty="0">
                <a:latin typeface="Franklin Gothic Book" panose="020B0503020102020204" pitchFamily="34" charset="0"/>
                <a:ea typeface="Times New Roman" panose="02020603050405020304" pitchFamily="18" charset="0"/>
              </a:rPr>
              <a:t>S&amp;T has open solicitations year-round through our innovation funding programs and collaboration opportunities and these actions are executed by OPO.</a:t>
            </a:r>
            <a:endParaRPr lang="en-US" sz="1400" dirty="0">
              <a:latin typeface="Franklin Gothic Book" panose="020B050302010202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A1B9F966-C897-4D4F-B3B7-0B63331AC9D5}" type="slidenum">
              <a:rPr lang="en-US" smtClean="0"/>
              <a:t>19</a:t>
            </a:fld>
            <a:endParaRPr lang="en-US" dirty="0"/>
          </a:p>
        </p:txBody>
      </p:sp>
    </p:spTree>
    <p:extLst>
      <p:ext uri="{BB962C8B-B14F-4D97-AF65-F5344CB8AC3E}">
        <p14:creationId xmlns:p14="http://schemas.microsoft.com/office/powerpoint/2010/main" val="7890201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1B9F966-C897-4D4F-B3B7-0B63331AC9D5}" type="slidenum">
              <a:rPr lang="en-US" smtClean="0"/>
              <a:t>2</a:t>
            </a:fld>
            <a:endParaRPr lang="en-US" dirty="0"/>
          </a:p>
        </p:txBody>
      </p:sp>
    </p:spTree>
    <p:extLst>
      <p:ext uri="{BB962C8B-B14F-4D97-AF65-F5344CB8AC3E}">
        <p14:creationId xmlns:p14="http://schemas.microsoft.com/office/powerpoint/2010/main" val="11115856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rgbClr val="080808"/>
                </a:solidFill>
                <a:effectLst/>
                <a:latin typeface="Source Sans Pro Web"/>
              </a:rPr>
              <a:t>As the United </a:t>
            </a:r>
            <a:r>
              <a:rPr lang="en-US" b="0" dirty="0">
                <a:solidFill>
                  <a:srgbClr val="080808"/>
                </a:solidFill>
                <a:effectLst/>
              </a:rPr>
              <a:t>States</a:t>
            </a:r>
            <a:r>
              <a:rPr lang="en-US" b="0" dirty="0">
                <a:solidFill>
                  <a:srgbClr val="080808"/>
                </a:solidFill>
                <a:effectLst/>
                <a:latin typeface="Source Sans Pro Web"/>
              </a:rPr>
              <a:t>’ first unified border entity, CBP takes a comprehensive approach to border management and control, combining customs, immigration, border security, and agricultural protection into one coordinated and supportive activity.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solidFill>
                <a:srgbClr val="080808"/>
              </a:solidFill>
              <a:effectLst/>
              <a:latin typeface="Source Sans Pro Web"/>
            </a:endParaRPr>
          </a:p>
          <a:p>
            <a:r>
              <a:rPr lang="en-US" sz="1200" dirty="0">
                <a:effectLst/>
                <a:ea typeface="Calibri" panose="020F0502020204030204" pitchFamily="34" charset="0"/>
                <a:cs typeface="Times New Roman" panose="02020603050405020304" pitchFamily="18" charset="0"/>
              </a:rPr>
              <a:t>For inquires - The CBP Office of Trade can be found here: </a:t>
            </a:r>
            <a:r>
              <a:rPr lang="en-US" sz="1200" dirty="0"/>
              <a:t>Basic Importing and Exporting | U.S. Customs and Border Protection (cbp.gov).</a:t>
            </a:r>
            <a:endParaRPr lang="en-US" sz="1200" dirty="0">
              <a:effectLs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solidFill>
                <a:srgbClr val="080808"/>
              </a:solidFill>
              <a:effectLst/>
              <a:latin typeface="Source Sans Pro Web"/>
            </a:endParaRPr>
          </a:p>
          <a:p>
            <a:r>
              <a:rPr lang="en-US" b="0" i="0" dirty="0">
                <a:effectLst/>
              </a:rPr>
              <a:t>CBP </a:t>
            </a:r>
            <a:r>
              <a:rPr lang="en-US" dirty="0"/>
              <a:t>has a Canine Program where t</a:t>
            </a:r>
            <a:r>
              <a:rPr lang="en-US" b="0" i="0" dirty="0">
                <a:effectLst/>
              </a:rPr>
              <a:t>he primary goal is terrorist detection and apprehension. The CBP Canine Program is critical to the mission of the Department of Homeland Security: "To Protect the Homeland." The program conducts the largest number of </a:t>
            </a:r>
            <a:r>
              <a:rPr lang="en-US" b="0" i="0" u="none" strike="noStrike" dirty="0">
                <a:effectLst/>
              </a:rPr>
              <a:t>working dogs</a:t>
            </a:r>
            <a:r>
              <a:rPr lang="en-US" b="0" i="0" dirty="0">
                <a:effectLst/>
              </a:rPr>
              <a:t> of any U.S. federal </a:t>
            </a:r>
            <a:r>
              <a:rPr lang="en-US" b="0" i="0" u="none" strike="noStrike" dirty="0">
                <a:effectLst/>
              </a:rPr>
              <a:t>law enforcement agency</a:t>
            </a:r>
            <a:r>
              <a:rPr lang="en-US" b="0" i="0" dirty="0">
                <a:effectLst/>
              </a:rPr>
              <a:t>. </a:t>
            </a:r>
            <a:r>
              <a:rPr lang="en-US" b="0" i="0" u="none" strike="noStrike" dirty="0">
                <a:effectLst/>
              </a:rPr>
              <a:t>K-9</a:t>
            </a:r>
            <a:r>
              <a:rPr lang="en-US" b="0" i="0" dirty="0">
                <a:effectLst/>
              </a:rPr>
              <a:t> teams are assigned to 73 commercial ports and 74 Border Patrol stations throughout the nation.</a:t>
            </a:r>
            <a:endParaRPr lang="en-US" sz="1200" dirty="0">
              <a:effectLst/>
              <a:ea typeface="Calibri" panose="020F0502020204030204" pitchFamily="34" charset="0"/>
              <a:cs typeface="Times New Roman" panose="02020603050405020304" pitchFamily="18" charset="0"/>
            </a:endParaRPr>
          </a:p>
          <a:p>
            <a:r>
              <a:rPr lang="en-US" sz="1200" dirty="0">
                <a:effectLst/>
                <a:ea typeface="Calibri" panose="020F0502020204030204" pitchFamily="34" charset="0"/>
                <a:cs typeface="Times New Roman" panose="02020603050405020304" pitchFamily="18" charset="0"/>
              </a:rPr>
              <a:t>The CBP Office of Trade can be found here: </a:t>
            </a:r>
            <a:r>
              <a:rPr lang="en-US" sz="1200" dirty="0"/>
              <a:t>Basic Importing and Exporting | U.S. Customs and Border Protection (cbp.gov).</a:t>
            </a:r>
            <a:endParaRPr lang="en-US" sz="1200" dirty="0">
              <a:effectLs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solidFill>
                <a:srgbClr val="080808"/>
              </a:solidFill>
              <a:effectLst/>
              <a:latin typeface="Source Sans Pro Web"/>
            </a:endParaRPr>
          </a:p>
        </p:txBody>
      </p:sp>
      <p:sp>
        <p:nvSpPr>
          <p:cNvPr id="4" name="Slide Number Placeholder 3"/>
          <p:cNvSpPr>
            <a:spLocks noGrp="1"/>
          </p:cNvSpPr>
          <p:nvPr>
            <p:ph type="sldNum" sz="quarter" idx="5"/>
          </p:nvPr>
        </p:nvSpPr>
        <p:spPr/>
        <p:txBody>
          <a:bodyPr/>
          <a:lstStyle/>
          <a:p>
            <a:fld id="{A1B9F966-C897-4D4F-B3B7-0B63331AC9D5}" type="slidenum">
              <a:rPr lang="en-US" smtClean="0"/>
              <a:t>20</a:t>
            </a:fld>
            <a:endParaRPr lang="en-US" dirty="0"/>
          </a:p>
        </p:txBody>
      </p:sp>
    </p:spTree>
    <p:extLst>
      <p:ext uri="{BB962C8B-B14F-4D97-AF65-F5344CB8AC3E}">
        <p14:creationId xmlns:p14="http://schemas.microsoft.com/office/powerpoint/2010/main" val="38614610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spcBef>
                <a:spcPts val="0"/>
              </a:spcBef>
              <a:spcAft>
                <a:spcPts val="0"/>
              </a:spcAft>
              <a:buFont typeface="Symbol" panose="05050102010706020507" pitchFamily="18" charset="2"/>
              <a:buNone/>
            </a:pPr>
            <a:r>
              <a:rPr lang="en-US" b="1" dirty="0"/>
              <a:t>A more complete list of what CBP buys:</a:t>
            </a: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Search/Detection Equipment</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Data Processing Services</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Computer Related Services </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Computer Programming</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Uniforms</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Construction</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Computer Equipment</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Personal/Household Goods</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Repair/Maintenance</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Administrative/General Management Consulting</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Investigative Services</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Computer Systems Design Schools/Instruction</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Security Guards </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Facilities Support Services</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dirty="0"/>
            </a:br>
            <a:endParaRPr lang="en-US" dirty="0"/>
          </a:p>
          <a:p>
            <a:r>
              <a:rPr lang="en-US" b="1" dirty="0"/>
              <a:t>Misconceptions about what CBP Buys:</a:t>
            </a:r>
          </a:p>
          <a:p>
            <a:pPr marL="342900" marR="0" indent="-342900">
              <a:lnSpc>
                <a:spcPct val="107000"/>
              </a:lnSpc>
              <a:spcBef>
                <a:spcPts val="0"/>
              </a:spcBef>
              <a:spcAft>
                <a:spcPts val="1000"/>
              </a:spcAft>
              <a:buFont typeface="Arial" panose="020B0604020202020204" pitchFamily="34" charset="0"/>
              <a:buChar char="•"/>
            </a:pPr>
            <a:r>
              <a:rPr lang="en-US" sz="1000" dirty="0">
                <a:effectLst/>
                <a:latin typeface="Franklin Gothic Book" panose="020B0503020102020204" pitchFamily="34" charset="0"/>
                <a:ea typeface="Times New Roman" panose="02020603050405020304" pitchFamily="18" charset="0"/>
              </a:rPr>
              <a:t>CBP does NOT rent </a:t>
            </a:r>
            <a:r>
              <a:rPr lang="en-US" sz="1000" dirty="0">
                <a:latin typeface="Franklin Gothic Book" panose="020B0503020102020204" pitchFamily="34" charset="0"/>
                <a:ea typeface="Times New Roman" panose="02020603050405020304" pitchFamily="18" charset="0"/>
              </a:rPr>
              <a:t>r</a:t>
            </a:r>
            <a:r>
              <a:rPr lang="en-US" sz="1000" dirty="0">
                <a:effectLst/>
                <a:latin typeface="Franklin Gothic Book" panose="020B0503020102020204" pitchFamily="34" charset="0"/>
                <a:ea typeface="Times New Roman" panose="02020603050405020304" pitchFamily="18" charset="0"/>
              </a:rPr>
              <a:t>ooms by the Border.</a:t>
            </a:r>
          </a:p>
          <a:p>
            <a:pPr marL="342900" indent="-342900">
              <a:lnSpc>
                <a:spcPct val="107000"/>
              </a:lnSpc>
              <a:spcBef>
                <a:spcPts val="0"/>
              </a:spcBef>
              <a:spcAft>
                <a:spcPts val="1000"/>
              </a:spcAft>
              <a:buFont typeface="Arial" panose="020B0604020202020204" pitchFamily="34" charset="0"/>
              <a:buChar char="•"/>
            </a:pPr>
            <a:r>
              <a:rPr lang="en-US" sz="1000" dirty="0">
                <a:effectLst/>
                <a:latin typeface="Franklin Gothic Book" panose="020B0503020102020204" pitchFamily="34" charset="0"/>
                <a:ea typeface="Times New Roman" panose="02020603050405020304" pitchFamily="18" charset="0"/>
              </a:rPr>
              <a:t>CBP receives emails from importers/exporters, these inquires a</a:t>
            </a:r>
            <a:r>
              <a:rPr lang="en-US" sz="1000" dirty="0">
                <a:latin typeface="Franklin Gothic Book" panose="020B0503020102020204" pitchFamily="34" charset="0"/>
                <a:ea typeface="Times New Roman" panose="02020603050405020304" pitchFamily="18" charset="0"/>
              </a:rPr>
              <a:t>re </a:t>
            </a:r>
            <a:r>
              <a:rPr lang="en-US" sz="1000" dirty="0">
                <a:effectLst/>
                <a:latin typeface="Franklin Gothic Book" panose="020B0503020102020204" pitchFamily="34" charset="0"/>
                <a:ea typeface="Times New Roman" panose="02020603050405020304" pitchFamily="18" charset="0"/>
              </a:rPr>
              <a:t>directed to the CBP Office of Trade for clarification and direction.</a:t>
            </a:r>
          </a:p>
        </p:txBody>
      </p:sp>
      <p:sp>
        <p:nvSpPr>
          <p:cNvPr id="4" name="Slide Number Placeholder 3"/>
          <p:cNvSpPr>
            <a:spLocks noGrp="1"/>
          </p:cNvSpPr>
          <p:nvPr>
            <p:ph type="sldNum" sz="quarter" idx="5"/>
          </p:nvPr>
        </p:nvSpPr>
        <p:spPr/>
        <p:txBody>
          <a:bodyPr/>
          <a:lstStyle/>
          <a:p>
            <a:fld id="{A1B9F966-C897-4D4F-B3B7-0B63331AC9D5}" type="slidenum">
              <a:rPr lang="en-US" smtClean="0"/>
              <a:t>21</a:t>
            </a:fld>
            <a:endParaRPr lang="en-US" dirty="0"/>
          </a:p>
        </p:txBody>
      </p:sp>
    </p:spTree>
    <p:extLst>
      <p:ext uri="{BB962C8B-B14F-4D97-AF65-F5344CB8AC3E}">
        <p14:creationId xmlns:p14="http://schemas.microsoft.com/office/powerpoint/2010/main" val="3400831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l" defTabSz="914400" rtl="0" eaLnBrk="1" fontAlgn="t" latinLnBrk="0" hangingPunct="1">
              <a:lnSpc>
                <a:spcPct val="100000"/>
              </a:lnSpc>
              <a:spcBef>
                <a:spcPts val="0"/>
              </a:spcBef>
              <a:spcAft>
                <a:spcPts val="900"/>
              </a:spcAft>
              <a:buClrTx/>
              <a:buSzTx/>
              <a:buFont typeface="Arial" panose="020B0604020202020204" pitchFamily="34" charset="0"/>
              <a:buChar char="•"/>
              <a:tabLst/>
              <a:defRPr/>
            </a:pPr>
            <a:r>
              <a:rPr lang="en-US" sz="1200" b="0" i="0" dirty="0">
                <a:solidFill>
                  <a:srgbClr val="005188"/>
                </a:solidFill>
                <a:effectLst/>
                <a:latin typeface="Franklin Gothic Book" panose="020B0503020102020204" pitchFamily="34" charset="0"/>
              </a:rPr>
              <a:t>After each presidential declaration of a major disaster or emergency, FEMA coordinates and collaborates with federal, state, local and tribal agencies to assist.</a:t>
            </a:r>
          </a:p>
          <a:p>
            <a:pPr marL="228600" marR="0" lvl="0" indent="-228600" algn="l" defTabSz="914400" rtl="0" eaLnBrk="1" fontAlgn="t" latinLnBrk="0" hangingPunct="1">
              <a:lnSpc>
                <a:spcPct val="100000"/>
              </a:lnSpc>
              <a:spcBef>
                <a:spcPts val="0"/>
              </a:spcBef>
              <a:spcAft>
                <a:spcPts val="900"/>
              </a:spcAft>
              <a:buClrTx/>
              <a:buSzTx/>
              <a:buFont typeface="Arial" panose="020B0604020202020204" pitchFamily="34" charset="0"/>
              <a:buChar char="•"/>
              <a:tabLst/>
              <a:defRPr/>
            </a:pPr>
            <a:r>
              <a:rPr lang="en-US" sz="1200" b="0" i="0" dirty="0">
                <a:effectLst/>
                <a:latin typeface="Franklin Gothic Book" panose="020B0503020102020204" pitchFamily="34" charset="0"/>
              </a:rPr>
              <a:t>The governor of the state in which the disaster occurs must declare a </a:t>
            </a:r>
            <a:r>
              <a:rPr lang="en-US" sz="1200" b="0" i="0" u="none" strike="noStrike" dirty="0">
                <a:effectLst/>
                <a:latin typeface="Franklin Gothic Book" panose="020B0503020102020204" pitchFamily="34" charset="0"/>
                <a:hlinkClick r:id="rId3" tooltip="State of emergency">
                  <a:extLst>
                    <a:ext uri="{A12FA001-AC4F-418D-AE19-62706E023703}">
                      <ahyp:hlinkClr xmlns:ahyp="http://schemas.microsoft.com/office/drawing/2018/hyperlinkcolor" val="tx"/>
                    </a:ext>
                  </a:extLst>
                </a:hlinkClick>
              </a:rPr>
              <a:t>state of emergency</a:t>
            </a:r>
            <a:r>
              <a:rPr lang="en-US" sz="1200" b="0" i="0" dirty="0">
                <a:effectLst/>
                <a:latin typeface="Franklin Gothic Book" panose="020B0503020102020204" pitchFamily="34" charset="0"/>
              </a:rPr>
              <a:t> and formally request from the </a:t>
            </a:r>
            <a:r>
              <a:rPr lang="en-US" sz="1200" b="0" i="0" u="none" strike="noStrike" dirty="0">
                <a:effectLst/>
                <a:latin typeface="Franklin Gothic Book" panose="020B0503020102020204" pitchFamily="34" charset="0"/>
                <a:hlinkClick r:id="rId4" tooltip="President of the United States">
                  <a:extLst>
                    <a:ext uri="{A12FA001-AC4F-418D-AE19-62706E023703}">
                      <ahyp:hlinkClr xmlns:ahyp="http://schemas.microsoft.com/office/drawing/2018/hyperlinkcolor" val="tx"/>
                    </a:ext>
                  </a:extLst>
                </a:hlinkClick>
              </a:rPr>
              <a:t>President</a:t>
            </a:r>
            <a:r>
              <a:rPr lang="en-US" sz="1200" b="0" i="0" dirty="0">
                <a:effectLst/>
                <a:latin typeface="Franklin Gothic Book" panose="020B0503020102020204" pitchFamily="34" charset="0"/>
              </a:rPr>
              <a:t> that FEMA and the </a:t>
            </a:r>
            <a:r>
              <a:rPr lang="en-US" sz="1200" b="0" i="0" u="none" strike="noStrike" dirty="0">
                <a:effectLst/>
                <a:latin typeface="Franklin Gothic Book" panose="020B0503020102020204" pitchFamily="34" charset="0"/>
                <a:hlinkClick r:id="rId5" tooltip="Federal government of the United States">
                  <a:extLst>
                    <a:ext uri="{A12FA001-AC4F-418D-AE19-62706E023703}">
                      <ahyp:hlinkClr xmlns:ahyp="http://schemas.microsoft.com/office/drawing/2018/hyperlinkcolor" val="tx"/>
                    </a:ext>
                  </a:extLst>
                </a:hlinkClick>
              </a:rPr>
              <a:t>Federal Government</a:t>
            </a:r>
            <a:r>
              <a:rPr lang="en-US" sz="1200" b="0" i="0" dirty="0">
                <a:effectLst/>
                <a:latin typeface="Franklin Gothic Book" panose="020B0503020102020204" pitchFamily="34" charset="0"/>
              </a:rPr>
              <a:t> respond to the disaster. The only exception to the state's gubernatorial declaration requirement occurs when an </a:t>
            </a:r>
            <a:r>
              <a:rPr lang="en-US" sz="1200" b="0" i="0" u="none" strike="noStrike" dirty="0">
                <a:effectLst/>
                <a:latin typeface="Franklin Gothic Book" panose="020B0503020102020204" pitchFamily="34" charset="0"/>
                <a:hlinkClick r:id="rId6" tooltip="Emergency">
                  <a:extLst>
                    <a:ext uri="{A12FA001-AC4F-418D-AE19-62706E023703}">
                      <ahyp:hlinkClr xmlns:ahyp="http://schemas.microsoft.com/office/drawing/2018/hyperlinkcolor" val="tx"/>
                    </a:ext>
                  </a:extLst>
                </a:hlinkClick>
              </a:rPr>
              <a:t>emergency</a:t>
            </a:r>
            <a:r>
              <a:rPr lang="en-US" sz="1200" b="0" i="0" dirty="0">
                <a:effectLst/>
                <a:latin typeface="Franklin Gothic Book" panose="020B0503020102020204" pitchFamily="34" charset="0"/>
              </a:rPr>
              <a:t> or disaster takes place on federal property or to a federal asset.</a:t>
            </a:r>
            <a:endParaRPr lang="en-US" sz="1200" dirty="0">
              <a:latin typeface="Franklin Gothic Book" panose="020B0503020102020204" pitchFamily="34" charset="0"/>
            </a:endParaRPr>
          </a:p>
          <a:p>
            <a:pPr marL="0" indent="0" fontAlgn="t">
              <a:spcAft>
                <a:spcPts val="900"/>
              </a:spcAft>
              <a:buFont typeface="Arial" panose="020B0604020202020204" pitchFamily="34" charset="0"/>
              <a:buNone/>
            </a:pPr>
            <a:endParaRPr lang="en-US" sz="1200" dirty="0">
              <a:solidFill>
                <a:srgbClr val="1B1B1B"/>
              </a:solidFill>
              <a:latin typeface="Franklin Gothic Book" panose="020B0503020102020204" pitchFamily="34" charset="0"/>
            </a:endParaRPr>
          </a:p>
          <a:p>
            <a:pPr marL="228600" indent="-228600" fontAlgn="t">
              <a:spcAft>
                <a:spcPts val="900"/>
              </a:spcAft>
              <a:buFont typeface="Arial" panose="020B0604020202020204" pitchFamily="34" charset="0"/>
              <a:buChar char="•"/>
            </a:pPr>
            <a:r>
              <a:rPr lang="en-US" sz="1200" dirty="0">
                <a:solidFill>
                  <a:srgbClr val="1B1B1B"/>
                </a:solidFill>
                <a:latin typeface="Franklin Gothic Book" panose="020B0503020102020204" pitchFamily="34" charset="0"/>
              </a:rPr>
              <a:t>When national emergencies or disasters such as floods and hurricanes occur, supplies and services need to be procured and rushed to the affected area quickly. To expedite this process, the System for Award Management (SAM) contains a Disaster response Registry in accordance with FAR Subpart 4.11 and FAR Subpart 26.2 listing those contractors who are willing to provide debris removal, distribution of supplies, reconstruction, and other disaster or emergency relief supplies and/or services. </a:t>
            </a:r>
          </a:p>
          <a:p>
            <a:pPr marL="228600" indent="-228600" fontAlgn="t">
              <a:spcAft>
                <a:spcPts val="900"/>
              </a:spcAft>
              <a:buFont typeface="Arial" panose="020B0604020202020204" pitchFamily="34" charset="0"/>
              <a:buChar char="•"/>
            </a:pPr>
            <a:r>
              <a:rPr lang="en-US" sz="1200" dirty="0">
                <a:solidFill>
                  <a:srgbClr val="1B1B1B"/>
                </a:solidFill>
                <a:latin typeface="Franklin Gothic Book" panose="020B0503020102020204" pitchFamily="34" charset="0"/>
              </a:rPr>
              <a:t>You can add your company to the Disaster Response Registry  to be considered for opportunities on the registry. </a:t>
            </a:r>
          </a:p>
          <a:p>
            <a:pPr marL="228600" indent="-228600" fontAlgn="t">
              <a:spcAft>
                <a:spcPts val="900"/>
              </a:spcAft>
              <a:buFont typeface="Arial" panose="020B0604020202020204" pitchFamily="34" charset="0"/>
              <a:buChar char="•"/>
            </a:pPr>
            <a:r>
              <a:rPr lang="en-US" sz="1200" dirty="0">
                <a:solidFill>
                  <a:srgbClr val="1B1B1B"/>
                </a:solidFill>
                <a:latin typeface="Franklin Gothic Book" panose="020B0503020102020204" pitchFamily="34" charset="0"/>
              </a:rPr>
              <a:t>Your entity must be registered in SAM, during the registration process you must indicate you want to be registered , once the registration is approved, your business will be added to the registry list. </a:t>
            </a:r>
          </a:p>
          <a:p>
            <a:r>
              <a:rPr lang="en-US" dirty="0"/>
              <a:t>Robert T. Stafford Act – FEMA’s goal is to seek local companies within the disaster area for goods and services related to a specific disaster when practical and feasible. </a:t>
            </a:r>
          </a:p>
          <a:p>
            <a:r>
              <a:rPr lang="en-US" dirty="0"/>
              <a:t>Authorities to Determining Local Vendor Eligibility</a:t>
            </a:r>
          </a:p>
          <a:p>
            <a:pPr lvl="1"/>
            <a:r>
              <a:rPr lang="en-US" dirty="0"/>
              <a:t>Stafford Act: Sec. 307 – Use of Local Firms and Individuals</a:t>
            </a:r>
          </a:p>
          <a:p>
            <a:pPr lvl="1"/>
            <a:r>
              <a:rPr lang="en-US" dirty="0"/>
              <a:t>Federal Acquisition Regulation (FAR): Sec: 26.202 – Local Area Preference</a:t>
            </a:r>
          </a:p>
          <a:p>
            <a:pPr lvl="1"/>
            <a:r>
              <a:rPr lang="en-US" dirty="0"/>
              <a:t>FAR: Sec 52.226-3 – Disaster or Emergency Area Representation</a:t>
            </a:r>
          </a:p>
          <a:p>
            <a:pPr lvl="1"/>
            <a:r>
              <a:rPr lang="en-US" dirty="0"/>
              <a:t>FAR: Sec 26.203 – Transition of Work</a:t>
            </a:r>
          </a:p>
          <a:p>
            <a:pPr marL="228600" indent="-228600" fontAlgn="t">
              <a:spcAft>
                <a:spcPts val="900"/>
              </a:spcAft>
              <a:buFont typeface="Arial" panose="020B0604020202020204" pitchFamily="34" charset="0"/>
              <a:buChar char="•"/>
            </a:pPr>
            <a:endParaRPr lang="en-US" sz="1200" dirty="0">
              <a:solidFill>
                <a:srgbClr val="1B1B1B"/>
              </a:solidFill>
              <a:latin typeface="Franklin Gothic Book" panose="020B0503020102020204" pitchFamily="34" charset="0"/>
            </a:endParaRPr>
          </a:p>
          <a:p>
            <a:endParaRPr lang="en-US" dirty="0"/>
          </a:p>
          <a:p>
            <a:endParaRPr lang="en-US" dirty="0"/>
          </a:p>
        </p:txBody>
      </p:sp>
      <p:sp>
        <p:nvSpPr>
          <p:cNvPr id="4" name="Slide Number Placeholder 3"/>
          <p:cNvSpPr>
            <a:spLocks noGrp="1"/>
          </p:cNvSpPr>
          <p:nvPr>
            <p:ph type="sldNum" sz="quarter" idx="5"/>
          </p:nvPr>
        </p:nvSpPr>
        <p:spPr/>
        <p:txBody>
          <a:bodyPr/>
          <a:lstStyle/>
          <a:p>
            <a:fld id="{A1B9F966-C897-4D4F-B3B7-0B63331AC9D5}" type="slidenum">
              <a:rPr lang="en-US" smtClean="0"/>
              <a:t>22</a:t>
            </a:fld>
            <a:endParaRPr lang="en-US" dirty="0"/>
          </a:p>
        </p:txBody>
      </p:sp>
    </p:spTree>
    <p:extLst>
      <p:ext uri="{BB962C8B-B14F-4D97-AF65-F5344CB8AC3E}">
        <p14:creationId xmlns:p14="http://schemas.microsoft.com/office/powerpoint/2010/main" val="20904374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 more complete list of what FEMA buys:</a:t>
            </a: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Information systems support</a:t>
            </a:r>
          </a:p>
          <a:p>
            <a:pPr marL="342900" marR="0" lvl="0" indent="-34290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lang="en-US" sz="1200" dirty="0">
                <a:solidFill>
                  <a:srgbClr val="080808"/>
                </a:solidFill>
                <a:effectLst/>
                <a:ea typeface="Times New Roman" panose="02020603050405020304" pitchFamily="18" charset="0"/>
              </a:rPr>
              <a:t>Information and Communications Security</a:t>
            </a: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Telecommunication equipment and services</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Computer Maintenance and Support</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Computer Software and Hardware</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Wide Area Network Support</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Local Area Network Support INTERNET services</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Systems Development, Engineering and Integration</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Information and Communications Security </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Configuration management</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Disaster response support</a:t>
            </a:r>
            <a:endParaRPr lang="en-US" dirty="0"/>
          </a:p>
          <a:p>
            <a:endParaRPr lang="en-US" dirty="0"/>
          </a:p>
          <a:p>
            <a:pPr algn="l">
              <a:buFont typeface="Arial" panose="020B0604020202020204" pitchFamily="34" charset="0"/>
              <a:buNone/>
            </a:pPr>
            <a:r>
              <a:rPr lang="en-US" b="1" dirty="0"/>
              <a:t>A more complete list of FEMA misconceptions:</a:t>
            </a:r>
          </a:p>
          <a:p>
            <a:pPr marL="171450" indent="-171450" algn="l">
              <a:buFont typeface="Arial" panose="020B0604020202020204" pitchFamily="34" charset="0"/>
              <a:buChar char="•"/>
            </a:pPr>
            <a:r>
              <a:rPr lang="en-US" sz="1000" b="0" i="0" dirty="0">
                <a:solidFill>
                  <a:srgbClr val="1B1B1B"/>
                </a:solidFill>
                <a:effectLst/>
                <a:latin typeface="Franklin Gothic Book" panose="020B0503020102020204" pitchFamily="34" charset="0"/>
              </a:rPr>
              <a:t>FEMA assistance is not just for homeowners. Renters who loose personal property or displaced may be eligible for assistance during natural disasters.</a:t>
            </a:r>
          </a:p>
          <a:p>
            <a:pPr marL="171450" indent="-171450" algn="l">
              <a:buFont typeface="Arial" panose="020B0604020202020204" pitchFamily="34" charset="0"/>
              <a:buChar char="•"/>
            </a:pPr>
            <a:r>
              <a:rPr lang="en-US" sz="1000" b="0" i="0" dirty="0">
                <a:solidFill>
                  <a:srgbClr val="1B1B1B"/>
                </a:solidFill>
                <a:effectLst/>
                <a:latin typeface="Franklin Gothic Book" panose="020B0503020102020204" pitchFamily="34" charset="0"/>
              </a:rPr>
              <a:t>FEMA provides grants; it does not make loans. These grants do not have to be repaid and they are not considered taxable income.</a:t>
            </a:r>
          </a:p>
          <a:p>
            <a:pPr marL="171450" indent="-171450" algn="l">
              <a:buFont typeface="Arial" panose="020B0604020202020204" pitchFamily="34" charset="0"/>
              <a:buChar char="•"/>
            </a:pPr>
            <a:r>
              <a:rPr lang="en-US" sz="1000" dirty="0">
                <a:solidFill>
                  <a:srgbClr val="1B1B1B"/>
                </a:solidFill>
                <a:latin typeface="Franklin Gothic Book" panose="020B0503020102020204" pitchFamily="34" charset="0"/>
              </a:rPr>
              <a:t>FEMA does not buy prison camps. </a:t>
            </a:r>
          </a:p>
          <a:p>
            <a:pPr marL="171450" indent="-171450" algn="l">
              <a:buFont typeface="Arial" panose="020B0604020202020204" pitchFamily="34" charset="0"/>
              <a:buChar char="•"/>
            </a:pPr>
            <a:r>
              <a:rPr lang="en-US" sz="1000" dirty="0">
                <a:solidFill>
                  <a:srgbClr val="1B1B1B"/>
                </a:solidFill>
                <a:latin typeface="Franklin Gothic Book" panose="020B0503020102020204" pitchFamily="34" charset="0"/>
              </a:rPr>
              <a:t>FEMA doesn’t do d</a:t>
            </a:r>
            <a:r>
              <a:rPr lang="en-US" sz="1000" dirty="0">
                <a:solidFill>
                  <a:srgbClr val="212121"/>
                </a:solidFill>
                <a:effectLst/>
                <a:latin typeface="Franklin Gothic Book" panose="020B0503020102020204" pitchFamily="34" charset="0"/>
                <a:ea typeface="Calibri" panose="020F0502020204030204" pitchFamily="34" charset="0"/>
                <a:cs typeface="Times New Roman" panose="02020603050405020304" pitchFamily="18" charset="0"/>
              </a:rPr>
              <a:t>ebris removal to support hurricane </a:t>
            </a:r>
            <a:r>
              <a:rPr lang="en-US" sz="1000" dirty="0">
                <a:solidFill>
                  <a:srgbClr val="212121"/>
                </a:solidFill>
                <a:ea typeface="Calibri" panose="020F0502020204030204" pitchFamily="34" charset="0"/>
                <a:cs typeface="Times New Roman" panose="02020603050405020304" pitchFamily="18" charset="0"/>
              </a:rPr>
              <a:t>c</a:t>
            </a:r>
            <a:r>
              <a:rPr lang="en-US" sz="1000" dirty="0">
                <a:solidFill>
                  <a:srgbClr val="212121"/>
                </a:solidFill>
                <a:effectLst/>
                <a:latin typeface="Franklin Gothic Book" panose="020B0503020102020204" pitchFamily="34" charset="0"/>
                <a:ea typeface="Calibri" panose="020F0502020204030204" pitchFamily="34" charset="0"/>
                <a:cs typeface="Times New Roman" panose="02020603050405020304" pitchFamily="18" charset="0"/>
              </a:rPr>
              <a:t>lean-up</a:t>
            </a:r>
          </a:p>
          <a:p>
            <a:pPr marL="171450" indent="-171450" algn="l">
              <a:buFont typeface="Arial" panose="020B0604020202020204" pitchFamily="34" charset="0"/>
              <a:buChar char="•"/>
            </a:pPr>
            <a:r>
              <a:rPr lang="en-US" sz="1000" dirty="0">
                <a:solidFill>
                  <a:srgbClr val="212121"/>
                </a:solidFill>
                <a:effectLst/>
                <a:latin typeface="Franklin Gothic Book" panose="020B0503020102020204" pitchFamily="34" charset="0"/>
                <a:ea typeface="Calibri" panose="020F0502020204030204" pitchFamily="34" charset="0"/>
                <a:cs typeface="Times New Roman" panose="02020603050405020304" pitchFamily="18" charset="0"/>
              </a:rPr>
              <a:t>FEMA isn’t in charge if identification and </a:t>
            </a:r>
            <a:r>
              <a:rPr lang="en-US" sz="1000" dirty="0">
                <a:solidFill>
                  <a:srgbClr val="333333"/>
                </a:solidFill>
                <a:effectLst/>
                <a:latin typeface="Franklin Gothic Book" panose="020B0503020102020204" pitchFamily="34" charset="0"/>
                <a:ea typeface="Calibri" panose="020F0502020204030204" pitchFamily="34" charset="0"/>
                <a:cs typeface="Times New Roman" panose="02020603050405020304" pitchFamily="18" charset="0"/>
              </a:rPr>
              <a:t>Reunification of displaced children during disasters</a:t>
            </a:r>
            <a:endParaRPr lang="en-US" sz="1000" dirty="0">
              <a:effectLst/>
              <a:latin typeface="Franklin Gothic Book" panose="020B0503020102020204" pitchFamily="34" charset="0"/>
              <a:ea typeface="Calibri" panose="020F0502020204030204" pitchFamily="34" charset="0"/>
              <a:cs typeface="Times New Roman" panose="02020603050405020304" pitchFamily="18" charset="0"/>
            </a:endParaRPr>
          </a:p>
          <a:p>
            <a:pPr marL="171450" indent="-171450" algn="l">
              <a:buFont typeface="Arial" panose="020B0604020202020204" pitchFamily="34" charset="0"/>
              <a:buChar char="•"/>
            </a:pPr>
            <a:endParaRPr lang="en-US" sz="1000" b="0" i="0" dirty="0">
              <a:solidFill>
                <a:srgbClr val="1B1B1B"/>
              </a:solidFill>
              <a:effectLst/>
              <a:latin typeface="Franklin Gothic Book" panose="020B0503020102020204" pitchFamily="34" charset="0"/>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rgbClr val="080808"/>
              </a:solidFill>
              <a:effectLst/>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A1B9F966-C897-4D4F-B3B7-0B63331AC9D5}" type="slidenum">
              <a:rPr lang="en-US" smtClean="0"/>
              <a:t>23</a:t>
            </a:fld>
            <a:endParaRPr lang="en-US" dirty="0"/>
          </a:p>
        </p:txBody>
      </p:sp>
    </p:spTree>
    <p:extLst>
      <p:ext uri="{BB962C8B-B14F-4D97-AF65-F5344CB8AC3E}">
        <p14:creationId xmlns:p14="http://schemas.microsoft.com/office/powerpoint/2010/main" val="17334675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t>
            </a:r>
            <a:r>
              <a:rPr lang="en-US" dirty="0"/>
              <a:t>FLETC Campuses </a:t>
            </a:r>
            <a:r>
              <a:rPr lang="en-US" sz="1200" b="0" i="0" dirty="0">
                <a:solidFill>
                  <a:srgbClr val="000000"/>
                </a:solidFill>
                <a:effectLst/>
                <a:latin typeface="Franklin Gothic Book" panose="020B0503020102020204" pitchFamily="34" charset="0"/>
              </a:rPr>
              <a:t>in Glynco, Georgia; Artesia, New Mexico; Charleston, South Carolina and Cheltenham, Maryland.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A1B9F966-C897-4D4F-B3B7-0B63331AC9D5}" type="slidenum">
              <a:rPr lang="en-US" smtClean="0"/>
              <a:t>24</a:t>
            </a:fld>
            <a:endParaRPr lang="en-US" dirty="0"/>
          </a:p>
        </p:txBody>
      </p:sp>
    </p:spTree>
    <p:extLst>
      <p:ext uri="{BB962C8B-B14F-4D97-AF65-F5344CB8AC3E}">
        <p14:creationId xmlns:p14="http://schemas.microsoft.com/office/powerpoint/2010/main" val="2479613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spcBef>
                <a:spcPts val="0"/>
              </a:spcBef>
              <a:spcAft>
                <a:spcPts val="0"/>
              </a:spcAft>
              <a:buFont typeface="Symbol" panose="05050102010706020507" pitchFamily="18" charset="2"/>
              <a:buNone/>
            </a:pPr>
            <a:r>
              <a:rPr lang="en-US" b="1" dirty="0"/>
              <a:t>A more complete list of what FLETC buys:</a:t>
            </a: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Janitorial Services </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Facilities Support Services </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Role-Players </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Security Services Uniform Issue </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Hazardous Waste Removal </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Lawn Maintenance  </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Driver Training Support Services</a:t>
            </a:r>
          </a:p>
          <a:p>
            <a:pPr marL="342900" marR="0" lvl="0" indent="-342900">
              <a:spcBef>
                <a:spcPts val="0"/>
              </a:spcBef>
              <a:spcAft>
                <a:spcPts val="0"/>
              </a:spcAft>
              <a:buFont typeface="Symbol" panose="05050102010706020507" pitchFamily="18" charset="2"/>
              <a:buChar char=""/>
            </a:pPr>
            <a:r>
              <a:rPr lang="en-US" sz="1200" dirty="0"/>
              <a:t>Ammunition</a:t>
            </a:r>
          </a:p>
          <a:p>
            <a:pPr marL="342900" marR="0" lvl="0" indent="-342900">
              <a:spcBef>
                <a:spcPts val="0"/>
              </a:spcBef>
              <a:spcAft>
                <a:spcPts val="0"/>
              </a:spcAft>
              <a:buFont typeface="Symbol" panose="05050102010706020507" pitchFamily="18" charset="2"/>
              <a:buChar char=""/>
            </a:pPr>
            <a:r>
              <a:rPr lang="en-US" sz="1200" dirty="0"/>
              <a:t>Training </a:t>
            </a:r>
          </a:p>
          <a:p>
            <a:pPr marL="342900" marR="0" lvl="0" indent="-342900">
              <a:spcBef>
                <a:spcPts val="0"/>
              </a:spcBef>
              <a:spcAft>
                <a:spcPts val="0"/>
              </a:spcAft>
              <a:buFont typeface="Symbol" panose="05050102010706020507" pitchFamily="18" charset="2"/>
              <a:buChar char=""/>
            </a:pPr>
            <a:r>
              <a:rPr lang="en-US" sz="1200" dirty="0"/>
              <a:t>Facilities Construction, Maintenance, and Services </a:t>
            </a:r>
          </a:p>
          <a:p>
            <a:pPr marL="342900" marR="0" lvl="0" indent="-342900">
              <a:spcBef>
                <a:spcPts val="0"/>
              </a:spcBef>
              <a:spcAft>
                <a:spcPts val="0"/>
              </a:spcAft>
              <a:buFont typeface="Symbol" panose="05050102010706020507" pitchFamily="18" charset="2"/>
              <a:buChar char=""/>
            </a:pPr>
            <a:r>
              <a:rPr lang="en-US" sz="1200" dirty="0"/>
              <a:t>Security Guard Services</a:t>
            </a:r>
          </a:p>
          <a:p>
            <a:pPr marL="342900" marR="0" lvl="0" indent="-342900">
              <a:spcBef>
                <a:spcPts val="0"/>
              </a:spcBef>
              <a:spcAft>
                <a:spcPts val="0"/>
              </a:spcAft>
              <a:buFont typeface="Symbol" panose="05050102010706020507" pitchFamily="18" charset="2"/>
              <a:buChar char=""/>
            </a:pPr>
            <a:r>
              <a:rPr lang="en-US" sz="1200" dirty="0"/>
              <a:t>Lodging and Travel Services</a:t>
            </a:r>
            <a:endParaRPr lang="en-US" dirty="0"/>
          </a:p>
          <a:p>
            <a:endParaRPr lang="en-US" dirty="0"/>
          </a:p>
        </p:txBody>
      </p:sp>
      <p:sp>
        <p:nvSpPr>
          <p:cNvPr id="4" name="Slide Number Placeholder 3"/>
          <p:cNvSpPr>
            <a:spLocks noGrp="1"/>
          </p:cNvSpPr>
          <p:nvPr>
            <p:ph type="sldNum" sz="quarter" idx="5"/>
          </p:nvPr>
        </p:nvSpPr>
        <p:spPr/>
        <p:txBody>
          <a:bodyPr/>
          <a:lstStyle/>
          <a:p>
            <a:fld id="{A1B9F966-C897-4D4F-B3B7-0B63331AC9D5}" type="slidenum">
              <a:rPr lang="en-US" smtClean="0"/>
              <a:t>25</a:t>
            </a:fld>
            <a:endParaRPr lang="en-US" dirty="0"/>
          </a:p>
        </p:txBody>
      </p:sp>
    </p:spTree>
    <p:extLst>
      <p:ext uri="{BB962C8B-B14F-4D97-AF65-F5344CB8AC3E}">
        <p14:creationId xmlns:p14="http://schemas.microsoft.com/office/powerpoint/2010/main" val="27484802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ICE is primarily devoted to three operational directorates — Homeland Security Investigations (HSI), Enforcement and Removal Operations (ERO) and Office of the Principal Legal Advisor (OPLA). A fourth directorate – Management and Administration (MandA) – supports the three operational branches to advance the ICE mission. </a:t>
            </a:r>
          </a:p>
        </p:txBody>
      </p:sp>
      <p:sp>
        <p:nvSpPr>
          <p:cNvPr id="4" name="Slide Number Placeholder 3"/>
          <p:cNvSpPr>
            <a:spLocks noGrp="1"/>
          </p:cNvSpPr>
          <p:nvPr>
            <p:ph type="sldNum" sz="quarter" idx="5"/>
          </p:nvPr>
        </p:nvSpPr>
        <p:spPr/>
        <p:txBody>
          <a:bodyPr/>
          <a:lstStyle/>
          <a:p>
            <a:fld id="{A1B9F966-C897-4D4F-B3B7-0B63331AC9D5}" type="slidenum">
              <a:rPr lang="en-US" smtClean="0"/>
              <a:t>26</a:t>
            </a:fld>
            <a:endParaRPr lang="en-US" dirty="0"/>
          </a:p>
        </p:txBody>
      </p:sp>
    </p:spTree>
    <p:extLst>
      <p:ext uri="{BB962C8B-B14F-4D97-AF65-F5344CB8AC3E}">
        <p14:creationId xmlns:p14="http://schemas.microsoft.com/office/powerpoint/2010/main" val="38872103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br>
              <a:rPr lang="en-US" sz="1200" dirty="0">
                <a:solidFill>
                  <a:srgbClr val="080808"/>
                </a:solidFill>
                <a:effectLst/>
                <a:ea typeface="Times New Roman" panose="02020603050405020304" pitchFamily="18" charset="0"/>
              </a:rPr>
            </a:br>
            <a:r>
              <a:rPr lang="en-US" b="1" dirty="0"/>
              <a:t>A more complete list of what ICE buys:</a:t>
            </a:r>
          </a:p>
          <a:p>
            <a:pPr marL="342900" marR="0" lvl="0" indent="-342900">
              <a:spcBef>
                <a:spcPts val="0"/>
              </a:spcBef>
              <a:spcAft>
                <a:spcPts val="0"/>
              </a:spcAft>
              <a:buFont typeface="Symbol" panose="05050102010706020507" pitchFamily="18" charset="2"/>
              <a:buChar char=""/>
            </a:pPr>
            <a:r>
              <a:rPr lang="en-US" sz="1200" dirty="0">
                <a:ea typeface="Times New Roman" panose="02020603050405020304" pitchFamily="18" charset="0"/>
              </a:rPr>
              <a:t>Spanish Proficiency Instructors </a:t>
            </a: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ea typeface="Times New Roman" panose="02020603050405020304" pitchFamily="18" charset="0"/>
              </a:rPr>
              <a:t>Transportation </a:t>
            </a:r>
          </a:p>
          <a:p>
            <a:pPr marL="342900" marR="0" lvl="0" indent="-34290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lang="en-US" sz="1200" dirty="0">
                <a:solidFill>
                  <a:srgbClr val="080808"/>
                </a:solidFill>
                <a:ea typeface="Times New Roman" panose="02020603050405020304" pitchFamily="18" charset="0"/>
              </a:rPr>
              <a:t>Data Analysis Support Services </a:t>
            </a: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Armed security guard services</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law enforcement services and products, such as hand restraints, handcuffs, guns and ammunition. </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Detention and Removal Services, (a) detention services include temporary housing, food, clothing, guards, and transportation; (b) detainee removal transportation services including air charter flights</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Fugitive Operational support that involves data analysis and analysis support services Information Technology supplies and services, to include computers, security equipment, maintenance, software, and telecommunication</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Law enforcement training development</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Procurement and Clerical Support Services and </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Interpreter services</a:t>
            </a:r>
          </a:p>
          <a:p>
            <a:pPr marL="342900" marR="0" lvl="0" indent="-342900">
              <a:spcBef>
                <a:spcPts val="0"/>
              </a:spcBef>
              <a:spcAft>
                <a:spcPts val="0"/>
              </a:spcAft>
              <a:buFont typeface="Symbol" panose="05050102010706020507" pitchFamily="18" charset="2"/>
              <a:buChar char=""/>
            </a:pPr>
            <a:r>
              <a:rPr lang="en-US" sz="1200" dirty="0">
                <a:latin typeface="Franklin Gothic Book" panose="020B0503020102020204" pitchFamily="34" charset="0"/>
              </a:rPr>
              <a:t>IT Maintenance, Operations, Support (OneNet Infrastructure), and Software</a:t>
            </a:r>
          </a:p>
          <a:p>
            <a:pPr marL="342900" marR="0" lvl="0" indent="-342900">
              <a:spcBef>
                <a:spcPts val="0"/>
              </a:spcBef>
              <a:spcAft>
                <a:spcPts val="0"/>
              </a:spcAft>
              <a:buFont typeface="Symbol" panose="05050102010706020507" pitchFamily="18" charset="2"/>
              <a:buChar char=""/>
            </a:pPr>
            <a:r>
              <a:rPr lang="en-US" sz="1200" dirty="0">
                <a:latin typeface="Franklin Gothic Book" panose="020B0503020102020204" pitchFamily="34" charset="0"/>
              </a:rPr>
              <a:t>Management Support Services and Engineering/Technical Support</a:t>
            </a:r>
          </a:p>
          <a:p>
            <a:pPr marL="342900" marR="0" lvl="0" indent="-342900">
              <a:spcBef>
                <a:spcPts val="0"/>
              </a:spcBef>
              <a:spcAft>
                <a:spcPts val="0"/>
              </a:spcAft>
              <a:buFont typeface="Symbol" panose="05050102010706020507" pitchFamily="18" charset="2"/>
              <a:buChar char=""/>
            </a:pPr>
            <a:r>
              <a:rPr lang="en-US" sz="1200" dirty="0">
                <a:latin typeface="Franklin Gothic Book" panose="020B0503020102020204" pitchFamily="34" charset="0"/>
              </a:rPr>
              <a:t>Aircraft, Engines, and Equipment and Related Maintenance</a:t>
            </a:r>
          </a:p>
          <a:p>
            <a:pPr marL="228600" indent="-228600">
              <a:spcAft>
                <a:spcPts val="600"/>
              </a:spcAft>
              <a:buFont typeface="Arial" panose="020B0604020202020204" pitchFamily="34" charset="0"/>
              <a:buChar char="•"/>
            </a:pPr>
            <a:r>
              <a:rPr lang="en-US" sz="1200" dirty="0">
                <a:solidFill>
                  <a:schemeClr val="tx1"/>
                </a:solidFill>
                <a:latin typeface="Franklin Gothic Book" panose="020B0503020102020204" pitchFamily="34" charset="0"/>
              </a:rPr>
              <a:t>Language Interpretation Services</a:t>
            </a:r>
          </a:p>
          <a:p>
            <a:pPr marL="228600" indent="-228600">
              <a:spcAft>
                <a:spcPts val="600"/>
              </a:spcAft>
              <a:buFont typeface="Arial" panose="020B0604020202020204" pitchFamily="34" charset="0"/>
              <a:buChar char="•"/>
            </a:pPr>
            <a:r>
              <a:rPr lang="en-US" sz="1200" dirty="0">
                <a:solidFill>
                  <a:schemeClr val="tx1"/>
                </a:solidFill>
                <a:latin typeface="Franklin Gothic Book" panose="020B0503020102020204" pitchFamily="34" charset="0"/>
              </a:rPr>
              <a:t>Spanish Proficiency Instructors</a:t>
            </a:r>
          </a:p>
          <a:p>
            <a:pPr marL="228600" indent="-228600">
              <a:spcAft>
                <a:spcPts val="600"/>
              </a:spcAft>
              <a:buFont typeface="Arial" panose="020B0604020202020204" pitchFamily="34" charset="0"/>
              <a:buChar char="•"/>
            </a:pPr>
            <a:r>
              <a:rPr lang="en-US" sz="1200" b="0" i="0" dirty="0">
                <a:solidFill>
                  <a:schemeClr val="tx1"/>
                </a:solidFill>
                <a:effectLst/>
                <a:latin typeface="Franklin Gothic Book" panose="020B0503020102020204" pitchFamily="34" charset="0"/>
              </a:rPr>
              <a:t>Security Assurance Support Services (SASS)</a:t>
            </a:r>
          </a:p>
          <a:p>
            <a:pPr marL="228600" indent="-228600">
              <a:spcAft>
                <a:spcPts val="600"/>
              </a:spcAft>
              <a:buFont typeface="Arial" panose="020B0604020202020204" pitchFamily="34" charset="0"/>
              <a:buChar char="•"/>
            </a:pPr>
            <a:r>
              <a:rPr lang="en-US" sz="1200" b="0" i="0" dirty="0">
                <a:solidFill>
                  <a:schemeClr val="tx1"/>
                </a:solidFill>
                <a:effectLst/>
                <a:latin typeface="Franklin Gothic Book" panose="020B0503020102020204" pitchFamily="34" charset="0"/>
              </a:rPr>
              <a:t>Administrative Immigration Processing Temporary Facilities</a:t>
            </a:r>
            <a:endParaRPr lang="en-US" sz="12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Misconceptions about what ICE buys:</a:t>
            </a:r>
          </a:p>
          <a:p>
            <a:pPr marL="228600" indent="-228600">
              <a:spcAft>
                <a:spcPts val="600"/>
              </a:spcAft>
              <a:buFont typeface="Arial" panose="020B0604020202020204" pitchFamily="34" charset="0"/>
              <a:buChar char="•"/>
            </a:pPr>
            <a:r>
              <a:rPr lang="en-US" sz="1000" dirty="0">
                <a:solidFill>
                  <a:schemeClr val="tx1"/>
                </a:solidFill>
                <a:latin typeface="Franklin Gothic Book" panose="020B0503020102020204" pitchFamily="34" charset="0"/>
              </a:rPr>
              <a:t>ICE only supports purchases for necessities at the border. </a:t>
            </a:r>
          </a:p>
          <a:p>
            <a:pPr marL="228600" indent="-228600">
              <a:spcAft>
                <a:spcPts val="600"/>
              </a:spcAft>
              <a:buFont typeface="Arial" panose="020B0604020202020204" pitchFamily="34" charset="0"/>
              <a:buChar char="•"/>
            </a:pPr>
            <a:r>
              <a:rPr lang="en-US" sz="1000" dirty="0">
                <a:solidFill>
                  <a:schemeClr val="tx1"/>
                </a:solidFill>
                <a:latin typeface="Franklin Gothic Book" panose="020B0503020102020204" pitchFamily="34" charset="0"/>
              </a:rPr>
              <a:t>ICE does not buy commodities and services to support Cyber Crimes in addition to all of its other mission areas.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rgbClr val="080808"/>
              </a:solidFill>
              <a:effectLs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A1B9F966-C897-4D4F-B3B7-0B63331AC9D5}" type="slidenum">
              <a:rPr lang="en-US" smtClean="0"/>
              <a:t>27</a:t>
            </a:fld>
            <a:endParaRPr lang="en-US" dirty="0"/>
          </a:p>
        </p:txBody>
      </p:sp>
    </p:spTree>
    <p:extLst>
      <p:ext uri="{BB962C8B-B14F-4D97-AF65-F5344CB8AC3E}">
        <p14:creationId xmlns:p14="http://schemas.microsoft.com/office/powerpoint/2010/main" val="14952181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effectLst/>
              </a:rPr>
              <a:t>The </a:t>
            </a:r>
            <a:r>
              <a:rPr lang="en-US" sz="1200" b="1" i="0" dirty="0">
                <a:effectLst/>
              </a:rPr>
              <a:t>Transportation Security Administration</a:t>
            </a:r>
            <a:r>
              <a:rPr lang="en-US" sz="1200" b="0" i="0" dirty="0">
                <a:effectLst/>
              </a:rPr>
              <a:t> (</a:t>
            </a:r>
            <a:r>
              <a:rPr lang="en-US" sz="1200" b="1" i="0" dirty="0">
                <a:effectLst/>
              </a:rPr>
              <a:t>TSA</a:t>
            </a:r>
            <a:r>
              <a:rPr lang="en-US" sz="1200" b="0" i="0" dirty="0">
                <a:effectLst/>
              </a:rPr>
              <a:t>) is </a:t>
            </a:r>
            <a:r>
              <a:rPr lang="en-US" sz="1200" dirty="0"/>
              <a:t>a component </a:t>
            </a:r>
            <a:r>
              <a:rPr lang="en-US" sz="1200" b="0" i="0" dirty="0">
                <a:effectLst/>
              </a:rPr>
              <a:t>of the United States Department of Homeland Security (DHS) that has authority over the security of transportation systems within and connecting to the United States. It was created as a response to the</a:t>
            </a:r>
            <a:r>
              <a:rPr lang="en-US" sz="1200" b="0" i="0" u="sng" dirty="0">
                <a:effectLst/>
              </a:rPr>
              <a:t> </a:t>
            </a:r>
            <a:r>
              <a:rPr lang="en-US" sz="1200" b="0" i="0" strike="noStrike" dirty="0">
                <a:effectLst/>
              </a:rPr>
              <a:t>September 11 attacks</a:t>
            </a:r>
            <a:r>
              <a:rPr lang="en-US" sz="1200" b="0" i="0" dirty="0">
                <a:effectLst/>
              </a:rPr>
              <a:t> to improve</a:t>
            </a:r>
            <a:r>
              <a:rPr lang="en-US" sz="1200" b="0" i="0" u="sng" dirty="0">
                <a:effectLst/>
              </a:rPr>
              <a:t> </a:t>
            </a:r>
            <a:r>
              <a:rPr lang="en-US" sz="1200" b="0" i="0" strike="noStrike" dirty="0">
                <a:effectLst/>
              </a:rPr>
              <a:t>airport security</a:t>
            </a:r>
            <a:r>
              <a:rPr lang="en-US" sz="1200" b="0" i="0" dirty="0">
                <a:effectLst/>
              </a:rPr>
              <a:t> procedures and consolidate air travel security under a dedicated federal </a:t>
            </a:r>
            <a:r>
              <a:rPr lang="en-US" sz="1200" b="0" i="0" strike="noStrike" dirty="0">
                <a:effectLst/>
              </a:rPr>
              <a:t>administrative law</a:t>
            </a:r>
            <a:r>
              <a:rPr lang="en-US" sz="1200" b="0" i="0" dirty="0">
                <a:effectLst/>
              </a:rPr>
              <a:t> enforcement agency.</a:t>
            </a:r>
            <a:endParaRPr lang="en-US" sz="1200" b="0" i="0" strike="noStrike" baseline="30000" dirty="0">
              <a:effectLst/>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spc="-5" dirty="0">
                <a:solidFill>
                  <a:srgbClr val="005188"/>
                </a:solidFill>
                <a:cs typeface="Arial"/>
              </a:rPr>
              <a:t>TSA protection of all transportation contributing up </a:t>
            </a:r>
            <a:r>
              <a:rPr lang="en-US" sz="1200" b="0" dirty="0">
                <a:solidFill>
                  <a:srgbClr val="005188"/>
                </a:solidFill>
                <a:cs typeface="Arial"/>
              </a:rPr>
              <a:t>to </a:t>
            </a:r>
            <a:r>
              <a:rPr lang="en-US" sz="1200" b="0" spc="-5" dirty="0">
                <a:solidFill>
                  <a:srgbClr val="005188"/>
                </a:solidFill>
                <a:cs typeface="Arial"/>
              </a:rPr>
              <a:t>8.6 </a:t>
            </a:r>
            <a:r>
              <a:rPr lang="en-US" sz="1200" b="0" spc="-20" dirty="0">
                <a:solidFill>
                  <a:srgbClr val="005188"/>
                </a:solidFill>
                <a:cs typeface="Arial"/>
              </a:rPr>
              <a:t>percent </a:t>
            </a:r>
            <a:r>
              <a:rPr lang="en-US" sz="1200" b="0" spc="-5" dirty="0">
                <a:solidFill>
                  <a:srgbClr val="005188"/>
                </a:solidFill>
                <a:cs typeface="Arial"/>
              </a:rPr>
              <a:t>of the U.S. gross domestic </a:t>
            </a:r>
            <a:r>
              <a:rPr lang="en-US" sz="1200" b="0" spc="-20" dirty="0">
                <a:solidFill>
                  <a:srgbClr val="005188"/>
                </a:solidFill>
                <a:cs typeface="Arial"/>
              </a:rPr>
              <a:t>product </a:t>
            </a:r>
            <a:r>
              <a:rPr lang="en-US" sz="1200" b="0" spc="-15" dirty="0">
                <a:solidFill>
                  <a:srgbClr val="005188"/>
                </a:solidFill>
                <a:cs typeface="Arial"/>
              </a:rPr>
              <a:t>and $18 </a:t>
            </a:r>
            <a:r>
              <a:rPr lang="en-US" sz="1200" b="0" spc="-5" dirty="0">
                <a:solidFill>
                  <a:srgbClr val="005188"/>
                </a:solidFill>
                <a:cs typeface="Arial"/>
              </a:rPr>
              <a:t>trillion in </a:t>
            </a:r>
            <a:r>
              <a:rPr lang="en-US" sz="1200" b="0" spc="-20" dirty="0">
                <a:solidFill>
                  <a:srgbClr val="005188"/>
                </a:solidFill>
                <a:cs typeface="Arial"/>
              </a:rPr>
              <a:t>annual </a:t>
            </a:r>
            <a:r>
              <a:rPr lang="en-US" sz="1200" b="0" spc="-5" dirty="0">
                <a:solidFill>
                  <a:srgbClr val="005188"/>
                </a:solidFill>
                <a:cs typeface="Arial"/>
              </a:rPr>
              <a:t>value of </a:t>
            </a:r>
            <a:r>
              <a:rPr lang="en-US" sz="1200" b="0" spc="-20" dirty="0">
                <a:solidFill>
                  <a:srgbClr val="005188"/>
                </a:solidFill>
                <a:cs typeface="Arial"/>
              </a:rPr>
              <a:t>goods moved.</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A1B9F966-C897-4D4F-B3B7-0B63331AC9D5}" type="slidenum">
              <a:rPr lang="en-US" smtClean="0"/>
              <a:t>28</a:t>
            </a:fld>
            <a:endParaRPr lang="en-US" dirty="0"/>
          </a:p>
        </p:txBody>
      </p:sp>
    </p:spTree>
    <p:extLst>
      <p:ext uri="{BB962C8B-B14F-4D97-AF65-F5344CB8AC3E}">
        <p14:creationId xmlns:p14="http://schemas.microsoft.com/office/powerpoint/2010/main" val="10171762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spcBef>
                <a:spcPts val="0"/>
              </a:spcBef>
              <a:spcAft>
                <a:spcPts val="0"/>
              </a:spcAft>
              <a:buFont typeface="Symbol" panose="05050102010706020507" pitchFamily="18" charset="2"/>
              <a:buNone/>
            </a:pPr>
            <a:r>
              <a:rPr lang="en-US" b="1" dirty="0"/>
              <a:t>A more complete list of what TSA buys:</a:t>
            </a: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Simulators</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Training development</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Training Courses</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Installation of checked baggage equipment</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Health and Safety Assessments on TSA screening operations</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Acquisition planning and program management support</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Safety equipment and supplies</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Investigative services.</a:t>
            </a:r>
          </a:p>
          <a:p>
            <a:pPr marL="342900" marR="0" lvl="0" indent="-342900">
              <a:spcBef>
                <a:spcPts val="0"/>
              </a:spcBef>
              <a:spcAft>
                <a:spcPts val="0"/>
              </a:spcAft>
              <a:buFont typeface="Symbol" panose="05050102010706020507" pitchFamily="18" charset="2"/>
              <a:buChar char=""/>
            </a:pPr>
            <a:r>
              <a:rPr lang="en-US" sz="1200" b="0" dirty="0"/>
              <a:t>Checkpoint Screening and Checked Baggage/ </a:t>
            </a:r>
            <a:r>
              <a:rPr lang="en-US" sz="1200" dirty="0">
                <a:latin typeface="Franklin Gothic Book" panose="020B0503020102020204" pitchFamily="34" charset="0"/>
              </a:rPr>
              <a:t>Next Generation Screening Equipment </a:t>
            </a:r>
          </a:p>
          <a:p>
            <a:pPr marL="342900" marR="0" lvl="0" indent="-342900">
              <a:spcBef>
                <a:spcPts val="0"/>
              </a:spcBef>
              <a:spcAft>
                <a:spcPts val="0"/>
              </a:spcAft>
              <a:buFont typeface="Symbol" panose="05050102010706020507" pitchFamily="18" charset="2"/>
              <a:buChar char=""/>
            </a:pPr>
            <a:r>
              <a:rPr lang="en-US" sz="1200" dirty="0">
                <a:latin typeface="Franklin Gothic Book" panose="020B0503020102020204" pitchFamily="34" charset="0"/>
              </a:rPr>
              <a:t>Enrollment Services and Vetting Program</a:t>
            </a:r>
          </a:p>
          <a:p>
            <a:pPr marL="342900" marR="0" lvl="0" indent="-342900">
              <a:spcBef>
                <a:spcPts val="0"/>
              </a:spcBef>
              <a:spcAft>
                <a:spcPts val="0"/>
              </a:spcAft>
              <a:buFont typeface="Symbol" panose="05050102010706020507" pitchFamily="18" charset="2"/>
              <a:buChar char=""/>
            </a:pPr>
            <a:r>
              <a:rPr lang="en-US" sz="1200" dirty="0">
                <a:solidFill>
                  <a:schemeClr val="tx1"/>
                </a:solidFill>
                <a:latin typeface="Franklin Gothic Book" panose="020B0503020102020204" pitchFamily="34" charset="0"/>
              </a:rPr>
              <a:t>Secure Flight System </a:t>
            </a:r>
          </a:p>
          <a:p>
            <a:pPr marL="342900" marR="0" lvl="0" indent="-342900">
              <a:spcBef>
                <a:spcPts val="0"/>
              </a:spcBef>
              <a:spcAft>
                <a:spcPts val="0"/>
              </a:spcAft>
              <a:buFont typeface="Symbol" panose="05050102010706020507" pitchFamily="18" charset="2"/>
              <a:buChar char=""/>
            </a:pPr>
            <a:r>
              <a:rPr lang="en-US" sz="1200" dirty="0">
                <a:solidFill>
                  <a:schemeClr val="tx1"/>
                </a:solidFill>
                <a:latin typeface="Franklin Gothic Book" panose="020B0503020102020204" pitchFamily="34" charset="0"/>
              </a:rPr>
              <a:t>Computed Tomography</a:t>
            </a:r>
          </a:p>
          <a:p>
            <a:pPr marL="342900" marR="0" lvl="0" indent="-342900">
              <a:spcBef>
                <a:spcPts val="0"/>
              </a:spcBef>
              <a:spcAft>
                <a:spcPts val="0"/>
              </a:spcAft>
              <a:buFont typeface="Symbol" panose="05050102010706020507" pitchFamily="18" charset="2"/>
              <a:buChar char=""/>
            </a:pPr>
            <a:r>
              <a:rPr lang="en-US" sz="1200" dirty="0">
                <a:solidFill>
                  <a:schemeClr val="tx1"/>
                </a:solidFill>
                <a:latin typeface="Franklin Gothic Book" panose="020B0503020102020204" pitchFamily="34" charset="0"/>
              </a:rPr>
              <a:t>Advanced Technology X-ray</a:t>
            </a:r>
          </a:p>
          <a:p>
            <a:pPr marL="342900" marR="0" lvl="0" indent="-342900">
              <a:spcBef>
                <a:spcPts val="0"/>
              </a:spcBef>
              <a:spcAft>
                <a:spcPts val="0"/>
              </a:spcAft>
              <a:buFont typeface="Symbol" panose="05050102010706020507" pitchFamily="18" charset="2"/>
              <a:buChar char=""/>
            </a:pPr>
            <a:r>
              <a:rPr lang="en-US" sz="1200" dirty="0">
                <a:solidFill>
                  <a:schemeClr val="tx1"/>
                </a:solidFill>
                <a:latin typeface="Franklin Gothic Book" panose="020B0503020102020204" pitchFamily="34" charset="0"/>
              </a:rPr>
              <a:t>Explosives Trace Detection</a:t>
            </a:r>
          </a:p>
          <a:p>
            <a:pPr marL="342900" marR="0" lvl="0" indent="-342900">
              <a:spcBef>
                <a:spcPts val="0"/>
              </a:spcBef>
              <a:spcAft>
                <a:spcPts val="0"/>
              </a:spcAft>
              <a:buFont typeface="Symbol" panose="05050102010706020507" pitchFamily="18" charset="2"/>
              <a:buChar char=""/>
            </a:pPr>
            <a:r>
              <a:rPr lang="en-US" sz="1200" dirty="0">
                <a:solidFill>
                  <a:schemeClr val="tx1"/>
                </a:solidFill>
                <a:latin typeface="Franklin Gothic Book" panose="020B0503020102020204" pitchFamily="34" charset="0"/>
              </a:rPr>
              <a:t>Waste Management Services</a:t>
            </a:r>
            <a:endParaRPr lang="en-US" sz="1200" dirty="0">
              <a:solidFill>
                <a:schemeClr val="tx1"/>
              </a:solidFill>
            </a:endParaRPr>
          </a:p>
          <a:p>
            <a:pPr marL="0" marR="0" lvl="0" indent="0">
              <a:spcBef>
                <a:spcPts val="0"/>
              </a:spcBef>
              <a:spcAft>
                <a:spcPts val="0"/>
              </a:spcAft>
              <a:buFont typeface="Symbol" panose="05050102010706020507" pitchFamily="18" charset="2"/>
              <a:buNone/>
            </a:pPr>
            <a:endParaRPr lang="en-US" sz="1200" dirty="0">
              <a:effectLst/>
              <a:latin typeface="Times New Roman" panose="02020603050405020304" pitchFamily="18" charset="0"/>
              <a:ea typeface="Times New Roman" panose="02020603050405020304" pitchFamily="18" charset="0"/>
            </a:endParaRPr>
          </a:p>
          <a:p>
            <a:pPr marL="0" marR="0" lvl="0" indent="0">
              <a:spcBef>
                <a:spcPts val="0"/>
              </a:spcBef>
              <a:spcAft>
                <a:spcPts val="0"/>
              </a:spcAft>
              <a:buFont typeface="Symbol" panose="05050102010706020507" pitchFamily="18" charset="2"/>
              <a:buNone/>
            </a:pPr>
            <a:r>
              <a:rPr lang="en-US" sz="1200" b="1" dirty="0">
                <a:effectLst/>
                <a:latin typeface="Times New Roman" panose="02020603050405020304" pitchFamily="18" charset="0"/>
                <a:ea typeface="Times New Roman" panose="02020603050405020304" pitchFamily="18" charset="0"/>
              </a:rPr>
              <a:t>Misconceptions about what TSA buys:</a:t>
            </a:r>
            <a:br>
              <a:rPr lang="en-US" sz="1200" dirty="0">
                <a:effectLst/>
                <a:latin typeface="Times New Roman" panose="02020603050405020304" pitchFamily="18" charset="0"/>
                <a:ea typeface="Times New Roman" panose="02020603050405020304" pitchFamily="18" charset="0"/>
              </a:rPr>
            </a:br>
            <a:r>
              <a:rPr lang="en-US" sz="1200" i="1" spc="-20" dirty="0">
                <a:solidFill>
                  <a:srgbClr val="000000"/>
                </a:solidFill>
                <a:latin typeface="Franklin Gothic Book" panose="020B0503020102020204" pitchFamily="34" charset="0"/>
                <a:cs typeface="Arial"/>
              </a:rPr>
              <a:t>TSA secures our major transportation systems, TSA des NOT buy Airplanes nor Railroad systems!</a:t>
            </a:r>
            <a:endParaRPr lang="en-US"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A1B9F966-C897-4D4F-B3B7-0B63331AC9D5}" type="slidenum">
              <a:rPr lang="en-US" smtClean="0"/>
              <a:t>29</a:t>
            </a:fld>
            <a:endParaRPr lang="en-US" dirty="0"/>
          </a:p>
        </p:txBody>
      </p:sp>
    </p:spTree>
    <p:extLst>
      <p:ext uri="{BB962C8B-B14F-4D97-AF65-F5344CB8AC3E}">
        <p14:creationId xmlns:p14="http://schemas.microsoft.com/office/powerpoint/2010/main" val="34009820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1B9F966-C897-4D4F-B3B7-0B63331AC9D5}" type="slidenum">
              <a:rPr lang="en-US" smtClean="0"/>
              <a:t>3</a:t>
            </a:fld>
            <a:endParaRPr lang="en-US" dirty="0"/>
          </a:p>
        </p:txBody>
      </p:sp>
    </p:spTree>
    <p:extLst>
      <p:ext uri="{BB962C8B-B14F-4D97-AF65-F5344CB8AC3E}">
        <p14:creationId xmlns:p14="http://schemas.microsoft.com/office/powerpoint/2010/main" val="350555908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spcBef>
                <a:spcPts val="0"/>
              </a:spcBef>
              <a:spcAft>
                <a:spcPts val="0"/>
              </a:spcAft>
              <a:buFont typeface="+mj-lt"/>
              <a:buNone/>
            </a:pPr>
            <a:r>
              <a:rPr lang="en-US" sz="1100" dirty="0">
                <a:effectLst/>
                <a:latin typeface="Calibri" panose="020F0502020204030204" pitchFamily="34" charset="0"/>
                <a:ea typeface="Times New Roman" panose="02020603050405020304" pitchFamily="18" charset="0"/>
              </a:rPr>
              <a:t>For our Missions Support the below is what we support as a Coast Guard as a whole. </a:t>
            </a:r>
            <a:endParaRPr lang="en-US" sz="1100" dirty="0">
              <a:effectLst/>
              <a:latin typeface="Calibri" panose="020F0502020204030204" pitchFamily="34" charset="0"/>
              <a:ea typeface="Calibri" panose="020F0502020204030204" pitchFamily="34" charset="0"/>
            </a:endParaRPr>
          </a:p>
          <a:p>
            <a:pPr marL="0" marR="0" lvl="0" indent="0">
              <a:spcBef>
                <a:spcPts val="0"/>
              </a:spcBef>
              <a:spcAft>
                <a:spcPts val="0"/>
              </a:spcAft>
              <a:buFont typeface="+mj-lt"/>
              <a:buNone/>
            </a:pPr>
            <a:r>
              <a:rPr lang="en-US" sz="1100" i="1" dirty="0">
                <a:effectLst/>
                <a:latin typeface="Calibri" panose="020F0502020204030204" pitchFamily="34" charset="0"/>
                <a:ea typeface="Times New Roman" panose="02020603050405020304" pitchFamily="18" charset="0"/>
              </a:rPr>
              <a:t>Maritime Law Enforcement</a:t>
            </a:r>
            <a:endParaRPr lang="en-US" sz="1100" i="1" dirty="0">
              <a:effectLst/>
              <a:latin typeface="Calibri" panose="020F0502020204030204" pitchFamily="34" charset="0"/>
              <a:ea typeface="Calibri" panose="020F0502020204030204" pitchFamily="34" charset="0"/>
            </a:endParaRPr>
          </a:p>
          <a:p>
            <a:pPr marL="342900" marR="0" lvl="0" indent="-342900">
              <a:spcBef>
                <a:spcPts val="0"/>
              </a:spcBef>
              <a:spcAft>
                <a:spcPts val="0"/>
              </a:spcAft>
              <a:buFont typeface="Symbol" panose="05050102010706020507" pitchFamily="18" charset="2"/>
              <a:buChar char=""/>
            </a:pPr>
            <a:r>
              <a:rPr lang="en-US" sz="1100" dirty="0">
                <a:effectLst/>
                <a:latin typeface="Calibri" panose="020F0502020204030204" pitchFamily="34" charset="0"/>
                <a:ea typeface="Times New Roman" panose="02020603050405020304" pitchFamily="18" charset="0"/>
              </a:rPr>
              <a:t>Drug Interdiction</a:t>
            </a:r>
            <a:endParaRPr lang="en-US" sz="1100" dirty="0">
              <a:effectLst/>
              <a:latin typeface="Calibri" panose="020F0502020204030204" pitchFamily="34" charset="0"/>
              <a:ea typeface="Calibri" panose="020F0502020204030204" pitchFamily="34" charset="0"/>
            </a:endParaRPr>
          </a:p>
          <a:p>
            <a:pPr marL="342900" marR="0" lvl="0" indent="-342900">
              <a:spcBef>
                <a:spcPts val="0"/>
              </a:spcBef>
              <a:spcAft>
                <a:spcPts val="0"/>
              </a:spcAft>
              <a:buFont typeface="Symbol" panose="05050102010706020507" pitchFamily="18" charset="2"/>
              <a:buChar char=""/>
            </a:pPr>
            <a:r>
              <a:rPr lang="en-US" sz="1100" dirty="0">
                <a:effectLst/>
                <a:latin typeface="Calibri" panose="020F0502020204030204" pitchFamily="34" charset="0"/>
                <a:ea typeface="Times New Roman" panose="02020603050405020304" pitchFamily="18" charset="0"/>
              </a:rPr>
              <a:t>Migrant Interdiction</a:t>
            </a:r>
            <a:endParaRPr lang="en-US" sz="1100" dirty="0">
              <a:effectLst/>
              <a:latin typeface="Calibri" panose="020F0502020204030204" pitchFamily="34" charset="0"/>
              <a:ea typeface="Calibri" panose="020F0502020204030204" pitchFamily="34" charset="0"/>
            </a:endParaRPr>
          </a:p>
          <a:p>
            <a:pPr marL="342900" marR="0" lvl="0" indent="-342900">
              <a:spcBef>
                <a:spcPts val="0"/>
              </a:spcBef>
              <a:spcAft>
                <a:spcPts val="0"/>
              </a:spcAft>
              <a:buFont typeface="Symbol" panose="05050102010706020507" pitchFamily="18" charset="2"/>
              <a:buChar char=""/>
            </a:pPr>
            <a:r>
              <a:rPr lang="en-US" sz="1100" dirty="0">
                <a:effectLst/>
                <a:latin typeface="Calibri" panose="020F0502020204030204" pitchFamily="34" charset="0"/>
                <a:ea typeface="Times New Roman" panose="02020603050405020304" pitchFamily="18" charset="0"/>
              </a:rPr>
              <a:t>Law Enforcement </a:t>
            </a:r>
            <a:endParaRPr lang="en-US" sz="1100" dirty="0">
              <a:effectLst/>
              <a:latin typeface="Calibri" panose="020F0502020204030204" pitchFamily="34" charset="0"/>
              <a:ea typeface="Calibri" panose="020F0502020204030204" pitchFamily="34" charset="0"/>
            </a:endParaRPr>
          </a:p>
          <a:p>
            <a:pPr marL="342900" marR="0" lvl="0" indent="-342900">
              <a:spcBef>
                <a:spcPts val="0"/>
              </a:spcBef>
              <a:spcAft>
                <a:spcPts val="0"/>
              </a:spcAft>
              <a:buFont typeface="Symbol" panose="05050102010706020507" pitchFamily="18" charset="2"/>
              <a:buChar char=""/>
            </a:pPr>
            <a:r>
              <a:rPr lang="en-US" sz="1100" dirty="0">
                <a:effectLst/>
                <a:latin typeface="Calibri" panose="020F0502020204030204" pitchFamily="34" charset="0"/>
                <a:ea typeface="Times New Roman" panose="02020603050405020304" pitchFamily="18" charset="0"/>
              </a:rPr>
              <a:t>Living Marine Resources</a:t>
            </a:r>
            <a:endParaRPr lang="en-US" sz="1100" dirty="0">
              <a:effectLst/>
              <a:latin typeface="Calibri" panose="020F0502020204030204" pitchFamily="34" charset="0"/>
              <a:ea typeface="Calibri" panose="020F0502020204030204" pitchFamily="34" charset="0"/>
            </a:endParaRPr>
          </a:p>
          <a:p>
            <a:pPr marL="0" marR="0" lvl="0" indent="0">
              <a:spcBef>
                <a:spcPts val="0"/>
              </a:spcBef>
              <a:spcAft>
                <a:spcPts val="0"/>
              </a:spcAft>
              <a:buFont typeface="+mj-lt"/>
              <a:buNone/>
            </a:pPr>
            <a:r>
              <a:rPr lang="en-US" sz="1100" i="1" dirty="0">
                <a:effectLst/>
                <a:latin typeface="Calibri" panose="020F0502020204030204" pitchFamily="34" charset="0"/>
                <a:ea typeface="Times New Roman" panose="02020603050405020304" pitchFamily="18" charset="0"/>
              </a:rPr>
              <a:t>Maritime Response</a:t>
            </a:r>
            <a:endParaRPr lang="en-US" sz="1100" i="1" dirty="0">
              <a:effectLst/>
              <a:latin typeface="Calibri" panose="020F0502020204030204" pitchFamily="34" charset="0"/>
              <a:ea typeface="Calibri" panose="020F0502020204030204" pitchFamily="34" charset="0"/>
            </a:endParaRPr>
          </a:p>
          <a:p>
            <a:pPr marL="285750" marR="0" lvl="0" indent="-285750">
              <a:spcBef>
                <a:spcPts val="0"/>
              </a:spcBef>
              <a:spcAft>
                <a:spcPts val="0"/>
              </a:spcAft>
              <a:buFont typeface="Symbol" panose="05050102010706020507" pitchFamily="18" charset="2"/>
              <a:buChar char=""/>
            </a:pPr>
            <a:r>
              <a:rPr lang="en-US" sz="1100" dirty="0">
                <a:effectLst/>
                <a:latin typeface="Calibri" panose="020F0502020204030204" pitchFamily="34" charset="0"/>
                <a:ea typeface="Times New Roman" panose="02020603050405020304" pitchFamily="18" charset="0"/>
              </a:rPr>
              <a:t>Search and Rescue</a:t>
            </a:r>
            <a:endParaRPr lang="en-US" sz="1100" dirty="0">
              <a:effectLst/>
              <a:latin typeface="Calibri" panose="020F0502020204030204" pitchFamily="34" charset="0"/>
              <a:ea typeface="Calibri" panose="020F0502020204030204" pitchFamily="34" charset="0"/>
            </a:endParaRPr>
          </a:p>
          <a:p>
            <a:pPr marL="285750" marR="0" lvl="0" indent="-285750">
              <a:spcBef>
                <a:spcPts val="0"/>
              </a:spcBef>
              <a:spcAft>
                <a:spcPts val="0"/>
              </a:spcAft>
              <a:buFont typeface="Symbol" panose="05050102010706020507" pitchFamily="18" charset="2"/>
              <a:buChar char=""/>
            </a:pPr>
            <a:r>
              <a:rPr lang="en-US" sz="1100" dirty="0">
                <a:effectLst/>
                <a:latin typeface="Calibri" panose="020F0502020204030204" pitchFamily="34" charset="0"/>
                <a:ea typeface="Times New Roman" panose="02020603050405020304" pitchFamily="18" charset="0"/>
              </a:rPr>
              <a:t>Marine Environmental (Response Activities)</a:t>
            </a:r>
            <a:endParaRPr lang="en-US" sz="1100" dirty="0">
              <a:effectLst/>
              <a:latin typeface="Calibri" panose="020F0502020204030204" pitchFamily="34" charset="0"/>
              <a:ea typeface="Calibri" panose="020F0502020204030204" pitchFamily="34" charset="0"/>
            </a:endParaRPr>
          </a:p>
          <a:p>
            <a:pPr marL="0" marR="0" lvl="0" indent="0">
              <a:spcBef>
                <a:spcPts val="0"/>
              </a:spcBef>
              <a:spcAft>
                <a:spcPts val="0"/>
              </a:spcAft>
              <a:buFont typeface="+mj-lt"/>
              <a:buNone/>
            </a:pPr>
            <a:r>
              <a:rPr lang="en-US" sz="1100" i="1" dirty="0">
                <a:effectLst/>
                <a:latin typeface="Calibri" panose="020F0502020204030204" pitchFamily="34" charset="0"/>
                <a:ea typeface="Times New Roman" panose="02020603050405020304" pitchFamily="18" charset="0"/>
              </a:rPr>
              <a:t>Maritime Prevention</a:t>
            </a:r>
            <a:endParaRPr lang="en-US" sz="1100" i="1" dirty="0">
              <a:effectLst/>
              <a:latin typeface="Calibri" panose="020F0502020204030204" pitchFamily="34" charset="0"/>
              <a:ea typeface="Calibri" panose="020F0502020204030204" pitchFamily="34" charset="0"/>
            </a:endParaRPr>
          </a:p>
          <a:p>
            <a:pPr marL="342900" marR="0" lvl="0" indent="-342900">
              <a:spcBef>
                <a:spcPts val="0"/>
              </a:spcBef>
              <a:spcAft>
                <a:spcPts val="0"/>
              </a:spcAft>
              <a:buFont typeface="Symbol" panose="05050102010706020507" pitchFamily="18" charset="2"/>
              <a:buChar char=""/>
            </a:pPr>
            <a:r>
              <a:rPr lang="en-US" sz="1100" dirty="0">
                <a:effectLst/>
                <a:latin typeface="Calibri" panose="020F0502020204030204" pitchFamily="34" charset="0"/>
                <a:ea typeface="Times New Roman" panose="02020603050405020304" pitchFamily="18" charset="0"/>
              </a:rPr>
              <a:t>Ports, Waterways, and Coastal Security(Prevention Activities)</a:t>
            </a:r>
            <a:endParaRPr lang="en-US" sz="1100" dirty="0">
              <a:effectLst/>
              <a:latin typeface="Calibri" panose="020F0502020204030204" pitchFamily="34" charset="0"/>
              <a:ea typeface="Calibri" panose="020F0502020204030204" pitchFamily="34" charset="0"/>
            </a:endParaRPr>
          </a:p>
          <a:p>
            <a:pPr marL="342900" marR="0" lvl="0" indent="-342900">
              <a:spcBef>
                <a:spcPts val="0"/>
              </a:spcBef>
              <a:spcAft>
                <a:spcPts val="0"/>
              </a:spcAft>
              <a:buFont typeface="Symbol" panose="05050102010706020507" pitchFamily="18" charset="2"/>
              <a:buChar char=""/>
            </a:pPr>
            <a:r>
              <a:rPr lang="en-US" sz="1100" dirty="0">
                <a:effectLst/>
                <a:latin typeface="Calibri" panose="020F0502020204030204" pitchFamily="34" charset="0"/>
                <a:ea typeface="Times New Roman" panose="02020603050405020304" pitchFamily="18" charset="0"/>
              </a:rPr>
              <a:t>Marine Safety </a:t>
            </a:r>
            <a:endParaRPr lang="en-US" sz="1100" dirty="0">
              <a:effectLst/>
              <a:latin typeface="Calibri" panose="020F0502020204030204" pitchFamily="34" charset="0"/>
              <a:ea typeface="Calibri" panose="020F0502020204030204" pitchFamily="34" charset="0"/>
            </a:endParaRPr>
          </a:p>
          <a:p>
            <a:pPr marL="342900" marR="0" lvl="0" indent="-342900">
              <a:spcBef>
                <a:spcPts val="0"/>
              </a:spcBef>
              <a:spcAft>
                <a:spcPts val="0"/>
              </a:spcAft>
              <a:buFont typeface="Symbol" panose="05050102010706020507" pitchFamily="18" charset="2"/>
              <a:buChar char=""/>
            </a:pPr>
            <a:r>
              <a:rPr lang="en-US" sz="1100" dirty="0">
                <a:effectLst/>
                <a:latin typeface="Calibri" panose="020F0502020204030204" pitchFamily="34" charset="0"/>
                <a:ea typeface="Times New Roman" panose="02020603050405020304" pitchFamily="18" charset="0"/>
              </a:rPr>
              <a:t>Marine Environmental Protection (Prevention  Activities)</a:t>
            </a:r>
            <a:endParaRPr lang="en-US" sz="1100" dirty="0">
              <a:effectLst/>
              <a:latin typeface="Calibri" panose="020F0502020204030204" pitchFamily="34" charset="0"/>
              <a:ea typeface="Calibri" panose="020F0502020204030204" pitchFamily="34" charset="0"/>
            </a:endParaRPr>
          </a:p>
          <a:p>
            <a:pPr marL="0" marR="0" lvl="0" indent="0">
              <a:spcBef>
                <a:spcPts val="0"/>
              </a:spcBef>
              <a:spcAft>
                <a:spcPts val="0"/>
              </a:spcAft>
              <a:buFont typeface="+mj-lt"/>
              <a:buNone/>
            </a:pPr>
            <a:r>
              <a:rPr lang="en-US" sz="1100" i="1" dirty="0">
                <a:effectLst/>
                <a:latin typeface="Calibri" panose="020F0502020204030204" pitchFamily="34" charset="0"/>
                <a:ea typeface="Times New Roman" panose="02020603050405020304" pitchFamily="18" charset="0"/>
              </a:rPr>
              <a:t>Maritime Transportation System Management</a:t>
            </a:r>
            <a:endParaRPr lang="en-US" sz="1100" i="1" dirty="0">
              <a:effectLst/>
              <a:latin typeface="Calibri" panose="020F0502020204030204" pitchFamily="34" charset="0"/>
              <a:ea typeface="Calibri" panose="020F0502020204030204" pitchFamily="34" charset="0"/>
            </a:endParaRPr>
          </a:p>
          <a:p>
            <a:pPr marL="342900" marR="0" lvl="0" indent="-342900">
              <a:spcBef>
                <a:spcPts val="0"/>
              </a:spcBef>
              <a:spcAft>
                <a:spcPts val="0"/>
              </a:spcAft>
              <a:buFont typeface="Symbol" panose="05050102010706020507" pitchFamily="18" charset="2"/>
              <a:buChar char=""/>
            </a:pPr>
            <a:r>
              <a:rPr lang="en-US" sz="1100" dirty="0">
                <a:effectLst/>
                <a:latin typeface="Calibri" panose="020F0502020204030204" pitchFamily="34" charset="0"/>
                <a:ea typeface="Times New Roman" panose="02020603050405020304" pitchFamily="18" charset="0"/>
              </a:rPr>
              <a:t>Aids to Navigation</a:t>
            </a:r>
            <a:endParaRPr lang="en-US" sz="1100" dirty="0">
              <a:effectLst/>
              <a:latin typeface="Calibri" panose="020F0502020204030204" pitchFamily="34" charset="0"/>
              <a:ea typeface="Calibri" panose="020F0502020204030204" pitchFamily="34" charset="0"/>
            </a:endParaRPr>
          </a:p>
          <a:p>
            <a:pPr marL="342900" marR="0" lvl="0" indent="-342900">
              <a:spcBef>
                <a:spcPts val="0"/>
              </a:spcBef>
              <a:spcAft>
                <a:spcPts val="0"/>
              </a:spcAft>
              <a:buFont typeface="Symbol" panose="05050102010706020507" pitchFamily="18" charset="2"/>
              <a:buChar char=""/>
            </a:pPr>
            <a:r>
              <a:rPr lang="en-US" sz="1100" dirty="0">
                <a:effectLst/>
                <a:latin typeface="Calibri" panose="020F0502020204030204" pitchFamily="34" charset="0"/>
                <a:ea typeface="Times New Roman" panose="02020603050405020304" pitchFamily="18" charset="0"/>
              </a:rPr>
              <a:t>Ice Operations</a:t>
            </a:r>
            <a:endParaRPr lang="en-US" sz="1100" dirty="0">
              <a:effectLst/>
              <a:latin typeface="Calibri" panose="020F0502020204030204" pitchFamily="34" charset="0"/>
              <a:ea typeface="Calibri" panose="020F0502020204030204" pitchFamily="34" charset="0"/>
            </a:endParaRPr>
          </a:p>
          <a:p>
            <a:pPr marL="0" marR="0" lvl="0" indent="0">
              <a:spcBef>
                <a:spcPts val="0"/>
              </a:spcBef>
              <a:spcAft>
                <a:spcPts val="0"/>
              </a:spcAft>
              <a:buFont typeface="+mj-lt"/>
              <a:buNone/>
            </a:pPr>
            <a:r>
              <a:rPr lang="en-US" sz="1100" i="1" dirty="0">
                <a:effectLst/>
                <a:latin typeface="Calibri" panose="020F0502020204030204" pitchFamily="34" charset="0"/>
                <a:ea typeface="Times New Roman" panose="02020603050405020304" pitchFamily="18" charset="0"/>
              </a:rPr>
              <a:t>Maritime Security Operations</a:t>
            </a:r>
            <a:endParaRPr lang="en-US" sz="1100" i="1" dirty="0">
              <a:effectLst/>
              <a:latin typeface="Calibri" panose="020F0502020204030204" pitchFamily="34" charset="0"/>
              <a:ea typeface="Calibri" panose="020F0502020204030204" pitchFamily="34" charset="0"/>
            </a:endParaRPr>
          </a:p>
          <a:p>
            <a:pPr marL="342900" marR="0" lvl="0" indent="-342900">
              <a:spcBef>
                <a:spcPts val="0"/>
              </a:spcBef>
              <a:spcAft>
                <a:spcPts val="0"/>
              </a:spcAft>
              <a:buFont typeface="Symbol" panose="05050102010706020507" pitchFamily="18" charset="2"/>
              <a:buChar char=""/>
            </a:pPr>
            <a:r>
              <a:rPr lang="en-US" sz="1100" dirty="0">
                <a:effectLst/>
                <a:latin typeface="Calibri" panose="020F0502020204030204" pitchFamily="34" charset="0"/>
                <a:ea typeface="Times New Roman" panose="02020603050405020304" pitchFamily="18" charset="0"/>
              </a:rPr>
              <a:t>Ports, Waterways, and Coastal Security(Response Activities)</a:t>
            </a:r>
            <a:endParaRPr lang="en-US" sz="1100" dirty="0">
              <a:effectLst/>
              <a:latin typeface="Calibri" panose="020F0502020204030204" pitchFamily="34" charset="0"/>
              <a:ea typeface="Calibri" panose="020F0502020204030204" pitchFamily="34" charset="0"/>
            </a:endParaRPr>
          </a:p>
          <a:p>
            <a:pPr marL="0" marR="0" lvl="0" indent="0">
              <a:spcBef>
                <a:spcPts val="0"/>
              </a:spcBef>
              <a:spcAft>
                <a:spcPts val="0"/>
              </a:spcAft>
              <a:buFont typeface="+mj-lt"/>
              <a:buNone/>
            </a:pPr>
            <a:r>
              <a:rPr lang="en-US" sz="1100" i="1" dirty="0">
                <a:effectLst/>
                <a:latin typeface="Calibri" panose="020F0502020204030204" pitchFamily="34" charset="0"/>
                <a:ea typeface="Times New Roman" panose="02020603050405020304" pitchFamily="18" charset="0"/>
              </a:rPr>
              <a:t>Defense Operations</a:t>
            </a:r>
            <a:endParaRPr lang="en-US" sz="1100" i="1" dirty="0">
              <a:effectLst/>
              <a:latin typeface="Calibri" panose="020F0502020204030204" pitchFamily="34" charset="0"/>
              <a:ea typeface="Calibri" panose="020F0502020204030204" pitchFamily="34" charset="0"/>
            </a:endParaRPr>
          </a:p>
          <a:p>
            <a:pPr marL="342900" marR="0" lvl="0" indent="-342900">
              <a:spcBef>
                <a:spcPts val="0"/>
              </a:spcBef>
              <a:spcAft>
                <a:spcPts val="0"/>
              </a:spcAft>
              <a:buFont typeface="Symbol" panose="05050102010706020507" pitchFamily="18" charset="2"/>
              <a:buChar char=""/>
            </a:pPr>
            <a:r>
              <a:rPr lang="en-US" sz="1100" dirty="0">
                <a:effectLst/>
                <a:latin typeface="Calibri" panose="020F0502020204030204" pitchFamily="34" charset="0"/>
                <a:ea typeface="Times New Roman" panose="02020603050405020304" pitchFamily="18" charset="0"/>
              </a:rPr>
              <a:t>Defense Readiness</a:t>
            </a:r>
            <a:endParaRPr lang="en-US" sz="1100" dirty="0">
              <a:effectLst/>
              <a:latin typeface="Calibri" panose="020F0502020204030204" pitchFamily="34"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fld id="{A1B9F966-C897-4D4F-B3B7-0B63331AC9D5}" type="slidenum">
              <a:rPr lang="en-US" smtClean="0"/>
              <a:t>30</a:t>
            </a:fld>
            <a:endParaRPr lang="en-US" dirty="0"/>
          </a:p>
        </p:txBody>
      </p:sp>
    </p:spTree>
    <p:extLst>
      <p:ext uri="{BB962C8B-B14F-4D97-AF65-F5344CB8AC3E}">
        <p14:creationId xmlns:p14="http://schemas.microsoft.com/office/powerpoint/2010/main" val="29228006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spcBef>
                <a:spcPts val="0"/>
              </a:spcBef>
              <a:spcAft>
                <a:spcPts val="0"/>
              </a:spcAft>
              <a:buFont typeface="+mj-lt"/>
              <a:buNone/>
            </a:pPr>
            <a:r>
              <a:rPr lang="en-US" sz="1100" dirty="0">
                <a:effectLst/>
                <a:latin typeface="Calibri" panose="020F0502020204030204" pitchFamily="34" charset="0"/>
                <a:ea typeface="Times New Roman" panose="02020603050405020304" pitchFamily="18" charset="0"/>
              </a:rPr>
              <a:t>USCG has 6 Contracting offices that have their specialized Supported Acquisitions and Procurements. Top NAICS codes used:</a:t>
            </a:r>
            <a:endParaRPr lang="en-US" sz="1100" dirty="0">
              <a:effectLst/>
              <a:latin typeface="Calibri" panose="020F0502020204030204" pitchFamily="34" charset="0"/>
              <a:ea typeface="Calibri" panose="020F0502020204030204" pitchFamily="34" charset="0"/>
            </a:endParaRPr>
          </a:p>
          <a:p>
            <a:pPr marL="742950" marR="0" lvl="1" indent="-285750">
              <a:spcBef>
                <a:spcPts val="0"/>
              </a:spcBef>
              <a:spcAft>
                <a:spcPts val="0"/>
              </a:spcAft>
              <a:buFont typeface="+mj-lt"/>
              <a:buAutoNum type="alphaLcPeriod"/>
            </a:pPr>
            <a:r>
              <a:rPr lang="en-US" sz="1100" dirty="0">
                <a:effectLst/>
                <a:latin typeface="Calibri" panose="020F0502020204030204" pitchFamily="34" charset="0"/>
                <a:ea typeface="Times New Roman" panose="02020603050405020304" pitchFamily="18" charset="0"/>
              </a:rPr>
              <a:t>Other Technical and Trade Schools (611519)</a:t>
            </a:r>
            <a:endParaRPr lang="en-US" sz="1100" dirty="0">
              <a:effectLst/>
              <a:latin typeface="Calibri" panose="020F0502020204030204" pitchFamily="34" charset="0"/>
              <a:ea typeface="Calibri" panose="020F0502020204030204" pitchFamily="34" charset="0"/>
            </a:endParaRPr>
          </a:p>
          <a:p>
            <a:pPr marL="742950" marR="0" lvl="1" indent="-285750">
              <a:spcBef>
                <a:spcPts val="0"/>
              </a:spcBef>
              <a:spcAft>
                <a:spcPts val="0"/>
              </a:spcAft>
              <a:buFont typeface="+mj-lt"/>
              <a:buAutoNum type="alphaLcPeriod"/>
            </a:pPr>
            <a:r>
              <a:rPr lang="en-US" sz="1100" dirty="0">
                <a:effectLst/>
                <a:latin typeface="Calibri" panose="020F0502020204030204" pitchFamily="34" charset="0"/>
                <a:ea typeface="Times New Roman" panose="02020603050405020304" pitchFamily="18" charset="0"/>
              </a:rPr>
              <a:t>Ship Building and Repairing (336611)</a:t>
            </a:r>
            <a:endParaRPr lang="en-US" sz="1100" dirty="0">
              <a:effectLst/>
              <a:latin typeface="Calibri" panose="020F0502020204030204" pitchFamily="34" charset="0"/>
              <a:ea typeface="Calibri" panose="020F0502020204030204" pitchFamily="34" charset="0"/>
            </a:endParaRPr>
          </a:p>
          <a:p>
            <a:pPr marL="742950" marR="0" lvl="1" indent="-285750">
              <a:spcBef>
                <a:spcPts val="0"/>
              </a:spcBef>
              <a:spcAft>
                <a:spcPts val="0"/>
              </a:spcAft>
              <a:buFont typeface="+mj-lt"/>
              <a:buAutoNum type="alphaLcPeriod"/>
            </a:pPr>
            <a:r>
              <a:rPr lang="en-US" sz="1100" dirty="0">
                <a:effectLst/>
                <a:latin typeface="Calibri" panose="020F0502020204030204" pitchFamily="34" charset="0"/>
                <a:ea typeface="Times New Roman" panose="02020603050405020304" pitchFamily="18" charset="0"/>
              </a:rPr>
              <a:t>Surveying and Mapping (Except Geophysical) Services (541370)</a:t>
            </a:r>
            <a:endParaRPr lang="en-US" sz="1100" dirty="0">
              <a:effectLst/>
              <a:latin typeface="Calibri" panose="020F0502020204030204" pitchFamily="34" charset="0"/>
              <a:ea typeface="Calibri" panose="020F0502020204030204" pitchFamily="34" charset="0"/>
            </a:endParaRPr>
          </a:p>
          <a:p>
            <a:pPr marL="742950" marR="0" lvl="1" indent="-285750">
              <a:spcBef>
                <a:spcPts val="0"/>
              </a:spcBef>
              <a:spcAft>
                <a:spcPts val="0"/>
              </a:spcAft>
              <a:buFont typeface="+mj-lt"/>
              <a:buAutoNum type="alphaLcPeriod"/>
            </a:pPr>
            <a:r>
              <a:rPr lang="en-US" sz="1100" dirty="0">
                <a:effectLst/>
                <a:latin typeface="Calibri" panose="020F0502020204030204" pitchFamily="34" charset="0"/>
                <a:ea typeface="Times New Roman" panose="02020603050405020304" pitchFamily="18" charset="0"/>
              </a:rPr>
              <a:t>Other Aircraft Parts and Auxiliary Equipment Manufacturing (336413)</a:t>
            </a:r>
            <a:endParaRPr lang="en-US" sz="1100" dirty="0">
              <a:effectLst/>
              <a:latin typeface="Calibri" panose="020F0502020204030204" pitchFamily="34" charset="0"/>
              <a:ea typeface="Calibri" panose="020F0502020204030204" pitchFamily="34" charset="0"/>
            </a:endParaRPr>
          </a:p>
          <a:p>
            <a:pPr marL="742950" marR="0" lvl="1" indent="-285750">
              <a:spcBef>
                <a:spcPts val="0"/>
              </a:spcBef>
              <a:spcAft>
                <a:spcPts val="0"/>
              </a:spcAft>
              <a:buFont typeface="+mj-lt"/>
              <a:buAutoNum type="alphaLcPeriod"/>
            </a:pPr>
            <a:r>
              <a:rPr lang="en-US" sz="1100" dirty="0">
                <a:effectLst/>
                <a:latin typeface="Calibri" panose="020F0502020204030204" pitchFamily="34" charset="0"/>
                <a:ea typeface="Times New Roman" panose="02020603050405020304" pitchFamily="18" charset="0"/>
              </a:rPr>
              <a:t>Other Support Activities for Air Transportation (488190)</a:t>
            </a:r>
            <a:endParaRPr lang="en-US" sz="1100" dirty="0">
              <a:effectLst/>
              <a:latin typeface="Calibri" panose="020F0502020204030204" pitchFamily="34" charset="0"/>
              <a:ea typeface="Calibri" panose="020F0502020204030204" pitchFamily="34" charset="0"/>
            </a:endParaRPr>
          </a:p>
          <a:p>
            <a:pPr marL="742950" marR="0" lvl="1" indent="-285750">
              <a:spcBef>
                <a:spcPts val="0"/>
              </a:spcBef>
              <a:spcAft>
                <a:spcPts val="0"/>
              </a:spcAft>
              <a:buFont typeface="+mj-lt"/>
              <a:buAutoNum type="alphaLcPeriod"/>
            </a:pPr>
            <a:r>
              <a:rPr lang="en-US" sz="1100" dirty="0">
                <a:effectLst/>
                <a:latin typeface="Calibri" panose="020F0502020204030204" pitchFamily="34" charset="0"/>
                <a:ea typeface="Times New Roman" panose="02020603050405020304" pitchFamily="18" charset="0"/>
              </a:rPr>
              <a:t>Engineering Services (541330)</a:t>
            </a:r>
            <a:endParaRPr lang="en-US" sz="1100" dirty="0">
              <a:effectLst/>
              <a:latin typeface="Calibri" panose="020F0502020204030204" pitchFamily="34" charset="0"/>
              <a:ea typeface="Calibri" panose="020F0502020204030204" pitchFamily="34" charset="0"/>
            </a:endParaRPr>
          </a:p>
          <a:p>
            <a:pPr marL="742950" marR="0" lvl="1" indent="-285750">
              <a:spcBef>
                <a:spcPts val="0"/>
              </a:spcBef>
              <a:spcAft>
                <a:spcPts val="0"/>
              </a:spcAft>
              <a:buFont typeface="+mj-lt"/>
              <a:buAutoNum type="alphaLcPeriod"/>
            </a:pPr>
            <a:r>
              <a:rPr lang="en-US" sz="1100" dirty="0">
                <a:effectLst/>
                <a:latin typeface="Calibri" panose="020F0502020204030204" pitchFamily="34" charset="0"/>
                <a:ea typeface="Times New Roman" panose="02020603050405020304" pitchFamily="18" charset="0"/>
              </a:rPr>
              <a:t>Other Computer Related Services (541519)</a:t>
            </a:r>
            <a:endParaRPr lang="en-US" sz="1100" dirty="0">
              <a:effectLst/>
              <a:latin typeface="Calibri" panose="020F0502020204030204" pitchFamily="34" charset="0"/>
              <a:ea typeface="Calibri" panose="020F0502020204030204" pitchFamily="34" charset="0"/>
            </a:endParaRPr>
          </a:p>
          <a:p>
            <a:pPr marL="742950" marR="0" lvl="1" indent="-285750">
              <a:spcBef>
                <a:spcPts val="0"/>
              </a:spcBef>
              <a:spcAft>
                <a:spcPts val="0"/>
              </a:spcAft>
              <a:buFont typeface="+mj-lt"/>
              <a:buAutoNum type="alphaLcPeriod"/>
            </a:pPr>
            <a:r>
              <a:rPr lang="en-US" sz="1100" dirty="0">
                <a:effectLst/>
                <a:latin typeface="Calibri" panose="020F0502020204030204" pitchFamily="34" charset="0"/>
                <a:ea typeface="Times New Roman" panose="02020603050405020304" pitchFamily="18" charset="0"/>
              </a:rPr>
              <a:t>Telecommunications Resellers (517911)</a:t>
            </a:r>
            <a:endParaRPr lang="en-US" sz="1100" dirty="0">
              <a:effectLst/>
              <a:latin typeface="Calibri" panose="020F0502020204030204" pitchFamily="34" charset="0"/>
              <a:ea typeface="Calibri" panose="020F0502020204030204" pitchFamily="34" charset="0"/>
            </a:endParaRPr>
          </a:p>
          <a:p>
            <a:pPr marL="742950" marR="0" lvl="1" indent="-285750">
              <a:spcBef>
                <a:spcPts val="0"/>
              </a:spcBef>
              <a:spcAft>
                <a:spcPts val="0"/>
              </a:spcAft>
              <a:buFont typeface="+mj-lt"/>
              <a:buAutoNum type="alphaLcPeriod"/>
            </a:pPr>
            <a:r>
              <a:rPr lang="en-US" sz="1100" dirty="0">
                <a:effectLst/>
                <a:latin typeface="Calibri" panose="020F0502020204030204" pitchFamily="34" charset="0"/>
                <a:ea typeface="Times New Roman" panose="02020603050405020304" pitchFamily="18" charset="0"/>
              </a:rPr>
              <a:t>Remediation Services (562910)</a:t>
            </a:r>
            <a:endParaRPr lang="en-US" sz="1100" dirty="0">
              <a:effectLst/>
              <a:latin typeface="Calibri" panose="020F0502020204030204" pitchFamily="34" charset="0"/>
              <a:ea typeface="Calibri" panose="020F0502020204030204" pitchFamily="34" charset="0"/>
            </a:endParaRPr>
          </a:p>
          <a:p>
            <a:pPr marL="742950" marR="0" lvl="1" indent="-285750">
              <a:spcBef>
                <a:spcPts val="0"/>
              </a:spcBef>
              <a:spcAft>
                <a:spcPts val="0"/>
              </a:spcAft>
              <a:buFont typeface="+mj-lt"/>
              <a:buAutoNum type="alphaLcPeriod"/>
            </a:pPr>
            <a:r>
              <a:rPr lang="en-US" sz="1100" dirty="0">
                <a:effectLst/>
                <a:latin typeface="Calibri" panose="020F0502020204030204" pitchFamily="34" charset="0"/>
                <a:ea typeface="Times New Roman" panose="02020603050405020304" pitchFamily="18" charset="0"/>
              </a:rPr>
              <a:t>Truck, Utility Trailer and RV Rental Leasing (532120</a:t>
            </a:r>
            <a:endParaRPr lang="en-US" sz="1100" dirty="0">
              <a:effectLst/>
              <a:latin typeface="Calibri" panose="020F0502020204030204" pitchFamily="34" charset="0"/>
              <a:ea typeface="Calibri" panose="020F0502020204030204" pitchFamily="34" charset="0"/>
            </a:endParaRPr>
          </a:p>
          <a:p>
            <a:pPr marL="742950" marR="0" lvl="1" indent="-285750">
              <a:spcBef>
                <a:spcPts val="0"/>
              </a:spcBef>
              <a:spcAft>
                <a:spcPts val="0"/>
              </a:spcAft>
              <a:buFont typeface="+mj-lt"/>
              <a:buAutoNum type="alphaLcPeriod"/>
            </a:pPr>
            <a:r>
              <a:rPr lang="en-US" sz="1100" dirty="0">
                <a:effectLst/>
                <a:latin typeface="Calibri" panose="020F0502020204030204" pitchFamily="34" charset="0"/>
                <a:ea typeface="Times New Roman" panose="02020603050405020304" pitchFamily="18" charset="0"/>
              </a:rPr>
              <a:t>Hotels (except casino hotels) and motels (721110)</a:t>
            </a:r>
            <a:endParaRPr lang="en-US" sz="1100" dirty="0">
              <a:effectLst/>
              <a:latin typeface="Calibri" panose="020F0502020204030204" pitchFamily="34" charset="0"/>
              <a:ea typeface="Calibri" panose="020F0502020204030204" pitchFamily="34" charset="0"/>
            </a:endParaRPr>
          </a:p>
          <a:p>
            <a:pPr marL="742950" marR="0" lvl="1" indent="-285750">
              <a:spcBef>
                <a:spcPts val="0"/>
              </a:spcBef>
              <a:spcAft>
                <a:spcPts val="0"/>
              </a:spcAft>
              <a:buFont typeface="+mj-lt"/>
              <a:buAutoNum type="alphaLcPeriod"/>
            </a:pPr>
            <a:r>
              <a:rPr lang="en-US" sz="1100" dirty="0">
                <a:effectLst/>
                <a:latin typeface="Calibri" panose="020F0502020204030204" pitchFamily="34" charset="0"/>
                <a:ea typeface="Times New Roman" panose="02020603050405020304" pitchFamily="18" charset="0"/>
              </a:rPr>
              <a:t>Commercial and Institutional Building Construction (236220)</a:t>
            </a:r>
            <a:endParaRPr lang="en-US" sz="1100" dirty="0">
              <a:effectLst/>
              <a:latin typeface="Calibri" panose="020F0502020204030204" pitchFamily="34" charset="0"/>
              <a:ea typeface="Calibri" panose="020F0502020204030204" pitchFamily="34" charset="0"/>
            </a:endParaRPr>
          </a:p>
          <a:p>
            <a:pPr marL="742950" marR="0" lvl="1" indent="-285750">
              <a:spcBef>
                <a:spcPts val="0"/>
              </a:spcBef>
              <a:spcAft>
                <a:spcPts val="0"/>
              </a:spcAft>
              <a:buFont typeface="+mj-lt"/>
              <a:buAutoNum type="alphaLcPeriod"/>
            </a:pPr>
            <a:r>
              <a:rPr lang="en-US" sz="1100" dirty="0">
                <a:effectLst/>
                <a:latin typeface="Calibri" panose="020F0502020204030204" pitchFamily="34" charset="0"/>
                <a:ea typeface="Times New Roman" panose="02020603050405020304" pitchFamily="18" charset="0"/>
              </a:rPr>
              <a:t>Other Heavy and Civil Engineering Construction (237990).</a:t>
            </a:r>
            <a:endParaRPr lang="en-US" sz="1100" dirty="0">
              <a:effectLst/>
              <a:latin typeface="Calibri" panose="020F05020202040302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br>
              <a:rPr lang="en-US" b="1" dirty="0"/>
            </a:br>
            <a:r>
              <a:rPr lang="en-US" b="1" dirty="0"/>
              <a:t>A more complete list of what USCG buys:</a:t>
            </a: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Aircraft</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Vessels (and associated equipment/supplies) and major electronics, with an emphasis on oceanography and other marine sciences, including pollution control and abatement.</a:t>
            </a: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Professional Consultant, Technical, Engineering, Training, and Medical Services</a:t>
            </a:r>
          </a:p>
          <a:p>
            <a:pPr marL="342900" marR="0" lvl="0" indent="-34290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lang="en-US" sz="1200" dirty="0"/>
              <a:t>Technical services (engineering, medical, training, etc.)</a:t>
            </a:r>
          </a:p>
          <a:p>
            <a:pPr marL="342900" marR="0" lvl="0" indent="-34290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lang="en-US" sz="1200" dirty="0">
                <a:solidFill>
                  <a:srgbClr val="080808"/>
                </a:solidFill>
                <a:ea typeface="Times New Roman" panose="02020603050405020304" pitchFamily="18" charset="0"/>
              </a:rPr>
              <a:t>T</a:t>
            </a:r>
            <a:r>
              <a:rPr lang="en-US" sz="1200" dirty="0">
                <a:solidFill>
                  <a:srgbClr val="080808"/>
                </a:solidFill>
                <a:effectLst/>
                <a:ea typeface="Times New Roman" panose="02020603050405020304" pitchFamily="18" charset="0"/>
              </a:rPr>
              <a:t>urbines, medium and high speed diesel engines, reduction gears, winches, windlass and capstans, marine air conditioning and refrigeration systems, outboard motors, cranes.</a:t>
            </a: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Service contracts to augment select industrial trades (painting, blasting, rigging, welding, ship fitting, tank cleaning, etc.), berthing for visiting cutters, paint, blast grit, steel plate, piping, electrical, etc.), drydock/dockside repairs for Coast Guard vessels, custodial, janitorial and facility maintenance services at Coast Guard Yard, overhaul, repair and purchase of turbines, medium and high speed diesel engines, reduction gears, winches, windlass and capstans, marine air conditioning and refrigeration systems, outboard motors, cranes and davits, propellers, pumps, valves, gasses (compressed and Liquefied), electrical motors, deck machinery, fuel, fuel oils.</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Administrative, clerical, technical, engineering and technology support services, business, financial management and audit support services, and contract management support services.</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AandE services and architecture and engineering</a:t>
            </a:r>
          </a:p>
          <a:p>
            <a:pPr marL="342900" marR="0" lvl="0" indent="-342900">
              <a:spcBef>
                <a:spcPts val="0"/>
              </a:spcBef>
              <a:spcAft>
                <a:spcPts val="0"/>
              </a:spcAft>
              <a:buFont typeface="Symbol" panose="05050102010706020507" pitchFamily="18" charset="2"/>
              <a:buChar char=""/>
            </a:pPr>
            <a:r>
              <a:rPr lang="en-US" sz="1200" dirty="0">
                <a:effectLst/>
              </a:rPr>
              <a:t>Ship Building and Repair</a:t>
            </a:r>
          </a:p>
          <a:p>
            <a:pPr marL="342900" marR="0" lvl="0" indent="-342900">
              <a:spcBef>
                <a:spcPts val="0"/>
              </a:spcBef>
              <a:spcAft>
                <a:spcPts val="0"/>
              </a:spcAft>
              <a:buFont typeface="Symbol" panose="05050102010706020507" pitchFamily="18" charset="2"/>
              <a:buChar char=""/>
            </a:pPr>
            <a:r>
              <a:rPr lang="en-US" sz="1200" dirty="0">
                <a:effectLst/>
              </a:rPr>
              <a:t>Construction and Maintenance of Facilities</a:t>
            </a:r>
          </a:p>
          <a:p>
            <a:pPr marL="342900" marR="0" lvl="0" indent="-342900">
              <a:spcBef>
                <a:spcPts val="0"/>
              </a:spcBef>
              <a:spcAft>
                <a:spcPts val="0"/>
              </a:spcAft>
              <a:buFont typeface="Symbol" panose="05050102010706020507" pitchFamily="18" charset="2"/>
              <a:buChar char=""/>
            </a:pPr>
            <a:r>
              <a:rPr lang="en-US" sz="1200" dirty="0">
                <a:effectLst/>
              </a:rPr>
              <a:t>Aircraft, Equipment and Associated Maintenance</a:t>
            </a:r>
          </a:p>
          <a:p>
            <a:pPr marL="342900" marR="0" lvl="0" indent="-342900">
              <a:spcBef>
                <a:spcPts val="0"/>
              </a:spcBef>
              <a:spcAft>
                <a:spcPts val="0"/>
              </a:spcAft>
              <a:buFont typeface="Symbol" panose="05050102010706020507" pitchFamily="18" charset="2"/>
              <a:buChar char=""/>
            </a:pPr>
            <a:endParaRPr lang="en-US" sz="12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Misconceptions about what USCG buys:</a:t>
            </a:r>
          </a:p>
          <a:p>
            <a:pPr marL="285750" indent="-285750">
              <a:buFont typeface="Arial" panose="020B0604020202020204" pitchFamily="34" charset="0"/>
              <a:buChar char="•"/>
            </a:pPr>
            <a:r>
              <a:rPr lang="en-US" sz="1200" dirty="0">
                <a:effectLst/>
              </a:rPr>
              <a:t>Aircraft</a:t>
            </a:r>
          </a:p>
          <a:p>
            <a:pPr marL="285750" indent="-285750">
              <a:buFont typeface="Arial" panose="020B0604020202020204" pitchFamily="34" charset="0"/>
              <a:buChar char="•"/>
            </a:pPr>
            <a:r>
              <a:rPr lang="en-US" sz="1200" dirty="0">
                <a:effectLst/>
              </a:rPr>
              <a:t>Only Vessels (and associated equipment/supplies) and major electronics, with an emphasis on oceanography and other marine sciences, including pollution control and abatement.</a:t>
            </a:r>
          </a:p>
          <a:p>
            <a:pPr marL="285750" indent="-285750">
              <a:buFont typeface="Arial" panose="020B0604020202020204" pitchFamily="34" charset="0"/>
              <a:buChar char="•"/>
            </a:pPr>
            <a:r>
              <a:rPr lang="en-US" sz="1200" dirty="0">
                <a:effectLst/>
              </a:rPr>
              <a:t>However, USCG also buys aircraft and other needs. </a:t>
            </a:r>
            <a:endParaRPr lang="en-US" dirty="0"/>
          </a:p>
        </p:txBody>
      </p:sp>
      <p:sp>
        <p:nvSpPr>
          <p:cNvPr id="4" name="Slide Number Placeholder 3"/>
          <p:cNvSpPr>
            <a:spLocks noGrp="1"/>
          </p:cNvSpPr>
          <p:nvPr>
            <p:ph type="sldNum" sz="quarter" idx="5"/>
          </p:nvPr>
        </p:nvSpPr>
        <p:spPr/>
        <p:txBody>
          <a:bodyPr/>
          <a:lstStyle/>
          <a:p>
            <a:fld id="{A1B9F966-C897-4D4F-B3B7-0B63331AC9D5}" type="slidenum">
              <a:rPr lang="en-US" smtClean="0"/>
              <a:t>31</a:t>
            </a:fld>
            <a:endParaRPr lang="en-US" dirty="0"/>
          </a:p>
        </p:txBody>
      </p:sp>
    </p:spTree>
    <p:extLst>
      <p:ext uri="{BB962C8B-B14F-4D97-AF65-F5344CB8AC3E}">
        <p14:creationId xmlns:p14="http://schemas.microsoft.com/office/powerpoint/2010/main" val="12365360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dirty="0">
                <a:effectLst/>
              </a:rPr>
              <a:t>U.S. Citizenship and Immigration Services</a:t>
            </a:r>
            <a:r>
              <a:rPr lang="en-US" sz="1200" b="0" i="0" dirty="0">
                <a:effectLst/>
              </a:rPr>
              <a:t> (</a:t>
            </a:r>
            <a:r>
              <a:rPr lang="en-US" sz="1200" b="1" i="0" dirty="0">
                <a:effectLst/>
              </a:rPr>
              <a:t>USCIS</a:t>
            </a:r>
            <a:r>
              <a:rPr lang="en-US" sz="1200" b="0" i="0" dirty="0">
                <a:effectLst/>
              </a:rPr>
              <a:t>)</a:t>
            </a:r>
            <a:r>
              <a:rPr lang="en-US" sz="1200" b="0" i="0" baseline="30000" dirty="0">
                <a:effectLst/>
              </a:rPr>
              <a:t> </a:t>
            </a:r>
            <a:r>
              <a:rPr lang="en-US" sz="1200" b="0" i="0" dirty="0">
                <a:effectLst/>
              </a:rPr>
              <a:t>is an agency of the </a:t>
            </a:r>
            <a:r>
              <a:rPr lang="en-US" sz="1200" b="0" i="0" strike="noStrike" dirty="0">
                <a:effectLst/>
              </a:rPr>
              <a:t>United States Department of Homeland Security</a:t>
            </a:r>
            <a:r>
              <a:rPr lang="en-US" sz="1200" b="0" i="0" dirty="0">
                <a:effectLst/>
              </a:rPr>
              <a:t> (DHS) that administers the country's </a:t>
            </a:r>
            <a:r>
              <a:rPr lang="en-US" sz="1200" b="0" i="0" u="none" strike="noStrike" dirty="0">
                <a:effectLst/>
              </a:rPr>
              <a:t>naturalization</a:t>
            </a:r>
            <a:r>
              <a:rPr lang="en-US" sz="1200" b="0" i="0" dirty="0">
                <a:effectLst/>
              </a:rPr>
              <a:t> and </a:t>
            </a:r>
            <a:r>
              <a:rPr lang="en-US" sz="1200" b="0" i="0" u="none" strike="noStrike" dirty="0">
                <a:effectLst/>
              </a:rPr>
              <a:t>immigration</a:t>
            </a:r>
            <a:r>
              <a:rPr lang="en-US" sz="1200" b="0" i="0" dirty="0">
                <a:effectLst/>
              </a:rPr>
              <a:t> system.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effectLst/>
                <a:latin typeface="Franklin Gothic Book" panose="020B0503020102020204" pitchFamily="34" charset="0"/>
              </a:rPr>
              <a:t>Has about 19,000 government employees and contractors working at more than 200 offices across the world.</a:t>
            </a:r>
            <a:endParaRPr lang="en-US" sz="1200" dirty="0">
              <a:latin typeface="Franklin Gothic Book" panose="020B05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br>
              <a:rPr lang="en-US" b="0" i="0" dirty="0">
                <a:solidFill>
                  <a:srgbClr val="202122"/>
                </a:solidFill>
                <a:effectLst/>
                <a:latin typeface="Arial" panose="020B0604020202020204" pitchFamily="34" charset="0"/>
              </a:rPr>
            </a:br>
            <a:r>
              <a:rPr lang="en-US" b="0" i="0" dirty="0">
                <a:solidFill>
                  <a:srgbClr val="202122"/>
                </a:solidFill>
                <a:effectLst/>
                <a:latin typeface="Arial" panose="020B0604020202020204" pitchFamily="34" charset="0"/>
              </a:rPr>
              <a:t>While core immigration benefits functions remain the same as under the INS, a new goal is to process immigrants' applications more efficiently. Improvement efforts have included attempts to reduce the applicant backlog and providing customer service through different channels, including the USCIS Contact Center with information in English and Spanish, Application Support Centers (ASCs), the </a:t>
            </a:r>
            <a:r>
              <a:rPr lang="en-US" b="0" i="0" u="none" strike="noStrike" dirty="0">
                <a:solidFill>
                  <a:srgbClr val="3366CC"/>
                </a:solidFill>
                <a:effectLst/>
                <a:latin typeface="Arial" panose="020B0604020202020204" pitchFamily="34" charset="0"/>
                <a:hlinkClick r:id="rId3" tooltip="Internet"/>
              </a:rPr>
              <a:t>Internet</a:t>
            </a:r>
            <a:r>
              <a:rPr lang="en-US" b="0" i="0" dirty="0">
                <a:solidFill>
                  <a:srgbClr val="202122"/>
                </a:solidFill>
                <a:effectLst/>
                <a:latin typeface="Arial" panose="020B0604020202020204" pitchFamily="34" charset="0"/>
              </a:rPr>
              <a:t>, and other channels.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dirty="0">
              <a:effectLst/>
            </a:endParaRPr>
          </a:p>
          <a:p>
            <a:pPr marL="0" indent="0" algn="l">
              <a:buNone/>
            </a:pPr>
            <a:r>
              <a:rPr lang="en-US" sz="1200" b="0" i="0" dirty="0">
                <a:effectLst/>
              </a:rPr>
              <a:t>The USCIS's other responsibilities include:</a:t>
            </a:r>
          </a:p>
          <a:p>
            <a:pPr algn="l">
              <a:buFont typeface="Arial" panose="020B0604020202020204" pitchFamily="34" charset="0"/>
              <a:buChar char="•"/>
            </a:pPr>
            <a:r>
              <a:rPr lang="en-US" sz="1200" dirty="0"/>
              <a:t>Oversees </a:t>
            </a:r>
            <a:r>
              <a:rPr lang="en-US" sz="1200" b="0" i="0" dirty="0">
                <a:effectLst/>
              </a:rPr>
              <a:t>Administration of immigration services and benefits</a:t>
            </a:r>
          </a:p>
          <a:p>
            <a:pPr algn="l">
              <a:buFont typeface="Arial" panose="020B0604020202020204" pitchFamily="34" charset="0"/>
              <a:buChar char="•"/>
            </a:pPr>
            <a:r>
              <a:rPr lang="en-US" sz="1200" b="0" i="0" dirty="0">
                <a:effectLst/>
              </a:rPr>
              <a:t>Issues </a:t>
            </a:r>
            <a:r>
              <a:rPr lang="en-US" sz="1200" b="0" i="0" u="none" strike="noStrike" dirty="0">
                <a:effectLst/>
              </a:rPr>
              <a:t>employment authorization documents</a:t>
            </a:r>
            <a:r>
              <a:rPr lang="en-US" sz="1200" b="0" i="0" dirty="0">
                <a:effectLst/>
              </a:rPr>
              <a:t> (EAD)</a:t>
            </a:r>
          </a:p>
          <a:p>
            <a:pPr algn="l">
              <a:buFont typeface="Arial" panose="020B0604020202020204" pitchFamily="34" charset="0"/>
              <a:buChar char="•"/>
            </a:pPr>
            <a:r>
              <a:rPr lang="en-US" sz="1200" b="0" i="0" dirty="0">
                <a:effectLst/>
              </a:rPr>
              <a:t>Adjudicates petitions for non-immigrant temporary workers </a:t>
            </a:r>
          </a:p>
          <a:p>
            <a:pPr algn="l">
              <a:buFont typeface="Arial" panose="020B0604020202020204" pitchFamily="34" charset="0"/>
              <a:buChar char="•"/>
            </a:pPr>
            <a:r>
              <a:rPr lang="en-US" sz="1200" b="0" i="0" dirty="0">
                <a:effectLst/>
              </a:rPr>
              <a:t>USCIS focuses on two key points on the immigrant's path to civic integration: when they first become permanent residents and when they are ready to begin the formal </a:t>
            </a:r>
            <a:r>
              <a:rPr lang="en-US" sz="1200" b="0" i="0" u="none" strike="noStrike" dirty="0">
                <a:effectLst/>
              </a:rPr>
              <a:t>naturalization</a:t>
            </a:r>
            <a:r>
              <a:rPr lang="en-US" sz="1200" b="0" i="0" dirty="0">
                <a:effectLst/>
              </a:rPr>
              <a:t> process.</a:t>
            </a:r>
          </a:p>
        </p:txBody>
      </p:sp>
      <p:sp>
        <p:nvSpPr>
          <p:cNvPr id="4" name="Slide Number Placeholder 3"/>
          <p:cNvSpPr>
            <a:spLocks noGrp="1"/>
          </p:cNvSpPr>
          <p:nvPr>
            <p:ph type="sldNum" sz="quarter" idx="5"/>
          </p:nvPr>
        </p:nvSpPr>
        <p:spPr/>
        <p:txBody>
          <a:bodyPr/>
          <a:lstStyle/>
          <a:p>
            <a:fld id="{A1B9F966-C897-4D4F-B3B7-0B63331AC9D5}" type="slidenum">
              <a:rPr lang="en-US" smtClean="0"/>
              <a:t>32</a:t>
            </a:fld>
            <a:endParaRPr lang="en-US" dirty="0"/>
          </a:p>
        </p:txBody>
      </p:sp>
    </p:spTree>
    <p:extLst>
      <p:ext uri="{BB962C8B-B14F-4D97-AF65-F5344CB8AC3E}">
        <p14:creationId xmlns:p14="http://schemas.microsoft.com/office/powerpoint/2010/main" val="175741360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 more complete list of what USCIS buys:</a:t>
            </a:r>
          </a:p>
          <a:p>
            <a:pPr marL="342900" marR="0" lvl="0" indent="-342900">
              <a:spcBef>
                <a:spcPts val="0"/>
              </a:spcBef>
              <a:spcAft>
                <a:spcPts val="0"/>
              </a:spcAft>
              <a:buFont typeface="Symbol" panose="05050102010706020507" pitchFamily="18" charset="2"/>
              <a:buChar char=""/>
            </a:pPr>
            <a:r>
              <a:rPr lang="en-US" sz="1800" dirty="0">
                <a:solidFill>
                  <a:srgbClr val="080808"/>
                </a:solidFill>
                <a:effectLst/>
                <a:latin typeface="Times New Roman" panose="02020603050405020304" pitchFamily="18" charset="0"/>
                <a:ea typeface="Times New Roman" panose="02020603050405020304" pitchFamily="18" charset="0"/>
              </a:rPr>
              <a:t>Supplies</a:t>
            </a:r>
            <a:endParaRPr lang="en-US" sz="18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800" dirty="0">
                <a:solidFill>
                  <a:srgbClr val="080808"/>
                </a:solidFill>
                <a:effectLst/>
                <a:latin typeface="Times New Roman" panose="02020603050405020304" pitchFamily="18" charset="0"/>
                <a:ea typeface="Times New Roman" panose="02020603050405020304" pitchFamily="18" charset="0"/>
              </a:rPr>
              <a:t>Support Services </a:t>
            </a:r>
            <a:endParaRPr lang="en-US" sz="18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800" dirty="0">
                <a:solidFill>
                  <a:srgbClr val="080808"/>
                </a:solidFill>
                <a:effectLst/>
                <a:latin typeface="Times New Roman" panose="02020603050405020304" pitchFamily="18" charset="0"/>
                <a:ea typeface="Times New Roman" panose="02020603050405020304" pitchFamily="18" charset="0"/>
              </a:rPr>
              <a:t>Studies</a:t>
            </a:r>
            <a:endParaRPr lang="en-US" sz="18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800" dirty="0">
                <a:solidFill>
                  <a:srgbClr val="080808"/>
                </a:solidFill>
                <a:effectLst/>
                <a:latin typeface="Times New Roman" panose="02020603050405020304" pitchFamily="18" charset="0"/>
                <a:ea typeface="Times New Roman" panose="02020603050405020304" pitchFamily="18" charset="0"/>
              </a:rPr>
              <a:t>Application Support</a:t>
            </a:r>
            <a:endParaRPr lang="en-US" sz="18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800" dirty="0">
                <a:solidFill>
                  <a:srgbClr val="080808"/>
                </a:solidFill>
                <a:effectLst/>
                <a:latin typeface="Times New Roman" panose="02020603050405020304" pitchFamily="18" charset="0"/>
                <a:ea typeface="Times New Roman" panose="02020603050405020304" pitchFamily="18" charset="0"/>
              </a:rPr>
              <a:t>Mail Services</a:t>
            </a:r>
            <a:endParaRPr lang="en-US" sz="18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800" dirty="0">
                <a:solidFill>
                  <a:srgbClr val="080808"/>
                </a:solidFill>
                <a:effectLst/>
                <a:latin typeface="Times New Roman" panose="02020603050405020304" pitchFamily="18" charset="0"/>
                <a:ea typeface="Times New Roman" panose="02020603050405020304" pitchFamily="18" charset="0"/>
              </a:rPr>
              <a:t>Project Management</a:t>
            </a:r>
            <a:endParaRPr lang="en-US" sz="18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800" dirty="0">
                <a:solidFill>
                  <a:srgbClr val="080808"/>
                </a:solidFill>
                <a:effectLst/>
                <a:latin typeface="Times New Roman" panose="02020603050405020304" pitchFamily="18" charset="0"/>
                <a:ea typeface="Times New Roman" panose="02020603050405020304" pitchFamily="18" charset="0"/>
              </a:rPr>
              <a:t>Translation Services</a:t>
            </a:r>
            <a:endParaRPr lang="en-US" sz="18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800" dirty="0">
                <a:solidFill>
                  <a:srgbClr val="080808"/>
                </a:solidFill>
                <a:effectLst/>
                <a:latin typeface="Times New Roman" panose="02020603050405020304" pitchFamily="18" charset="0"/>
                <a:ea typeface="Times New Roman" panose="02020603050405020304" pitchFamily="18" charset="0"/>
              </a:rPr>
              <a:t>IT support</a:t>
            </a:r>
          </a:p>
          <a:p>
            <a:pPr marL="342900" marR="0" lvl="0" indent="-342900">
              <a:spcBef>
                <a:spcPts val="0"/>
              </a:spcBef>
              <a:spcAft>
                <a:spcPts val="0"/>
              </a:spcAft>
              <a:buFont typeface="Symbol" panose="05050102010706020507" pitchFamily="18" charset="2"/>
              <a:buChar char=""/>
            </a:pPr>
            <a:r>
              <a:rPr lang="en-US" sz="1200" dirty="0">
                <a:latin typeface="Franklin Gothic Book" panose="020B0503020102020204" pitchFamily="34" charset="0"/>
              </a:rPr>
              <a:t>Biometrics</a:t>
            </a:r>
          </a:p>
          <a:p>
            <a:pPr marL="342900" marR="0" lvl="0" indent="-342900">
              <a:spcBef>
                <a:spcPts val="0"/>
              </a:spcBef>
              <a:spcAft>
                <a:spcPts val="0"/>
              </a:spcAft>
              <a:buFont typeface="Symbol" panose="05050102010706020507" pitchFamily="18" charset="2"/>
              <a:buChar char=""/>
            </a:pPr>
            <a:r>
              <a:rPr lang="en-US" sz="1200" dirty="0"/>
              <a:t>Application and Operational  Support Services</a:t>
            </a:r>
            <a:endParaRPr lang="en-US" sz="1200" dirty="0">
              <a:latin typeface="Franklin Gothic Book" panose="020B0503020102020204" pitchFamily="34" charset="0"/>
            </a:endParaRPr>
          </a:p>
          <a:p>
            <a:pPr marL="342900" marR="0" lvl="0" indent="-342900">
              <a:spcBef>
                <a:spcPts val="0"/>
              </a:spcBef>
              <a:spcAft>
                <a:spcPts val="0"/>
              </a:spcAft>
              <a:buFont typeface="Symbol" panose="05050102010706020507" pitchFamily="18" charset="2"/>
              <a:buChar char=""/>
            </a:pPr>
            <a:r>
              <a:rPr lang="en-US" sz="1200" dirty="0"/>
              <a:t>IT Equipment and Services Maintenance</a:t>
            </a:r>
          </a:p>
          <a:p>
            <a:pPr marL="342900" marR="0" lvl="0" indent="-342900">
              <a:spcBef>
                <a:spcPts val="0"/>
              </a:spcBef>
              <a:spcAft>
                <a:spcPts val="0"/>
              </a:spcAft>
              <a:buFont typeface="Symbol" panose="05050102010706020507" pitchFamily="18" charset="2"/>
              <a:buChar char=""/>
            </a:pPr>
            <a:r>
              <a:rPr lang="en-US" sz="1200" dirty="0">
                <a:latin typeface="Franklin Gothic Book" panose="020B0503020102020204" pitchFamily="34" charset="0"/>
              </a:rPr>
              <a:t>Customer Satisfaction</a:t>
            </a:r>
            <a:r>
              <a:rPr lang="en-US" sz="1200" dirty="0"/>
              <a:t> </a:t>
            </a:r>
            <a:r>
              <a:rPr lang="en-US" sz="1200" dirty="0">
                <a:latin typeface="Franklin Gothic Book" panose="020B0503020102020204" pitchFamily="34" charset="0"/>
              </a:rPr>
              <a:t>Survey Services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Misconceptions about what USCIS buys:</a:t>
            </a:r>
          </a:p>
          <a:p>
            <a:pPr marL="342900" marR="0" indent="-342900">
              <a:spcBef>
                <a:spcPts val="0"/>
              </a:spcBef>
              <a:spcAft>
                <a:spcPts val="0"/>
              </a:spcAft>
              <a:buFont typeface="Arial" panose="020B0604020202020204" pitchFamily="34" charset="0"/>
              <a:buChar char="•"/>
            </a:pPr>
            <a:r>
              <a:rPr lang="en-US" sz="1200" dirty="0">
                <a:solidFill>
                  <a:schemeClr val="tx1"/>
                </a:solidFill>
                <a:effectLst/>
                <a:latin typeface="Franklin Gothic Book" panose="020B0503020102020204" pitchFamily="34" charset="0"/>
                <a:ea typeface="Calibri" panose="020F0502020204030204" pitchFamily="34" charset="0"/>
              </a:rPr>
              <a:t>Construction Services</a:t>
            </a:r>
          </a:p>
          <a:p>
            <a:pPr marL="342900" marR="0" indent="-342900">
              <a:spcBef>
                <a:spcPts val="0"/>
              </a:spcBef>
              <a:spcAft>
                <a:spcPts val="0"/>
              </a:spcAft>
              <a:buFont typeface="Arial" panose="020B0604020202020204" pitchFamily="34" charset="0"/>
              <a:buChar char="•"/>
            </a:pPr>
            <a:r>
              <a:rPr lang="en-US" sz="1200" dirty="0">
                <a:solidFill>
                  <a:schemeClr val="tx1"/>
                </a:solidFill>
                <a:effectLst/>
                <a:latin typeface="Franklin Gothic Book" panose="020B0503020102020204" pitchFamily="34" charset="0"/>
                <a:ea typeface="Calibri" panose="020F0502020204030204" pitchFamily="34" charset="0"/>
              </a:rPr>
              <a:t>Janitorial Services</a:t>
            </a:r>
          </a:p>
          <a:p>
            <a:pPr marL="342900" marR="0" indent="-342900">
              <a:spcBef>
                <a:spcPts val="0"/>
              </a:spcBef>
              <a:spcAft>
                <a:spcPts val="0"/>
              </a:spcAft>
              <a:buFont typeface="Arial" panose="020B0604020202020204" pitchFamily="34" charset="0"/>
              <a:buChar char="•"/>
            </a:pPr>
            <a:r>
              <a:rPr lang="en-US" sz="1200" dirty="0">
                <a:solidFill>
                  <a:schemeClr val="tx1"/>
                </a:solidFill>
                <a:effectLst/>
                <a:latin typeface="Franklin Gothic Book" panose="020B0503020102020204" pitchFamily="34" charset="0"/>
                <a:ea typeface="Calibri" panose="020F0502020204030204" pitchFamily="34" charset="0"/>
              </a:rPr>
              <a:t>Staffing Support (Direct)</a:t>
            </a:r>
          </a:p>
          <a:p>
            <a:pPr marL="342900" marR="0" indent="-342900">
              <a:spcBef>
                <a:spcPts val="0"/>
              </a:spcBef>
              <a:spcAft>
                <a:spcPts val="0"/>
              </a:spcAft>
              <a:buFont typeface="Arial" panose="020B0604020202020204" pitchFamily="34" charset="0"/>
              <a:buChar char="•"/>
            </a:pPr>
            <a:r>
              <a:rPr lang="en-US" sz="1200" dirty="0">
                <a:solidFill>
                  <a:schemeClr val="tx1"/>
                </a:solidFill>
                <a:effectLst/>
                <a:latin typeface="Franklin Gothic Book" panose="020B0503020102020204" pitchFamily="34" charset="0"/>
                <a:ea typeface="Calibri" panose="020F0502020204030204" pitchFamily="34" charset="0"/>
              </a:rPr>
              <a:t>Law Enforcement </a:t>
            </a:r>
            <a:r>
              <a:rPr lang="en-US" sz="1200" dirty="0">
                <a:solidFill>
                  <a:schemeClr val="tx1"/>
                </a:solidFill>
                <a:latin typeface="Franklin Gothic Book" panose="020B0503020102020204" pitchFamily="34" charset="0"/>
                <a:ea typeface="Calibri" panose="020F0502020204030204" pitchFamily="34" charset="0"/>
              </a:rPr>
              <a:t>S</a:t>
            </a:r>
            <a:r>
              <a:rPr lang="en-US" sz="1200" dirty="0">
                <a:solidFill>
                  <a:schemeClr val="tx1"/>
                </a:solidFill>
                <a:effectLst/>
                <a:latin typeface="Franklin Gothic Book" panose="020B0503020102020204" pitchFamily="34" charset="0"/>
                <a:ea typeface="Calibri" panose="020F0502020204030204" pitchFamily="34" charset="0"/>
              </a:rPr>
              <a:t>upport (Security </a:t>
            </a:r>
            <a:r>
              <a:rPr lang="en-US" sz="1200" dirty="0">
                <a:solidFill>
                  <a:schemeClr val="tx1"/>
                </a:solidFill>
                <a:latin typeface="Franklin Gothic Book" panose="020B0503020102020204" pitchFamily="34" charset="0"/>
                <a:ea typeface="Calibri" panose="020F0502020204030204" pitchFamily="34" charset="0"/>
              </a:rPr>
              <a:t>G</a:t>
            </a:r>
            <a:r>
              <a:rPr lang="en-US" sz="1200" dirty="0">
                <a:solidFill>
                  <a:schemeClr val="tx1"/>
                </a:solidFill>
                <a:effectLst/>
                <a:latin typeface="Franklin Gothic Book" panose="020B0503020102020204" pitchFamily="34" charset="0"/>
                <a:ea typeface="Calibri" panose="020F0502020204030204" pitchFamily="34" charset="0"/>
              </a:rPr>
              <a:t>uards, Uniforms, etc.)</a:t>
            </a:r>
          </a:p>
          <a:p>
            <a:pPr marL="342900" marR="0" indent="-342900">
              <a:spcBef>
                <a:spcPts val="0"/>
              </a:spcBef>
              <a:spcAft>
                <a:spcPts val="0"/>
              </a:spcAft>
              <a:buFont typeface="Arial" panose="020B0604020202020204" pitchFamily="34" charset="0"/>
              <a:buChar char="•"/>
            </a:pPr>
            <a:r>
              <a:rPr lang="en-US" sz="1200" dirty="0">
                <a:solidFill>
                  <a:schemeClr val="tx1"/>
                </a:solidFill>
                <a:latin typeface="Franklin Gothic Book" panose="020B0503020102020204" pitchFamily="34" charset="0"/>
                <a:ea typeface="Calibri" panose="020F0502020204030204" pitchFamily="34" charset="0"/>
              </a:rPr>
              <a:t>L</a:t>
            </a:r>
            <a:r>
              <a:rPr lang="en-US" sz="1200" dirty="0">
                <a:solidFill>
                  <a:schemeClr val="tx1"/>
                </a:solidFill>
                <a:effectLst/>
                <a:latin typeface="Franklin Gothic Book" panose="020B0503020102020204" pitchFamily="34" charset="0"/>
                <a:ea typeface="Calibri" panose="020F0502020204030204" pitchFamily="34" charset="0"/>
              </a:rPr>
              <a:t>odging Requirements (Domestic)</a:t>
            </a:r>
          </a:p>
        </p:txBody>
      </p:sp>
      <p:sp>
        <p:nvSpPr>
          <p:cNvPr id="4" name="Slide Number Placeholder 3"/>
          <p:cNvSpPr>
            <a:spLocks noGrp="1"/>
          </p:cNvSpPr>
          <p:nvPr>
            <p:ph type="sldNum" sz="quarter" idx="5"/>
          </p:nvPr>
        </p:nvSpPr>
        <p:spPr/>
        <p:txBody>
          <a:bodyPr/>
          <a:lstStyle/>
          <a:p>
            <a:fld id="{A1B9F966-C897-4D4F-B3B7-0B63331AC9D5}" type="slidenum">
              <a:rPr lang="en-US" smtClean="0"/>
              <a:t>33</a:t>
            </a:fld>
            <a:endParaRPr lang="en-US" dirty="0"/>
          </a:p>
        </p:txBody>
      </p:sp>
    </p:spTree>
    <p:extLst>
      <p:ext uri="{BB962C8B-B14F-4D97-AF65-F5344CB8AC3E}">
        <p14:creationId xmlns:p14="http://schemas.microsoft.com/office/powerpoint/2010/main" val="83230487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a:t>
            </a:r>
            <a:r>
              <a:rPr lang="en-US" sz="1200" b="0" i="0" dirty="0">
                <a:solidFill>
                  <a:schemeClr val="accent1"/>
                </a:solidFill>
                <a:effectLst/>
                <a:latin typeface="Franklin Gothic Book" panose="020B0503020102020204" pitchFamily="34" charset="0"/>
              </a:rPr>
              <a:t>The USSS plays a leading role in facilitating relationships between other law enforcement entities, the private sector, and academia. </a:t>
            </a:r>
          </a:p>
          <a:p>
            <a:r>
              <a:rPr lang="en-US" sz="1200" b="0" i="0" dirty="0">
                <a:solidFill>
                  <a:schemeClr val="accent1"/>
                </a:solidFill>
                <a:effectLst/>
                <a:latin typeface="Franklin Gothic Book" panose="020B0503020102020204" pitchFamily="34" charset="0"/>
              </a:rPr>
              <a:t>-- The </a:t>
            </a:r>
            <a:r>
              <a:rPr lang="en-US" sz="1200" b="0" dirty="0">
                <a:solidFill>
                  <a:schemeClr val="accent1"/>
                </a:solidFill>
                <a:latin typeface="Franklin Gothic Book" panose="020B0503020102020204" pitchFamily="34" charset="0"/>
              </a:rPr>
              <a:t>USSS </a:t>
            </a:r>
            <a:r>
              <a:rPr lang="en-US" sz="1200" b="0" i="0" dirty="0">
                <a:solidFill>
                  <a:schemeClr val="accent1"/>
                </a:solidFill>
                <a:effectLst/>
                <a:latin typeface="Franklin Gothic Book" panose="020B0503020102020204" pitchFamily="34" charset="0"/>
              </a:rPr>
              <a:t>maintains the Electronic Crimes Task Forces, which focus on identifying and locating international cyber criminals connected to cyber intrusions, bank fraud, data breaches, and other computer-related crimes. </a:t>
            </a:r>
            <a:br>
              <a:rPr lang="en-US" sz="1200" b="0" i="0" dirty="0">
                <a:solidFill>
                  <a:schemeClr val="accent1"/>
                </a:solidFill>
                <a:effectLst/>
                <a:latin typeface="Franklin Gothic Book" panose="020B0503020102020204" pitchFamily="34" charset="0"/>
              </a:rPr>
            </a:br>
            <a:r>
              <a:rPr lang="en-US" sz="1200" b="0" i="0" dirty="0">
                <a:solidFill>
                  <a:schemeClr val="accent1"/>
                </a:solidFill>
                <a:effectLst/>
                <a:latin typeface="Franklin Gothic Book" panose="020B0503020102020204" pitchFamily="34" charset="0"/>
              </a:rPr>
              <a:t>-- </a:t>
            </a:r>
            <a:r>
              <a:rPr lang="en-US" sz="1200" b="0" dirty="0">
                <a:solidFill>
                  <a:schemeClr val="accent1"/>
                </a:solidFill>
                <a:latin typeface="Franklin Gothic Book" panose="020B0503020102020204" pitchFamily="34" charset="0"/>
              </a:rPr>
              <a:t>T</a:t>
            </a:r>
            <a:r>
              <a:rPr lang="en-US" sz="1200" b="0" i="0" dirty="0">
                <a:solidFill>
                  <a:schemeClr val="accent1"/>
                </a:solidFill>
                <a:effectLst/>
                <a:latin typeface="Franklin Gothic Book" panose="020B0503020102020204" pitchFamily="34" charset="0"/>
              </a:rPr>
              <a:t>he </a:t>
            </a:r>
            <a:r>
              <a:rPr lang="en-US" sz="1200" b="0" dirty="0">
                <a:solidFill>
                  <a:schemeClr val="accent1"/>
                </a:solidFill>
                <a:latin typeface="Franklin Gothic Book" panose="020B0503020102020204" pitchFamily="34" charset="0"/>
              </a:rPr>
              <a:t>USSS </a:t>
            </a:r>
            <a:r>
              <a:rPr lang="en-US" sz="1200" b="0" i="0" dirty="0">
                <a:solidFill>
                  <a:schemeClr val="accent1"/>
                </a:solidFill>
                <a:effectLst/>
                <a:latin typeface="Franklin Gothic Book" panose="020B0503020102020204" pitchFamily="34" charset="0"/>
              </a:rPr>
              <a:t>runs the National Computer Forensics Institute (NCFI), which provides law enforcement officers, prosecutors, and judges with cyber training and information to combat cybercrime.</a:t>
            </a:r>
          </a:p>
          <a:p>
            <a:endParaRPr lang="en-US" sz="1050" b="0" i="0" dirty="0">
              <a:solidFill>
                <a:srgbClr val="202122"/>
              </a:solidFill>
              <a:effectLst/>
            </a:endParaRPr>
          </a:p>
          <a:p>
            <a:endParaRPr lang="en-US" sz="1100" b="0" i="0" dirty="0">
              <a:solidFill>
                <a:srgbClr val="202122"/>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p:txBody>
      </p:sp>
      <p:sp>
        <p:nvSpPr>
          <p:cNvPr id="4" name="Slide Number Placeholder 3"/>
          <p:cNvSpPr>
            <a:spLocks noGrp="1"/>
          </p:cNvSpPr>
          <p:nvPr>
            <p:ph type="sldNum" sz="quarter" idx="5"/>
          </p:nvPr>
        </p:nvSpPr>
        <p:spPr/>
        <p:txBody>
          <a:bodyPr/>
          <a:lstStyle/>
          <a:p>
            <a:fld id="{A1B9F966-C897-4D4F-B3B7-0B63331AC9D5}" type="slidenum">
              <a:rPr lang="en-US" smtClean="0"/>
              <a:t>34</a:t>
            </a:fld>
            <a:endParaRPr lang="en-US" dirty="0"/>
          </a:p>
        </p:txBody>
      </p:sp>
    </p:spTree>
    <p:extLst>
      <p:ext uri="{BB962C8B-B14F-4D97-AF65-F5344CB8AC3E}">
        <p14:creationId xmlns:p14="http://schemas.microsoft.com/office/powerpoint/2010/main" val="83701776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 more complete list of what USSS buys:</a:t>
            </a:r>
          </a:p>
          <a:p>
            <a:pPr marL="342900" marR="0" lvl="0" indent="-34290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lang="en-US" sz="1200" dirty="0">
                <a:solidFill>
                  <a:srgbClr val="080808"/>
                </a:solidFill>
                <a:effectLst/>
                <a:latin typeface="Times New Roman" panose="02020603050405020304" pitchFamily="18" charset="0"/>
                <a:ea typeface="Times New Roman" panose="02020603050405020304" pitchFamily="18" charset="0"/>
              </a:rPr>
              <a:t>Computer Equipment</a:t>
            </a:r>
          </a:p>
          <a:p>
            <a:pPr marL="342900" marR="0" lvl="0" indent="-34290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lang="en-US" sz="1200" dirty="0">
                <a:solidFill>
                  <a:srgbClr val="333333"/>
                </a:solidFill>
                <a:ea typeface="Calibri" panose="020F0502020204030204" pitchFamily="34" charset="0"/>
                <a:cs typeface="Times New Roman" panose="02020603050405020304" pitchFamily="18" charset="0"/>
              </a:rPr>
              <a:t>Computer Systems Design Software</a:t>
            </a:r>
          </a:p>
          <a:p>
            <a:pPr marL="342900" marR="0" lvl="0" indent="-34290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lang="en-US" sz="1200" dirty="0"/>
              <a:t>I</a:t>
            </a:r>
            <a:r>
              <a:rPr lang="en-US" sz="1200" dirty="0">
                <a:solidFill>
                  <a:srgbClr val="333333"/>
                </a:solidFill>
                <a:effectLst/>
                <a:ea typeface="Calibri" panose="020F0502020204030204" pitchFamily="34" charset="0"/>
                <a:cs typeface="Times New Roman" panose="02020603050405020304" pitchFamily="18" charset="0"/>
              </a:rPr>
              <a:t>nvestigation </a:t>
            </a:r>
            <a:r>
              <a:rPr lang="en-US" sz="1200" dirty="0"/>
              <a:t>Communications Equipment</a:t>
            </a:r>
          </a:p>
          <a:p>
            <a:pPr marL="342900" marR="0" lvl="0" indent="-342900">
              <a:spcBef>
                <a:spcPts val="0"/>
              </a:spcBef>
              <a:spcAft>
                <a:spcPts val="0"/>
              </a:spcAft>
              <a:buFont typeface="Symbol" panose="05050102010706020507" pitchFamily="18" charset="2"/>
              <a:buChar char=""/>
            </a:pPr>
            <a:r>
              <a:rPr lang="en-US" sz="1200" dirty="0">
                <a:ea typeface="Times New Roman" panose="02020603050405020304" pitchFamily="18" charset="0"/>
              </a:rPr>
              <a:t>Equipment to support NSSEs (i.e. Inauguration, Pope’s visit, Superbowl)</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Computer facilities management</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Passenger Car Leasing</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Software</a:t>
            </a:r>
          </a:p>
          <a:p>
            <a:pPr marL="342900" marR="0" lvl="0" indent="-34290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lang="en-US" sz="1200" dirty="0">
                <a:ea typeface="Times New Roman" panose="02020603050405020304" pitchFamily="18" charset="0"/>
              </a:rPr>
              <a:t>Fencing </a:t>
            </a: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Computer Systems Design</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Telecommunications</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Custom Computer Programming</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Hardware Manufacturing </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Computer Repair</a:t>
            </a:r>
          </a:p>
          <a:p>
            <a:pPr marL="342900" marR="0" lvl="0" indent="-34290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lang="en-US" sz="1200" dirty="0">
                <a:solidFill>
                  <a:srgbClr val="333333"/>
                </a:solidFill>
                <a:ea typeface="Calibri" panose="020F0502020204030204" pitchFamily="34" charset="0"/>
                <a:cs typeface="Times New Roman" panose="02020603050405020304" pitchFamily="18" charset="0"/>
              </a:rPr>
              <a:t>Digital Microscopes </a:t>
            </a:r>
            <a:endParaRPr lang="en-US" sz="1200" dirty="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lang="en-US" sz="1200" dirty="0">
                <a:solidFill>
                  <a:srgbClr val="333333"/>
                </a:solidFill>
                <a:effectLst/>
                <a:ea typeface="Calibri" panose="020F0502020204030204" pitchFamily="34" charset="0"/>
                <a:cs typeface="Times New Roman" panose="02020603050405020304" pitchFamily="18" charset="0"/>
              </a:rPr>
              <a:t>Simulation Equipment</a:t>
            </a:r>
          </a:p>
          <a:p>
            <a:pPr marL="342900" marR="0" lvl="0" indent="-34290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lang="en-US" sz="1200" dirty="0">
                <a:ea typeface="Times New Roman" panose="02020603050405020304" pitchFamily="18" charset="0"/>
              </a:rPr>
              <a:t>Tents</a:t>
            </a:r>
          </a:p>
          <a:p>
            <a:pPr marL="342900" marR="0" lvl="0" indent="-34290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endParaRPr lang="en-US" sz="1200" dirty="0">
              <a:solidFill>
                <a:srgbClr val="333333"/>
              </a:solidFill>
              <a:effectLst/>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dirty="0">
                <a:solidFill>
                  <a:srgbClr val="080808"/>
                </a:solidFill>
                <a:effectLst/>
                <a:latin typeface="Times New Roman" panose="02020603050405020304" pitchFamily="18" charset="0"/>
                <a:ea typeface="Times New Roman" panose="02020603050405020304" pitchFamily="18" charset="0"/>
              </a:rPr>
              <a:t>Janitorial Services</a:t>
            </a:r>
          </a:p>
          <a:p>
            <a:pPr marL="342900" marR="0" lvl="0" indent="-342900">
              <a:spcBef>
                <a:spcPts val="0"/>
              </a:spcBef>
              <a:spcAft>
                <a:spcPts val="0"/>
              </a:spcAft>
              <a:buFont typeface="Symbol" panose="05050102010706020507" pitchFamily="18" charset="2"/>
              <a:buChar char=""/>
            </a:pPr>
            <a:r>
              <a:rPr lang="en-US" sz="1000" dirty="0"/>
              <a:t>IT Maintenance, Operations, Support—Including Data Centers, Software and Hardware</a:t>
            </a:r>
          </a:p>
          <a:p>
            <a:pPr marL="342900" marR="0" lvl="0" indent="-342900">
              <a:spcBef>
                <a:spcPts val="0"/>
              </a:spcBef>
              <a:spcAft>
                <a:spcPts val="0"/>
              </a:spcAft>
              <a:buFont typeface="Symbol" panose="05050102010706020507" pitchFamily="18" charset="2"/>
              <a:buChar char=""/>
            </a:pPr>
            <a:r>
              <a:rPr lang="en-US" sz="1000" dirty="0"/>
              <a:t>Communications Equipment</a:t>
            </a:r>
          </a:p>
          <a:p>
            <a:pPr marL="342900" marR="0" lvl="0" indent="-342900">
              <a:spcBef>
                <a:spcPts val="0"/>
              </a:spcBef>
              <a:spcAft>
                <a:spcPts val="0"/>
              </a:spcAft>
              <a:buFont typeface="Symbol" panose="05050102010706020507" pitchFamily="18" charset="2"/>
              <a:buChar char=""/>
            </a:pPr>
            <a:r>
              <a:rPr lang="en-US" sz="1000" dirty="0"/>
              <a:t>Armored Vehicles </a:t>
            </a:r>
            <a:r>
              <a:rPr lang="en-US" sz="1000" dirty="0">
                <a:solidFill>
                  <a:srgbClr val="333333"/>
                </a:solidFill>
                <a:effectLst/>
                <a:latin typeface="Franklin Gothic Book" panose="020B0503020102020204" pitchFamily="34" charset="0"/>
                <a:ea typeface="Calibri" panose="020F0502020204030204" pitchFamily="34" charset="0"/>
                <a:cs typeface="Times New Roman" panose="02020603050405020304" pitchFamily="18" charset="0"/>
              </a:rPr>
              <a:t>Investigation and Personal Background Check Services</a:t>
            </a:r>
            <a:endParaRPr lang="en-US" sz="1000" dirty="0">
              <a:solidFill>
                <a:schemeClr val="tx1"/>
              </a:solidFill>
              <a:effectLst/>
              <a:latin typeface="+mn-lt"/>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000" dirty="0">
                <a:solidFill>
                  <a:srgbClr val="333333"/>
                </a:solidFill>
                <a:effectLst/>
                <a:latin typeface="Franklin Gothic Book" panose="020B0503020102020204" pitchFamily="34" charset="0"/>
                <a:ea typeface="Calibri" panose="020F0502020204030204" pitchFamily="34" charset="0"/>
                <a:cs typeface="Times New Roman" panose="02020603050405020304" pitchFamily="18" charset="0"/>
              </a:rPr>
              <a:t>Service Desk and Network Operations and Security Center (NOSC) Operations and Support Services</a:t>
            </a:r>
          </a:p>
          <a:p>
            <a:pPr marL="342900" marR="0" lvl="0" indent="-342900">
              <a:spcBef>
                <a:spcPts val="0"/>
              </a:spcBef>
              <a:spcAft>
                <a:spcPts val="0"/>
              </a:spcAft>
              <a:buFont typeface="Symbol" panose="05050102010706020507" pitchFamily="18" charset="2"/>
              <a:buChar char=""/>
            </a:pPr>
            <a:r>
              <a:rPr lang="en-US" sz="1000" dirty="0">
                <a:solidFill>
                  <a:srgbClr val="333333"/>
                </a:solidFill>
                <a:ea typeface="Calibri" panose="020F0502020204030204" pitchFamily="34" charset="0"/>
                <a:cs typeface="Times New Roman" panose="02020603050405020304" pitchFamily="18" charset="0"/>
              </a:rPr>
              <a:t>Weapons Systems and Rifles, </a:t>
            </a:r>
            <a:r>
              <a:rPr lang="en-US" sz="1000" dirty="0">
                <a:solidFill>
                  <a:srgbClr val="333333"/>
                </a:solidFill>
                <a:effectLst/>
                <a:latin typeface="Franklin Gothic Book" panose="020B0503020102020204" pitchFamily="34" charset="0"/>
                <a:ea typeface="Calibri" panose="020F0502020204030204" pitchFamily="34" charset="0"/>
                <a:cs typeface="Times New Roman" panose="02020603050405020304" pitchFamily="18" charset="0"/>
              </a:rPr>
              <a:t>Ammunition, </a:t>
            </a:r>
            <a:r>
              <a:rPr lang="en-US" sz="1000" b="0" i="0" dirty="0">
                <a:solidFill>
                  <a:srgbClr val="333333"/>
                </a:solidFill>
                <a:effectLst/>
                <a:latin typeface="Franklin Gothic Book" panose="020B0503020102020204" pitchFamily="34" charset="0"/>
              </a:rPr>
              <a:t>Range and Target, and </a:t>
            </a:r>
            <a:r>
              <a:rPr lang="en-US" sz="1000" dirty="0">
                <a:solidFill>
                  <a:srgbClr val="333333"/>
                </a:solidFill>
                <a:effectLst/>
                <a:latin typeface="Franklin Gothic Book" panose="020B0503020102020204" pitchFamily="34" charset="0"/>
                <a:ea typeface="Calibri" panose="020F0502020204030204" pitchFamily="34" charset="0"/>
                <a:cs typeface="Times New Roman" panose="02020603050405020304" pitchFamily="18" charset="0"/>
              </a:rPr>
              <a:t>Law Enforcement Training and Simulation Equipment</a:t>
            </a:r>
            <a:endParaRPr lang="en-US" sz="1000" dirty="0">
              <a:solidFill>
                <a:schemeClr val="tx1"/>
              </a:solidFill>
              <a:effectLst/>
              <a:latin typeface="Franklin Gothic Book" panose="020B050302010202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000" dirty="0">
                <a:solidFill>
                  <a:srgbClr val="333333"/>
                </a:solidFill>
                <a:ea typeface="Calibri" panose="020F0502020204030204" pitchFamily="34" charset="0"/>
                <a:cs typeface="Times New Roman" panose="02020603050405020304" pitchFamily="18" charset="0"/>
              </a:rPr>
              <a:t>Forensics Equipment</a:t>
            </a:r>
          </a:p>
          <a:p>
            <a:pPr marL="342900" marR="0" lvl="0" indent="-342900">
              <a:spcBef>
                <a:spcPts val="0"/>
              </a:spcBef>
              <a:spcAft>
                <a:spcPts val="0"/>
              </a:spcAft>
              <a:buFont typeface="Symbol" panose="05050102010706020507" pitchFamily="18" charset="2"/>
              <a:buChar char=""/>
            </a:pPr>
            <a:r>
              <a:rPr lang="en-US" sz="1000" b="0" i="0" dirty="0">
                <a:solidFill>
                  <a:srgbClr val="333333"/>
                </a:solidFill>
                <a:effectLst/>
                <a:latin typeface="Franklin Gothic Book" panose="020B0503020102020204" pitchFamily="34" charset="0"/>
              </a:rPr>
              <a:t>Systems and  Operation and Maintenance for systems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Misconceptions about what USSS buys:</a:t>
            </a:r>
          </a:p>
          <a:p>
            <a:pPr algn="l"/>
            <a:r>
              <a:rPr lang="en-US" sz="1000" i="1" dirty="0">
                <a:solidFill>
                  <a:schemeClr val="tx1"/>
                </a:solidFill>
                <a:latin typeface="Franklin Gothic Book" panose="020B0503020102020204" pitchFamily="34" charset="0"/>
              </a:rPr>
              <a:t>USSS only buys headsets and weapons systems for agents, along with its protective mission it supports buys for its Criminal Investigative Division and Financial Crimes Divisions</a:t>
            </a:r>
          </a:p>
          <a:p>
            <a:endParaRPr lang="en-US" dirty="0"/>
          </a:p>
          <a:p>
            <a:endParaRPr lang="en-US" dirty="0"/>
          </a:p>
        </p:txBody>
      </p:sp>
      <p:sp>
        <p:nvSpPr>
          <p:cNvPr id="4" name="Slide Number Placeholder 3"/>
          <p:cNvSpPr>
            <a:spLocks noGrp="1"/>
          </p:cNvSpPr>
          <p:nvPr>
            <p:ph type="sldNum" sz="quarter" idx="5"/>
          </p:nvPr>
        </p:nvSpPr>
        <p:spPr/>
        <p:txBody>
          <a:bodyPr/>
          <a:lstStyle/>
          <a:p>
            <a:fld id="{A1B9F966-C897-4D4F-B3B7-0B63331AC9D5}" type="slidenum">
              <a:rPr lang="en-US" smtClean="0"/>
              <a:t>35</a:t>
            </a:fld>
            <a:endParaRPr lang="en-US" dirty="0"/>
          </a:p>
        </p:txBody>
      </p:sp>
    </p:spTree>
    <p:extLst>
      <p:ext uri="{BB962C8B-B14F-4D97-AF65-F5344CB8AC3E}">
        <p14:creationId xmlns:p14="http://schemas.microsoft.com/office/powerpoint/2010/main" val="249320363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Once you have registered on SAM.gov its time to start the process of getting to know what part of DHS you and your company could best service. The next few slides will take us through some key steps for getting to know your audience, the purpose and role of the industry liaison, and the Office of Small and Disadvantaged Business Utilization (OSDBU)…..</a:t>
            </a:r>
          </a:p>
        </p:txBody>
      </p:sp>
      <p:sp>
        <p:nvSpPr>
          <p:cNvPr id="4" name="Slide Number Placeholder 3"/>
          <p:cNvSpPr>
            <a:spLocks noGrp="1"/>
          </p:cNvSpPr>
          <p:nvPr>
            <p:ph type="sldNum" sz="quarter" idx="5"/>
          </p:nvPr>
        </p:nvSpPr>
        <p:spPr/>
        <p:txBody>
          <a:bodyPr/>
          <a:lstStyle/>
          <a:p>
            <a:fld id="{A1B9F966-C897-4D4F-B3B7-0B63331AC9D5}" type="slidenum">
              <a:rPr lang="en-US" smtClean="0"/>
              <a:t>36</a:t>
            </a:fld>
            <a:endParaRPr lang="en-US" dirty="0"/>
          </a:p>
        </p:txBody>
      </p:sp>
    </p:spTree>
    <p:extLst>
      <p:ext uri="{BB962C8B-B14F-4D97-AF65-F5344CB8AC3E}">
        <p14:creationId xmlns:p14="http://schemas.microsoft.com/office/powerpoint/2010/main" val="197117323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7EB404A-60F1-4AB6-9883-CA139A20C72A}" type="slidenum">
              <a:rPr lang="en-US" smtClean="0"/>
              <a:t>37</a:t>
            </a:fld>
            <a:endParaRPr lang="en-US" dirty="0"/>
          </a:p>
        </p:txBody>
      </p:sp>
    </p:spTree>
    <p:extLst>
      <p:ext uri="{BB962C8B-B14F-4D97-AF65-F5344CB8AC3E}">
        <p14:creationId xmlns:p14="http://schemas.microsoft.com/office/powerpoint/2010/main" val="396002810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7EB404A-60F1-4AB6-9883-CA139A20C72A}" type="slidenum">
              <a:rPr lang="en-US" smtClean="0"/>
              <a:t>38</a:t>
            </a:fld>
            <a:endParaRPr lang="en-US" dirty="0"/>
          </a:p>
        </p:txBody>
      </p:sp>
    </p:spTree>
    <p:extLst>
      <p:ext uri="{BB962C8B-B14F-4D97-AF65-F5344CB8AC3E}">
        <p14:creationId xmlns:p14="http://schemas.microsoft.com/office/powerpoint/2010/main" val="200489311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Speaker: mention </a:t>
            </a:r>
            <a:r>
              <a:rPr lang="en-US" i="1" dirty="0"/>
              <a:t>this training </a:t>
            </a:r>
            <a:r>
              <a:rPr lang="en-US" dirty="0"/>
              <a:t>as an additional way industry can KNOW ITS AUDIENCE</a:t>
            </a:r>
          </a:p>
        </p:txBody>
      </p:sp>
      <p:sp>
        <p:nvSpPr>
          <p:cNvPr id="4" name="Slide Number Placeholder 3"/>
          <p:cNvSpPr>
            <a:spLocks noGrp="1"/>
          </p:cNvSpPr>
          <p:nvPr>
            <p:ph type="sldNum" sz="quarter" idx="5"/>
          </p:nvPr>
        </p:nvSpPr>
        <p:spPr/>
        <p:txBody>
          <a:bodyPr/>
          <a:lstStyle/>
          <a:p>
            <a:fld id="{A1B9F966-C897-4D4F-B3B7-0B63331AC9D5}" type="slidenum">
              <a:rPr lang="en-US" smtClean="0"/>
              <a:t>39</a:t>
            </a:fld>
            <a:endParaRPr lang="en-US" dirty="0"/>
          </a:p>
        </p:txBody>
      </p:sp>
    </p:spTree>
    <p:extLst>
      <p:ext uri="{BB962C8B-B14F-4D97-AF65-F5344CB8AC3E}">
        <p14:creationId xmlns:p14="http://schemas.microsoft.com/office/powerpoint/2010/main" val="27399570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System for Award Management (SAM.gov) is a GSA system which houses all government contracting opportunities.</a:t>
            </a:r>
          </a:p>
          <a:p>
            <a:endParaRPr lang="en-US" dirty="0"/>
          </a:p>
        </p:txBody>
      </p:sp>
      <p:sp>
        <p:nvSpPr>
          <p:cNvPr id="4" name="Slide Number Placeholder 3"/>
          <p:cNvSpPr>
            <a:spLocks noGrp="1"/>
          </p:cNvSpPr>
          <p:nvPr>
            <p:ph type="sldNum" sz="quarter" idx="5"/>
          </p:nvPr>
        </p:nvSpPr>
        <p:spPr/>
        <p:txBody>
          <a:bodyPr/>
          <a:lstStyle/>
          <a:p>
            <a:fld id="{A1B9F966-C897-4D4F-B3B7-0B63331AC9D5}" type="slidenum">
              <a:rPr lang="en-US" smtClean="0"/>
              <a:t>4</a:t>
            </a:fld>
            <a:endParaRPr lang="en-US" dirty="0"/>
          </a:p>
        </p:txBody>
      </p:sp>
    </p:spTree>
    <p:extLst>
      <p:ext uri="{BB962C8B-B14F-4D97-AF65-F5344CB8AC3E}">
        <p14:creationId xmlns:p14="http://schemas.microsoft.com/office/powerpoint/2010/main" val="162665215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EB404A-60F1-4AB6-9883-CA139A20C72A}" type="slidenum">
              <a:rPr lang="en-US" smtClean="0"/>
              <a:t>40</a:t>
            </a:fld>
            <a:endParaRPr lang="en-US" dirty="0"/>
          </a:p>
        </p:txBody>
      </p:sp>
    </p:spTree>
    <p:extLst>
      <p:ext uri="{BB962C8B-B14F-4D97-AF65-F5344CB8AC3E}">
        <p14:creationId xmlns:p14="http://schemas.microsoft.com/office/powerpoint/2010/main" val="59941714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1600" b="1" i="0" u="none" strike="noStrike" kern="1200" cap="none" spc="0" normalizeH="0" baseline="0" noProof="0" dirty="0">
                <a:ln>
                  <a:noFill/>
                </a:ln>
                <a:solidFill>
                  <a:srgbClr val="003366"/>
                </a:solidFill>
                <a:effectLst/>
                <a:uLnTx/>
                <a:uFillTx/>
                <a:latin typeface="Franklin Gothic Book" panose="020B0503020102020204" pitchFamily="34" charset="0"/>
                <a:ea typeface="+mn-ea"/>
                <a:cs typeface="+mn-cs"/>
              </a:rPr>
              <a:t>Vendor Outreach Sessions (VOS): </a:t>
            </a:r>
            <a:r>
              <a:rPr kumimoji="0" lang="en-US" sz="1600" u="none" strike="noStrike" kern="1200" cap="none" spc="0" normalizeH="0" baseline="0" noProof="0" dirty="0">
                <a:ln>
                  <a:noFill/>
                </a:ln>
                <a:solidFill>
                  <a:srgbClr val="080808"/>
                </a:solidFill>
                <a:uLnTx/>
                <a:uFillTx/>
                <a:latin typeface="Source Sans Pro Web"/>
                <a:ea typeface="+mn-ea"/>
                <a:cs typeface="+mn-cs"/>
              </a:rPr>
              <a:t>A series of</a:t>
            </a:r>
            <a:r>
              <a:rPr lang="en-US" sz="1600" b="0" i="0" dirty="0">
                <a:solidFill>
                  <a:srgbClr val="080808"/>
                </a:solidFill>
                <a:effectLst/>
                <a:latin typeface="Source Sans Pro Web"/>
              </a:rPr>
              <a:t> 15-minute pre-arranged virtual meetings with small businesses. These Vendor Outreach Sessions (VOS) are conducted by DHS Small Business Specialists (SBS) from each operational contracting component and large businesses. </a:t>
            </a:r>
            <a:endParaRPr kumimoji="0" lang="en-US" sz="1600" b="0" i="0" u="sng" strike="noStrike" kern="1200" cap="none" spc="0" normalizeH="0" baseline="0" noProof="0" dirty="0">
              <a:ln>
                <a:noFill/>
              </a:ln>
              <a:solidFill>
                <a:srgbClr val="003366"/>
              </a:solidFill>
              <a:effectLst/>
              <a:uLnTx/>
              <a:uFillTx/>
              <a:latin typeface="Franklin Gothic Book" panose="020B0503020102020204" pitchFamily="34" charset="0"/>
              <a:ea typeface="+mn-ea"/>
              <a:cs typeface="+mn-cs"/>
            </a:endParaRPr>
          </a:p>
          <a:p>
            <a:pPr marL="1200150" lvl="2" indent="-285750">
              <a:buFont typeface="Courier New" panose="02070309020205020404" pitchFamily="49" charset="0"/>
              <a:buChar char="o"/>
              <a:defRPr/>
            </a:pPr>
            <a:r>
              <a:rPr kumimoji="0" lang="en-US" sz="1600" b="0" i="0" u="none" strike="noStrike" kern="1200" cap="none" spc="0" normalizeH="0" baseline="0" noProof="0" dirty="0">
                <a:ln>
                  <a:noFill/>
                </a:ln>
                <a:solidFill>
                  <a:srgbClr val="002060"/>
                </a:solidFill>
                <a:effectLst/>
                <a:uLnTx/>
                <a:uFillTx/>
                <a:latin typeface="Franklin Gothic Book" panose="020B0503020102020204" pitchFamily="34" charset="0"/>
                <a:ea typeface="+mn-ea"/>
                <a:cs typeface="Times New Roman" panose="02020603050405020304" pitchFamily="18" charset="0"/>
              </a:rPr>
              <a:t>Held 10 times each fiscal year</a:t>
            </a:r>
          </a:p>
          <a:p>
            <a:pPr marL="1200150" lvl="2" indent="-285750">
              <a:buFont typeface="Courier New" panose="02070309020205020404" pitchFamily="49" charset="0"/>
              <a:buChar char="o"/>
              <a:defRPr/>
            </a:pPr>
            <a:r>
              <a:rPr kumimoji="0" lang="en-US" sz="1600" b="0" i="0" u="none" strike="noStrike" kern="1200" cap="none" spc="0" normalizeH="0" baseline="0" noProof="0" dirty="0">
                <a:ln>
                  <a:noFill/>
                </a:ln>
                <a:solidFill>
                  <a:srgbClr val="002060"/>
                </a:solidFill>
                <a:effectLst/>
                <a:uLnTx/>
                <a:uFillTx/>
                <a:latin typeface="Franklin Gothic Book" panose="020B0503020102020204" pitchFamily="34" charset="0"/>
                <a:ea typeface="+mn-ea"/>
                <a:cs typeface="Times New Roman" panose="02020603050405020304" pitchFamily="18" charset="0"/>
              </a:rPr>
              <a:t>Four sessions reserved each fiscal year for socioeconomic businesses (service-disabled veteran-owned, small disadvantaged/8(a), women-owned, and HUBZone)</a:t>
            </a:r>
          </a:p>
          <a:p>
            <a:pPr marL="1200150" lvl="2" indent="-285750">
              <a:buFont typeface="Courier New" panose="02070309020205020404" pitchFamily="49" charset="0"/>
              <a:buChar char="o"/>
              <a:defRPr/>
            </a:pPr>
            <a:r>
              <a:rPr lang="en-US" sz="1600" dirty="0">
                <a:solidFill>
                  <a:srgbClr val="002060"/>
                </a:solidFill>
                <a:latin typeface="Franklin Gothic Book" panose="020B0503020102020204" pitchFamily="34" charset="0"/>
                <a:cs typeface="Times New Roman" panose="02020603050405020304" pitchFamily="18" charset="0"/>
              </a:rPr>
              <a:t>Matched by North American Industry Classification System</a:t>
            </a:r>
            <a:endParaRPr kumimoji="0" lang="en-US" sz="1600" b="0" i="0" u="none" strike="noStrike" kern="1200" cap="none" spc="0" normalizeH="0" baseline="0" noProof="0" dirty="0">
              <a:ln>
                <a:noFill/>
              </a:ln>
              <a:solidFill>
                <a:srgbClr val="002060"/>
              </a:solidFill>
              <a:effectLst/>
              <a:uLnTx/>
              <a:uFillTx/>
              <a:latin typeface="Franklin Gothic Book" panose="020B0503020102020204" pitchFamily="34" charset="0"/>
              <a:ea typeface="+mn-ea"/>
              <a:cs typeface="Times New Roman" panose="02020603050405020304" pitchFamily="18" charset="0"/>
            </a:endParaRPr>
          </a:p>
          <a:p>
            <a:pPr marL="1200150" lvl="2" indent="-285750">
              <a:buFont typeface="Courier New" panose="02070309020205020404" pitchFamily="49" charset="0"/>
              <a:buChar char="o"/>
              <a:defRPr/>
            </a:pPr>
            <a:r>
              <a:rPr kumimoji="0" lang="en-US" sz="1600" b="0" i="0" u="none" strike="noStrike" kern="1200" cap="none" spc="0" normalizeH="0" baseline="0" noProof="0" dirty="0">
                <a:ln>
                  <a:noFill/>
                </a:ln>
                <a:solidFill>
                  <a:srgbClr val="003366"/>
                </a:solidFill>
                <a:effectLst/>
                <a:uLnTx/>
                <a:uFillTx/>
                <a:latin typeface="Franklin Gothic Book" panose="020B0503020102020204" pitchFamily="34" charset="0"/>
                <a:ea typeface="+mn-ea"/>
                <a:cs typeface="+mn-cs"/>
              </a:rPr>
              <a:t>More information can be found at </a:t>
            </a:r>
            <a:r>
              <a:rPr kumimoji="0" lang="en-US" sz="1600" b="0" i="0" u="sng" strike="noStrike" kern="1200" cap="none" spc="0" normalizeH="0" baseline="0" noProof="0" dirty="0">
                <a:ln>
                  <a:noFill/>
                </a:ln>
                <a:solidFill>
                  <a:srgbClr val="003366"/>
                </a:solidFill>
                <a:effectLst/>
                <a:uLnTx/>
                <a:uFillTx/>
                <a:latin typeface="Franklin Gothic Book" panose="020B0503020102020204" pitchFamily="34" charset="0"/>
                <a:ea typeface="+mn-ea"/>
                <a:cs typeface="+mn-cs"/>
                <a:hlinkClick r:id="rId3"/>
              </a:rPr>
              <a:t>www.dhs.gov/small-business-vendor-outreach-sessions</a:t>
            </a:r>
            <a:endParaRPr kumimoji="0" lang="en-US" sz="1600" b="0" i="0" u="sng" strike="noStrike" kern="1200" cap="none" spc="0" normalizeH="0" baseline="0" noProof="0" dirty="0">
              <a:ln>
                <a:noFill/>
              </a:ln>
              <a:solidFill>
                <a:srgbClr val="003366"/>
              </a:solidFill>
              <a:effectLst/>
              <a:uLnTx/>
              <a:uFillTx/>
              <a:latin typeface="Franklin Gothic Book" panose="020B0503020102020204" pitchFamily="34" charset="0"/>
              <a:ea typeface="+mn-ea"/>
              <a:cs typeface="+mn-cs"/>
            </a:endParaRPr>
          </a:p>
          <a:p>
            <a:pPr lvl="2">
              <a:defRPr/>
            </a:pPr>
            <a:endParaRPr lang="en-US" sz="1600" u="sng" dirty="0">
              <a:solidFill>
                <a:srgbClr val="003366"/>
              </a:solidFill>
              <a:latin typeface="Franklin Gothic Book" panose="020B0503020102020204" pitchFamily="34" charset="0"/>
              <a:cs typeface="Times New Roman" panose="02020603050405020304" pitchFamily="18" charset="0"/>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1600" b="1" i="0" u="none" strike="noStrike" kern="1200" cap="none" spc="0" normalizeH="0" baseline="0" noProof="0" dirty="0">
                <a:ln>
                  <a:noFill/>
                </a:ln>
                <a:solidFill>
                  <a:srgbClr val="003366"/>
                </a:solidFill>
                <a:effectLst/>
                <a:uLnTx/>
                <a:uFillTx/>
                <a:latin typeface="Franklin Gothic Book" panose="020B0503020102020204" pitchFamily="34" charset="0"/>
                <a:ea typeface="+mn-ea"/>
                <a:cs typeface="+mn-cs"/>
              </a:rPr>
              <a:t>Vendor Outreach Matchmaking Events (VOME): </a:t>
            </a:r>
            <a:r>
              <a:rPr kumimoji="0" lang="en-US" sz="1600" i="0" u="none" strike="noStrike" kern="1200" cap="none" spc="0" normalizeH="0" baseline="0" noProof="0" dirty="0">
                <a:ln>
                  <a:noFill/>
                </a:ln>
                <a:solidFill>
                  <a:srgbClr val="003366"/>
                </a:solidFill>
                <a:effectLst/>
                <a:uLnTx/>
                <a:uFillTx/>
                <a:latin typeface="Franklin Gothic Book" panose="020B0503020102020204" pitchFamily="34" charset="0"/>
                <a:ea typeface="+mn-ea"/>
                <a:cs typeface="+mn-cs"/>
              </a:rPr>
              <a:t>A series of 15-minute </a:t>
            </a:r>
            <a:r>
              <a:rPr lang="en-US" sz="1600" dirty="0">
                <a:solidFill>
                  <a:srgbClr val="003366"/>
                </a:solidFill>
                <a:latin typeface="Franklin Gothic Book" panose="020B0503020102020204" pitchFamily="34" charset="0"/>
              </a:rPr>
              <a:t>pre-arranged </a:t>
            </a:r>
            <a:r>
              <a:rPr kumimoji="0" lang="en-US" sz="1600" i="0" u="none" strike="noStrike" kern="1200" cap="none" spc="0" normalizeH="0" baseline="0" noProof="0" dirty="0">
                <a:ln>
                  <a:noFill/>
                </a:ln>
                <a:solidFill>
                  <a:srgbClr val="003366"/>
                </a:solidFill>
                <a:effectLst/>
                <a:uLnTx/>
                <a:uFillTx/>
                <a:latin typeface="Franklin Gothic Book" panose="020B0503020102020204" pitchFamily="34" charset="0"/>
                <a:ea typeface="+mn-ea"/>
                <a:cs typeface="+mn-cs"/>
              </a:rPr>
              <a:t>virtual meetings where small businesses are matched by the North American Industrial Classification Code(s) and present their core capabilities to large businesses. The events are intended to </a:t>
            </a:r>
            <a:r>
              <a:rPr lang="en-US" sz="1600" dirty="0">
                <a:solidFill>
                  <a:srgbClr val="003366"/>
                </a:solidFill>
                <a:latin typeface="Franklin Gothic Book" panose="020B0503020102020204" pitchFamily="34" charset="0"/>
              </a:rPr>
              <a:t>raise awareness of subcontracting opportunities</a:t>
            </a:r>
            <a:r>
              <a:rPr kumimoji="0" lang="en-US" sz="1600" i="0" u="none" strike="noStrike" kern="1200" cap="none" spc="0" normalizeH="0" baseline="0" noProof="0" dirty="0">
                <a:ln>
                  <a:noFill/>
                </a:ln>
                <a:solidFill>
                  <a:srgbClr val="003366"/>
                </a:solidFill>
                <a:effectLst/>
                <a:uLnTx/>
                <a:uFillTx/>
                <a:latin typeface="Franklin Gothic Book" panose="020B0503020102020204" pitchFamily="34" charset="0"/>
                <a:ea typeface="+mn-ea"/>
                <a:cs typeface="+mn-cs"/>
              </a:rPr>
              <a:t>, potential teaming partnerships, joint ventures, and may establish mentor-protégé relationships. </a:t>
            </a:r>
            <a:endParaRPr kumimoji="0" lang="en-US" sz="1600" b="1" i="0" u="none" strike="noStrike" kern="1200" cap="none" spc="0" normalizeH="0" baseline="0" noProof="0" dirty="0">
              <a:ln>
                <a:noFill/>
              </a:ln>
              <a:solidFill>
                <a:srgbClr val="003366"/>
              </a:solidFill>
              <a:effectLst/>
              <a:uLnTx/>
              <a:uFillTx/>
              <a:latin typeface="Franklin Gothic Book" panose="020B0503020102020204" pitchFamily="34" charset="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lang="en-US" sz="1600" dirty="0">
              <a:solidFill>
                <a:srgbClr val="003366"/>
              </a:solidFill>
              <a:latin typeface="Franklin Gothic Book" panose="020B0503020102020204" pitchFamily="34" charset="0"/>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1600" b="1" i="0" u="none" strike="noStrike" kern="1200" cap="none" spc="0" normalizeH="0" baseline="0" noProof="0" dirty="0">
                <a:ln>
                  <a:noFill/>
                </a:ln>
                <a:solidFill>
                  <a:srgbClr val="003366"/>
                </a:solidFill>
                <a:effectLst/>
                <a:uLnTx/>
                <a:uFillTx/>
                <a:latin typeface="Franklin Gothic Book" panose="020B0503020102020204" pitchFamily="34" charset="0"/>
                <a:ea typeface="+mn-ea"/>
                <a:cs typeface="+mn-cs"/>
              </a:rPr>
              <a:t>One-on-one Meetings with small businesses on various topics </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lang="en-US" sz="1600" dirty="0">
              <a:solidFill>
                <a:srgbClr val="003366"/>
              </a:solidFill>
              <a:latin typeface="Franklin Gothic Book" panose="020B0503020102020204" pitchFamily="34" charset="0"/>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1600" b="1" i="0" u="none" strike="noStrike" kern="1200" cap="none" spc="0" normalizeH="0" baseline="0" noProof="0" dirty="0">
                <a:ln>
                  <a:noFill/>
                </a:ln>
                <a:solidFill>
                  <a:srgbClr val="003366"/>
                </a:solidFill>
                <a:effectLst/>
                <a:uLnTx/>
                <a:uFillTx/>
                <a:latin typeface="Franklin Gothic Book" panose="020B0503020102020204" pitchFamily="34" charset="0"/>
                <a:ea typeface="+mn-ea"/>
                <a:cs typeface="+mn-cs"/>
              </a:rPr>
              <a:t>Attendance and Participation at Conferences, Association Events, Federal and DHS Events</a:t>
            </a:r>
            <a:endParaRPr kumimoji="0" lang="en-US" sz="1800" b="1" i="0" u="none" strike="noStrike" kern="1200" cap="none" spc="0" normalizeH="0" baseline="0" noProof="0" dirty="0">
              <a:ln>
                <a:noFill/>
              </a:ln>
              <a:solidFill>
                <a:srgbClr val="005188"/>
              </a:solidFill>
              <a:effectLst/>
              <a:uLnTx/>
              <a:uFillTx/>
              <a:latin typeface="Franklin Gothic Book" panose="020B0503020102020204" pitchFamily="34" charset="0"/>
              <a:ea typeface="+mn-ea"/>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A1B9F966-C897-4D4F-B3B7-0B63331AC9D5}" type="slidenum">
              <a:rPr lang="en-US" smtClean="0"/>
              <a:t>41</a:t>
            </a:fld>
            <a:endParaRPr lang="en-US" dirty="0"/>
          </a:p>
        </p:txBody>
      </p:sp>
    </p:spTree>
    <p:extLst>
      <p:ext uri="{BB962C8B-B14F-4D97-AF65-F5344CB8AC3E}">
        <p14:creationId xmlns:p14="http://schemas.microsoft.com/office/powerpoint/2010/main" val="409813867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1B9F966-C897-4D4F-B3B7-0B63331AC9D5}" type="slidenum">
              <a:rPr lang="en-US" smtClean="0"/>
              <a:t>42</a:t>
            </a:fld>
            <a:endParaRPr lang="en-US" dirty="0"/>
          </a:p>
        </p:txBody>
      </p:sp>
    </p:spTree>
    <p:extLst>
      <p:ext uri="{BB962C8B-B14F-4D97-AF65-F5344CB8AC3E}">
        <p14:creationId xmlns:p14="http://schemas.microsoft.com/office/powerpoint/2010/main" val="196422710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1B9F966-C897-4D4F-B3B7-0B63331AC9D5}" type="slidenum">
              <a:rPr lang="en-US" smtClean="0"/>
              <a:t>43</a:t>
            </a:fld>
            <a:endParaRPr lang="en-US" dirty="0"/>
          </a:p>
        </p:txBody>
      </p:sp>
    </p:spTree>
    <p:extLst>
      <p:ext uri="{BB962C8B-B14F-4D97-AF65-F5344CB8AC3E}">
        <p14:creationId xmlns:p14="http://schemas.microsoft.com/office/powerpoint/2010/main" val="196422710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that you are well informed on how to be prepared and ready to engage with the DHS its time to look for opportunities and get a good understanding of how DHS buys stuff!</a:t>
            </a:r>
          </a:p>
        </p:txBody>
      </p:sp>
      <p:sp>
        <p:nvSpPr>
          <p:cNvPr id="4" name="Slide Number Placeholder 3"/>
          <p:cNvSpPr>
            <a:spLocks noGrp="1"/>
          </p:cNvSpPr>
          <p:nvPr>
            <p:ph type="sldNum" sz="quarter" idx="5"/>
          </p:nvPr>
        </p:nvSpPr>
        <p:spPr/>
        <p:txBody>
          <a:bodyPr/>
          <a:lstStyle/>
          <a:p>
            <a:fld id="{A1B9F966-C897-4D4F-B3B7-0B63331AC9D5}" type="slidenum">
              <a:rPr lang="en-US" smtClean="0"/>
              <a:t>44</a:t>
            </a:fld>
            <a:endParaRPr lang="en-US" dirty="0"/>
          </a:p>
        </p:txBody>
      </p:sp>
    </p:spTree>
    <p:extLst>
      <p:ext uri="{BB962C8B-B14F-4D97-AF65-F5344CB8AC3E}">
        <p14:creationId xmlns:p14="http://schemas.microsoft.com/office/powerpoint/2010/main" val="181817151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hlinkClick r:id="rId3"/>
              </a:rPr>
              <a:t>Sell to Government | GSA</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r>
              <a:rPr lang="en-US" dirty="0"/>
              <a:t>eBuy (GSA tool and a component of GSA Advantage). It is an online RFQ tool designed to facilitate the request for submission of quotations for a wide range of commercial supplies and services.</a:t>
            </a:r>
          </a:p>
          <a:p>
            <a:endParaRPr lang="en-US" sz="1000" kern="1200" dirty="0">
              <a:solidFill>
                <a:schemeClr val="accent4"/>
              </a:solidFill>
              <a:ea typeface="+mn-ea"/>
              <a:cs typeface="+mn-cs"/>
            </a:endParaRPr>
          </a:p>
          <a:p>
            <a:r>
              <a:rPr lang="en-US" sz="1000" kern="1200" dirty="0">
                <a:solidFill>
                  <a:schemeClr val="accent4"/>
                </a:solidFill>
                <a:ea typeface="+mn-ea"/>
                <a:cs typeface="+mn-cs"/>
              </a:rPr>
              <a:t>PIAs (Partnership Intermediary Agreement)</a:t>
            </a:r>
            <a:r>
              <a:rPr lang="en-US" sz="1200" kern="1200" dirty="0">
                <a:solidFill>
                  <a:schemeClr val="accent4"/>
                </a:solidFill>
                <a:ea typeface="+mn-ea"/>
                <a:cs typeface="+mn-cs"/>
              </a:rPr>
              <a:t>: </a:t>
            </a:r>
            <a:r>
              <a:rPr lang="en-US" sz="1200" dirty="0"/>
              <a:t>a contract, agreement, or memorandum of understanding with a non-profit partnership intermediary to engage academia and industry on behalf of the government to accelerate tech transfer and licensing.</a:t>
            </a:r>
          </a:p>
          <a:p>
            <a:endParaRPr lang="en-US" sz="1200" kern="1200" dirty="0">
              <a:solidFill>
                <a:schemeClr val="accent4"/>
              </a:solidFil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kern="1200" dirty="0">
                <a:solidFill>
                  <a:schemeClr val="accent4"/>
                </a:solidFill>
                <a:ea typeface="+mn-ea"/>
                <a:cs typeface="+mn-cs"/>
              </a:rPr>
              <a:t>R&amp;D Opportunities:</a:t>
            </a:r>
            <a:br>
              <a:rPr lang="en-US" sz="1000" kern="1200" dirty="0">
                <a:solidFill>
                  <a:schemeClr val="accent4"/>
                </a:solidFill>
                <a:ea typeface="+mn-ea"/>
                <a:cs typeface="+mn-cs"/>
              </a:rPr>
            </a:br>
            <a:r>
              <a:rPr lang="en-US" sz="1000" kern="1200" dirty="0">
                <a:solidFill>
                  <a:schemeClr val="accent4"/>
                </a:solidFill>
                <a:ea typeface="+mn-ea"/>
                <a:cs typeface="+mn-cs"/>
              </a:rPr>
              <a:t>- </a:t>
            </a:r>
            <a:r>
              <a:rPr kumimoji="0" lang="en-US" sz="1200" b="0" i="0" u="none" strike="noStrike" kern="0" cap="none" normalizeH="0" baseline="0" noProof="0" dirty="0">
                <a:ln>
                  <a:noFill/>
                </a:ln>
                <a:solidFill>
                  <a:srgbClr val="FFFFFF"/>
                </a:solidFill>
                <a:effectLst/>
                <a:uLnTx/>
                <a:uFillTx/>
                <a:latin typeface="FranklinGothicURWBoo" pitchFamily="2" charset="77"/>
                <a:cs typeface="Arial Narrow" panose="020B0604020202020204" pitchFamily="34" charset="0"/>
              </a:rPr>
              <a:t>Silicon Valley Innovation Program (SVIP)</a:t>
            </a:r>
            <a:br>
              <a:rPr kumimoji="0" lang="en-US" sz="1200" b="0" i="0" u="none" strike="noStrike" kern="0" cap="none" normalizeH="0" baseline="0" noProof="0" dirty="0">
                <a:ln>
                  <a:noFill/>
                </a:ln>
                <a:solidFill>
                  <a:srgbClr val="FFFFFF"/>
                </a:solidFill>
                <a:effectLst/>
                <a:uLnTx/>
                <a:uFillTx/>
                <a:latin typeface="FranklinGothicURWBoo" pitchFamily="2" charset="77"/>
                <a:cs typeface="Arial Narrow" panose="020B0604020202020204" pitchFamily="34" charset="0"/>
              </a:rPr>
            </a:br>
            <a:r>
              <a:rPr kumimoji="0" lang="en-US" sz="1200" b="0" i="0" u="none" strike="noStrike" kern="0" cap="none" normalizeH="0" baseline="0" noProof="0" dirty="0">
                <a:ln>
                  <a:noFill/>
                </a:ln>
                <a:solidFill>
                  <a:srgbClr val="FFFFFF"/>
                </a:solidFill>
                <a:effectLst/>
                <a:uLnTx/>
                <a:uFillTx/>
                <a:latin typeface="FranklinGothicURWBoo" pitchFamily="2" charset="77"/>
                <a:cs typeface="Arial Narrow" panose="020B0604020202020204" pitchFamily="34" charset="0"/>
              </a:rPr>
              <a:t>- </a:t>
            </a:r>
            <a:r>
              <a:rPr kumimoji="0" lang="en-US" b="0" i="0" u="none" strike="noStrike" kern="0" cap="none" normalizeH="0" baseline="0" noProof="0" dirty="0">
                <a:ln>
                  <a:noFill/>
                </a:ln>
                <a:solidFill>
                  <a:srgbClr val="FFFFFF"/>
                </a:solidFill>
                <a:effectLst/>
                <a:uLnTx/>
                <a:uFillTx/>
                <a:latin typeface="FranklinGothicURWBoo" pitchFamily="2" charset="77"/>
                <a:cs typeface="Arial Narrow" panose="020B0604020202020204" pitchFamily="34" charset="0"/>
              </a:rPr>
              <a:t>Small Business Innovation Research (SBIR) Program</a:t>
            </a:r>
            <a:br>
              <a:rPr kumimoji="0" lang="en-US" b="0" i="0" u="none" strike="noStrike" kern="0" cap="none" normalizeH="0" baseline="0" noProof="0" dirty="0">
                <a:ln>
                  <a:noFill/>
                </a:ln>
                <a:solidFill>
                  <a:srgbClr val="FFFFFF"/>
                </a:solidFill>
                <a:effectLst/>
                <a:uLnTx/>
                <a:uFillTx/>
                <a:latin typeface="FranklinGothicURWBoo" pitchFamily="2" charset="77"/>
                <a:cs typeface="Arial Narrow" panose="020B0604020202020204" pitchFamily="34" charset="0"/>
              </a:rPr>
            </a:br>
            <a:r>
              <a:rPr kumimoji="0" lang="en-US" b="0" i="0" u="none" strike="noStrike" kern="0" cap="none" normalizeH="0" baseline="0" noProof="0" dirty="0">
                <a:ln>
                  <a:noFill/>
                </a:ln>
                <a:solidFill>
                  <a:srgbClr val="FFFFFF"/>
                </a:solidFill>
                <a:effectLst/>
                <a:uLnTx/>
                <a:uFillTx/>
                <a:latin typeface="FranklinGothicURWBoo" pitchFamily="2" charset="77"/>
                <a:cs typeface="Arial Narrow" panose="020B0604020202020204" pitchFamily="34" charset="0"/>
              </a:rPr>
              <a:t>- Long Range Broad Agency Announcement (LRBAA)</a:t>
            </a:r>
            <a:br>
              <a:rPr kumimoji="0" lang="en-US" b="0" i="0" u="none" strike="noStrike" kern="0" cap="none" normalizeH="0" baseline="0" noProof="0" dirty="0">
                <a:ln>
                  <a:noFill/>
                </a:ln>
                <a:solidFill>
                  <a:srgbClr val="FFFFFF"/>
                </a:solidFill>
                <a:effectLst/>
                <a:uLnTx/>
                <a:uFillTx/>
                <a:latin typeface="FranklinGothicURWBoo" pitchFamily="2" charset="77"/>
                <a:cs typeface="Arial Narrow" panose="020B0604020202020204" pitchFamily="34" charset="0"/>
              </a:rPr>
            </a:br>
            <a:r>
              <a:rPr kumimoji="0" lang="en-US" b="0" i="0" u="none" strike="noStrike" kern="0" cap="none" normalizeH="0" baseline="0" noProof="0" dirty="0">
                <a:ln>
                  <a:noFill/>
                </a:ln>
                <a:solidFill>
                  <a:srgbClr val="FFFFFF"/>
                </a:solidFill>
                <a:effectLst/>
                <a:uLnTx/>
                <a:uFillTx/>
                <a:latin typeface="FranklinGothicURWBoo" pitchFamily="2" charset="77"/>
                <a:cs typeface="Arial Narrow" panose="020B0604020202020204" pitchFamily="34" charset="0"/>
              </a:rPr>
              <a:t>- </a:t>
            </a:r>
            <a:r>
              <a:rPr kumimoji="0" lang="en-US" sz="1200" b="0" i="0" u="none" strike="noStrike" kern="0" cap="none" normalizeH="0" baseline="0" noProof="0" dirty="0">
                <a:ln>
                  <a:noFill/>
                </a:ln>
                <a:solidFill>
                  <a:srgbClr val="FFFFFF"/>
                </a:solidFill>
                <a:effectLst/>
                <a:uLnTx/>
                <a:uFillTx/>
                <a:latin typeface="FranklinGothicURWBoo" pitchFamily="2" charset="77"/>
                <a:cs typeface="Arial Narrow" panose="020B0604020202020204" pitchFamily="34" charset="0"/>
              </a:rPr>
              <a:t>Binational Industrial Research and Development  (BIRD)</a:t>
            </a:r>
            <a:br>
              <a:rPr kumimoji="0" lang="en-US" sz="1200" b="0" i="0" u="none" strike="noStrike" kern="0" cap="none" normalizeH="0" baseline="0" noProof="0" dirty="0">
                <a:ln>
                  <a:noFill/>
                </a:ln>
                <a:solidFill>
                  <a:srgbClr val="FFFFFF"/>
                </a:solidFill>
                <a:effectLst/>
                <a:uLnTx/>
                <a:uFillTx/>
                <a:latin typeface="FranklinGothicURWBoo" pitchFamily="2" charset="77"/>
                <a:cs typeface="Arial Narrow" panose="020B0604020202020204" pitchFamily="34" charset="0"/>
              </a:rPr>
            </a:br>
            <a:r>
              <a:rPr kumimoji="0" lang="en-US" sz="1200" b="0" i="0" u="none" strike="noStrike" kern="0" cap="none" normalizeH="0" baseline="0" noProof="0" dirty="0">
                <a:ln>
                  <a:noFill/>
                </a:ln>
                <a:solidFill>
                  <a:srgbClr val="FFFFFF"/>
                </a:solidFill>
                <a:effectLst/>
                <a:uLnTx/>
                <a:uFillTx/>
                <a:latin typeface="FranklinGothicURWBoo" pitchFamily="2" charset="77"/>
                <a:cs typeface="Arial Narrow" panose="020B0604020202020204" pitchFamily="34" charset="0"/>
              </a:rPr>
              <a:t>- Prize Competitions</a:t>
            </a:r>
            <a:br>
              <a:rPr kumimoji="0" lang="en-US" sz="1200" b="0" i="0" u="none" strike="noStrike" kern="0" cap="none" normalizeH="0" baseline="0" noProof="0" dirty="0">
                <a:ln>
                  <a:noFill/>
                </a:ln>
                <a:solidFill>
                  <a:srgbClr val="FFFFFF"/>
                </a:solidFill>
                <a:effectLst/>
                <a:uLnTx/>
                <a:uFillTx/>
                <a:latin typeface="FranklinGothicURWBoo" pitchFamily="2" charset="77"/>
                <a:cs typeface="Arial Narrow" panose="020B0604020202020204" pitchFamily="34" charset="0"/>
              </a:rPr>
            </a:br>
            <a:r>
              <a:rPr kumimoji="0" lang="en-US" sz="1200" b="0" i="0" u="none" strike="noStrike" kern="0" cap="none" normalizeH="0" baseline="0" noProof="0" dirty="0">
                <a:ln>
                  <a:noFill/>
                </a:ln>
                <a:solidFill>
                  <a:srgbClr val="FFFFFF"/>
                </a:solidFill>
                <a:effectLst/>
                <a:uLnTx/>
                <a:uFillTx/>
                <a:latin typeface="FranklinGothicURWBoo" pitchFamily="2" charset="77"/>
                <a:cs typeface="Arial Narrow" panose="020B0604020202020204" pitchFamily="34" charset="0"/>
              </a:rPr>
              <a:t>- Targeted Broad  Agency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normalizeH="0" baseline="0" noProof="0" dirty="0">
                <a:ln>
                  <a:noFill/>
                </a:ln>
                <a:solidFill>
                  <a:srgbClr val="FFFFFF"/>
                </a:solidFill>
                <a:effectLst/>
                <a:uLnTx/>
                <a:uFillTx/>
                <a:latin typeface="FranklinGothicURWBoo" pitchFamily="2" charset="77"/>
                <a:cs typeface="Arial Narrow" panose="020B0604020202020204" pitchFamily="34" charset="0"/>
              </a:rPr>
              <a:t>- In-Q-Tel Engagement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0" cap="none" normalizeH="0" baseline="0" noProof="0" dirty="0">
              <a:ln>
                <a:noFill/>
              </a:ln>
              <a:solidFill>
                <a:srgbClr val="FFFFFF"/>
              </a:solidFill>
              <a:effectLst/>
              <a:uLnTx/>
              <a:uFillTx/>
              <a:latin typeface="FranklinGothicURWBoo" pitchFamily="2" charset="77"/>
              <a:cs typeface="Arial Narrow"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0" cap="none" normalizeH="0" baseline="0" noProof="0" dirty="0">
              <a:ln>
                <a:noFill/>
              </a:ln>
              <a:solidFill>
                <a:srgbClr val="FFFFFF"/>
              </a:solidFill>
              <a:effectLst/>
              <a:uLnTx/>
              <a:uFillTx/>
              <a:latin typeface="FranklinGothicURWBoo" pitchFamily="2" charset="77"/>
              <a:cs typeface="Arial Narrow"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0" cap="none" normalizeH="0" baseline="0" noProof="0" dirty="0">
              <a:ln>
                <a:noFill/>
              </a:ln>
              <a:solidFill>
                <a:srgbClr val="FFFFFF"/>
              </a:solidFill>
              <a:effectLst/>
              <a:uLnTx/>
              <a:uFillTx/>
              <a:latin typeface="FranklinGothicURWBoo" pitchFamily="2" charset="77"/>
              <a:cs typeface="Arial Narrow"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br>
              <a:rPr kumimoji="0" lang="en-US" b="0" i="0" u="none" strike="noStrike" kern="0" cap="none" normalizeH="0" baseline="0" noProof="0" dirty="0">
                <a:ln>
                  <a:noFill/>
                </a:ln>
                <a:solidFill>
                  <a:srgbClr val="FFFFFF"/>
                </a:solidFill>
                <a:effectLst/>
                <a:uLnTx/>
                <a:uFillTx/>
                <a:latin typeface="FranklinGothicURWBoo" pitchFamily="2" charset="77"/>
                <a:cs typeface="Arial Narrow" panose="020B0604020202020204" pitchFamily="34" charset="0"/>
              </a:rPr>
            </a:br>
            <a:r>
              <a:rPr kumimoji="0" lang="en-US" b="0" i="0" u="none" strike="noStrike" kern="0" cap="none" normalizeH="0" baseline="0" noProof="0" dirty="0">
                <a:ln>
                  <a:noFill/>
                </a:ln>
                <a:solidFill>
                  <a:srgbClr val="FFFFFF"/>
                </a:solidFill>
                <a:effectLst/>
                <a:uLnTx/>
                <a:uFillTx/>
                <a:latin typeface="FranklinGothicURWBoo" pitchFamily="2" charset="77"/>
                <a:cs typeface="Arial Narrow"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0" cap="none" normalizeH="0" baseline="0" noProof="0" dirty="0">
              <a:ln>
                <a:noFill/>
              </a:ln>
              <a:solidFill>
                <a:srgbClr val="FFFFFF"/>
              </a:solidFill>
              <a:effectLst/>
              <a:uLnTx/>
              <a:uFillTx/>
              <a:latin typeface="FranklinGothicURWBoo" pitchFamily="2" charset="77"/>
              <a:cs typeface="Arial Narrow" panose="020B0604020202020204" pitchFamily="34" charset="0"/>
            </a:endParaRPr>
          </a:p>
          <a:p>
            <a:endParaRPr lang="en-US" sz="1000" kern="1200" dirty="0">
              <a:solidFill>
                <a:schemeClr val="accent4"/>
              </a:solidFill>
              <a:ea typeface="+mn-ea"/>
              <a:cs typeface="+mn-cs"/>
            </a:endParaRPr>
          </a:p>
        </p:txBody>
      </p:sp>
      <p:sp>
        <p:nvSpPr>
          <p:cNvPr id="4" name="Slide Number Placeholder 3"/>
          <p:cNvSpPr>
            <a:spLocks noGrp="1"/>
          </p:cNvSpPr>
          <p:nvPr>
            <p:ph type="sldNum" sz="quarter" idx="10"/>
          </p:nvPr>
        </p:nvSpPr>
        <p:spPr/>
        <p:txBody>
          <a:bodyPr/>
          <a:lstStyle/>
          <a:p>
            <a:fld id="{F7EB404A-60F1-4AB6-9883-CA139A20C72A}" type="slidenum">
              <a:rPr lang="en-US" smtClean="0"/>
              <a:t>45</a:t>
            </a:fld>
            <a:endParaRPr lang="en-US" dirty="0"/>
          </a:p>
        </p:txBody>
      </p:sp>
    </p:spTree>
    <p:extLst>
      <p:ext uri="{BB962C8B-B14F-4D97-AF65-F5344CB8AC3E}">
        <p14:creationId xmlns:p14="http://schemas.microsoft.com/office/powerpoint/2010/main" val="390031044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1B9F966-C897-4D4F-B3B7-0B63331AC9D5}" type="slidenum">
              <a:rPr lang="en-US" smtClean="0"/>
              <a:t>46</a:t>
            </a:fld>
            <a:endParaRPr lang="en-US" dirty="0"/>
          </a:p>
        </p:txBody>
      </p:sp>
    </p:spTree>
    <p:extLst>
      <p:ext uri="{BB962C8B-B14F-4D97-AF65-F5344CB8AC3E}">
        <p14:creationId xmlns:p14="http://schemas.microsoft.com/office/powerpoint/2010/main" val="329014770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en-US" sz="1200" b="1" dirty="0"/>
              <a:t>Science and Technology Silicon Valley Innovation Program (SVIP)</a:t>
            </a:r>
            <a:r>
              <a:rPr lang="en-US" sz="1200" dirty="0"/>
              <a:t>---</a:t>
            </a:r>
            <a:r>
              <a:rPr kumimoji="0" lang="en-US" sz="1200" b="0" i="0" u="none" strike="noStrike" kern="1200" cap="none" spc="-5" normalizeH="0" baseline="0" noProof="0" dirty="0">
                <a:ln>
                  <a:noFill/>
                </a:ln>
                <a:solidFill>
                  <a:srgbClr val="016287"/>
                </a:solidFill>
                <a:effectLst/>
                <a:uLnTx/>
                <a:uFillTx/>
                <a:latin typeface="FranklinGothicURWBoo" pitchFamily="2" charset="77"/>
                <a:cs typeface="ITC Franklin Gothic Std"/>
              </a:rPr>
              <a:t>Works with startups from around the world to develop and adapt innovative  technology for operational missions.</a:t>
            </a:r>
          </a:p>
          <a:p>
            <a:pPr>
              <a:spcAft>
                <a:spcPts val="600"/>
              </a:spcAft>
            </a:pPr>
            <a:r>
              <a:rPr lang="en-US" b="0" dirty="0">
                <a:solidFill>
                  <a:srgbClr val="003366"/>
                </a:solidFill>
                <a:latin typeface="Franklin Gothic Book" panose="020B0503020102020204" pitchFamily="34" charset="0"/>
              </a:rPr>
              <a:t>Who is eligible for award? Companies that are:</a:t>
            </a:r>
          </a:p>
          <a:p>
            <a:pPr marL="228600" indent="-228600">
              <a:spcAft>
                <a:spcPts val="300"/>
              </a:spcAft>
              <a:buFont typeface="Arial" panose="020B0604020202020204" pitchFamily="34" charset="0"/>
              <a:buChar char="•"/>
            </a:pPr>
            <a:r>
              <a:rPr lang="en-US" dirty="0">
                <a:solidFill>
                  <a:srgbClr val="003366"/>
                </a:solidFill>
                <a:latin typeface="Franklin Gothic Book" panose="020B0503020102020204" pitchFamily="34" charset="0"/>
              </a:rPr>
              <a:t>U.S. and internationally-based.</a:t>
            </a:r>
          </a:p>
          <a:p>
            <a:pPr marL="228600" indent="-228600">
              <a:spcAft>
                <a:spcPts val="300"/>
              </a:spcAft>
              <a:buClr>
                <a:srgbClr val="003366"/>
              </a:buClr>
              <a:buFont typeface="Arial" panose="020B0604020202020204" pitchFamily="34" charset="0"/>
              <a:buChar char="•"/>
            </a:pPr>
            <a:r>
              <a:rPr lang="en-US" b="1" dirty="0">
                <a:solidFill>
                  <a:srgbClr val="0078AE"/>
                </a:solidFill>
                <a:latin typeface="Franklin Gothic Book" panose="020B0503020102020204" pitchFamily="34" charset="0"/>
              </a:rPr>
              <a:t>Fewer than 200 employees. </a:t>
            </a:r>
          </a:p>
          <a:p>
            <a:pPr marL="228600" indent="-228600">
              <a:spcAft>
                <a:spcPts val="900"/>
              </a:spcAft>
              <a:buFont typeface="Arial" panose="020B0604020202020204" pitchFamily="34" charset="0"/>
              <a:buChar char="•"/>
            </a:pPr>
            <a:r>
              <a:rPr lang="en-US" dirty="0">
                <a:solidFill>
                  <a:srgbClr val="003366"/>
                </a:solidFill>
                <a:latin typeface="Franklin Gothic Book" panose="020B0503020102020204" pitchFamily="34" charset="0"/>
              </a:rPr>
              <a:t>Not a party to any FAR-based </a:t>
            </a:r>
            <a:r>
              <a:rPr lang="en-US" b="1" dirty="0">
                <a:solidFill>
                  <a:srgbClr val="0078AE"/>
                </a:solidFill>
                <a:latin typeface="Franklin Gothic Book" panose="020B0503020102020204" pitchFamily="34" charset="0"/>
              </a:rPr>
              <a:t>contracts</a:t>
            </a:r>
            <a:r>
              <a:rPr lang="en-US" b="1" dirty="0">
                <a:solidFill>
                  <a:srgbClr val="005188"/>
                </a:solidFill>
                <a:latin typeface="Franklin Gothic Book" panose="020B0503020102020204" pitchFamily="34" charset="0"/>
              </a:rPr>
              <a:t> </a:t>
            </a:r>
            <a:r>
              <a:rPr lang="en-US" b="1" dirty="0">
                <a:solidFill>
                  <a:srgbClr val="0078AE"/>
                </a:solidFill>
                <a:latin typeface="Franklin Gothic Book" panose="020B0503020102020204" pitchFamily="34" charset="0"/>
              </a:rPr>
              <a:t>and/or </a:t>
            </a:r>
            <a:r>
              <a:rPr lang="en-US" dirty="0">
                <a:solidFill>
                  <a:srgbClr val="003366"/>
                </a:solidFill>
                <a:latin typeface="Franklin Gothic Book" panose="020B0503020102020204" pitchFamily="34" charset="0"/>
              </a:rPr>
              <a:t>federally awarded </a:t>
            </a:r>
            <a:r>
              <a:rPr lang="en-US" b="1" dirty="0">
                <a:solidFill>
                  <a:srgbClr val="0078AE"/>
                </a:solidFill>
                <a:latin typeface="Franklin Gothic Book" panose="020B0503020102020204" pitchFamily="34" charset="0"/>
              </a:rPr>
              <a:t>grants over $1,000,000 </a:t>
            </a:r>
            <a:r>
              <a:rPr lang="en-US" dirty="0">
                <a:solidFill>
                  <a:srgbClr val="003366"/>
                </a:solidFill>
                <a:latin typeface="Franklin Gothic Book" panose="020B0503020102020204" pitchFamily="34" charset="0"/>
              </a:rPr>
              <a:t>in the </a:t>
            </a:r>
            <a:r>
              <a:rPr lang="en-US" b="1" dirty="0">
                <a:solidFill>
                  <a:srgbClr val="0078AE"/>
                </a:solidFill>
                <a:latin typeface="Franklin Gothic Book" panose="020B0503020102020204" pitchFamily="34" charset="0"/>
              </a:rPr>
              <a:t>past 12 months</a:t>
            </a:r>
            <a:r>
              <a:rPr lang="en-US" dirty="0">
                <a:solidFill>
                  <a:srgbClr val="0078AE"/>
                </a:solidFill>
                <a:latin typeface="Franklin Gothic Book" panose="020B0503020102020204" pitchFamily="34" charset="0"/>
              </a:rPr>
              <a:t>, </a:t>
            </a:r>
            <a:r>
              <a:rPr lang="en-US" dirty="0">
                <a:solidFill>
                  <a:srgbClr val="003366"/>
                </a:solidFill>
                <a:latin typeface="Franklin Gothic Book" panose="020B0503020102020204" pitchFamily="34" charset="0"/>
              </a:rPr>
              <a:t>whether as a prime contractor or subcontractor.</a:t>
            </a:r>
          </a:p>
          <a:p>
            <a:pPr marL="228600" indent="-228600">
              <a:spcAft>
                <a:spcPts val="900"/>
              </a:spcAft>
              <a:buFont typeface="Arial" panose="020B0604020202020204" pitchFamily="34" charset="0"/>
              <a:buChar char="•"/>
            </a:pPr>
            <a:endParaRPr lang="en-US" dirty="0">
              <a:solidFill>
                <a:srgbClr val="003366"/>
              </a:solidFill>
              <a:latin typeface="Franklin Gothic Book" panose="020B0503020102020204" pitchFamily="34" charset="0"/>
            </a:endParaRPr>
          </a:p>
          <a:p>
            <a:pPr marL="228600" indent="-228600">
              <a:spcAft>
                <a:spcPts val="900"/>
              </a:spcAft>
              <a:buFont typeface="Arial" panose="020B0604020202020204" pitchFamily="34" charset="0"/>
              <a:buChar char="•"/>
            </a:pPr>
            <a:endParaRPr lang="en-US" dirty="0">
              <a:solidFill>
                <a:srgbClr val="003366"/>
              </a:solidFill>
              <a:latin typeface="Franklin Gothic Book" panose="020B0503020102020204" pitchFamily="34" charset="0"/>
            </a:endParaRPr>
          </a:p>
          <a:p>
            <a:pPr marL="0" marR="0" lvl="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a:pPr>
            <a:r>
              <a:rPr lang="en-US" sz="1200" b="1" dirty="0"/>
              <a:t>Small Business Innovation Research (SBIR) Program</a:t>
            </a:r>
            <a:br>
              <a:rPr lang="en-US" sz="1200" dirty="0"/>
            </a:br>
            <a:r>
              <a:rPr kumimoji="0" lang="en-US" sz="1200" b="0" i="0" u="none" strike="noStrike" kern="1200" cap="none" spc="-5" normalizeH="0" baseline="0" noProof="0" dirty="0">
                <a:ln>
                  <a:noFill/>
                </a:ln>
                <a:solidFill>
                  <a:srgbClr val="016287"/>
                </a:solidFill>
                <a:effectLst/>
                <a:uLnTx/>
                <a:uFillTx/>
                <a:latin typeface="FranklinGothicURWBoo" pitchFamily="2" charset="77"/>
                <a:cs typeface="ITC Franklin Gothic Std"/>
              </a:rPr>
              <a:t>Works with U.S. small businesses to provide quality research and to develop new processes, products, and technologies in support of U.S. government missions.</a:t>
            </a:r>
          </a:p>
          <a:p>
            <a:pPr marL="171450" indent="-171450">
              <a:spcAft>
                <a:spcPts val="1200"/>
              </a:spcAft>
              <a:buFont typeface="Arial" panose="020B0604020202020204" pitchFamily="34" charset="0"/>
              <a:buChar char="•"/>
            </a:pPr>
            <a:r>
              <a:rPr lang="en-US" dirty="0">
                <a:solidFill>
                  <a:srgbClr val="5E9732"/>
                </a:solidFill>
                <a:latin typeface="Franklin Gothic Book" panose="020B0503020102020204" pitchFamily="34" charset="0"/>
              </a:rPr>
              <a:t>SBIR aims to increase the participation of innovative and creative U.S. small businesses (those with </a:t>
            </a:r>
            <a:r>
              <a:rPr lang="en-US" b="1" dirty="0">
                <a:solidFill>
                  <a:srgbClr val="5E9732"/>
                </a:solidFill>
                <a:latin typeface="Franklin Gothic Book" panose="020B0503020102020204" pitchFamily="34" charset="0"/>
              </a:rPr>
              <a:t>fewer than 500 employees)</a:t>
            </a:r>
            <a:r>
              <a:rPr lang="en-US" dirty="0">
                <a:solidFill>
                  <a:srgbClr val="5E9732"/>
                </a:solidFill>
                <a:latin typeface="Franklin Gothic Book" panose="020B0503020102020204" pitchFamily="34" charset="0"/>
              </a:rPr>
              <a:t> in federal research and development programs.</a:t>
            </a:r>
            <a:endParaRPr lang="en-US" dirty="0">
              <a:solidFill>
                <a:srgbClr val="003366"/>
              </a:solidFill>
              <a:latin typeface="Franklin Gothic Book" panose="020B0503020102020204" pitchFamily="34" charset="0"/>
            </a:endParaRPr>
          </a:p>
          <a:p>
            <a:pPr marL="171450" marR="0" lvl="0" indent="-17145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lang="en-US" dirty="0">
                <a:solidFill>
                  <a:srgbClr val="003366"/>
                </a:solidFill>
                <a:latin typeface="Franklin Gothic Book" panose="020B0503020102020204" pitchFamily="34" charset="0"/>
              </a:rPr>
              <a:t>The three-phase program is focused on near-term commercialization and delivery of operational prototypes.</a:t>
            </a:r>
            <a:br>
              <a:rPr lang="en-US" dirty="0">
                <a:solidFill>
                  <a:srgbClr val="003366"/>
                </a:solidFill>
                <a:latin typeface="Franklin Gothic Book" panose="020B0503020102020204" pitchFamily="34" charset="0"/>
              </a:rPr>
            </a:br>
            <a:endParaRPr lang="en-US" dirty="0">
              <a:solidFill>
                <a:srgbClr val="003366"/>
              </a:solidFill>
              <a:latin typeface="Franklin Gothic Book" panose="020B0503020102020204" pitchFamily="34" charset="0"/>
            </a:endParaRPr>
          </a:p>
          <a:p>
            <a:pPr marL="0" marR="0" lvl="0" indent="0" algn="l" defTabSz="914400" rtl="0" eaLnBrk="1" fontAlgn="auto" latinLnBrk="0" hangingPunct="1">
              <a:lnSpc>
                <a:spcPct val="100000"/>
              </a:lnSpc>
              <a:spcBef>
                <a:spcPts val="0"/>
              </a:spcBef>
              <a:spcAft>
                <a:spcPts val="1200"/>
              </a:spcAft>
              <a:buClrTx/>
              <a:buSzTx/>
              <a:buFont typeface="Arial" panose="020B0604020202020204" pitchFamily="34" charset="0"/>
              <a:buNone/>
              <a:tabLst/>
              <a:defRPr/>
            </a:pPr>
            <a:r>
              <a:rPr kumimoji="0" lang="en-US" b="1" i="0" u="none" strike="noStrike" kern="0" cap="none" normalizeH="0" baseline="0" noProof="0" dirty="0">
                <a:ln>
                  <a:noFill/>
                </a:ln>
                <a:solidFill>
                  <a:srgbClr val="FFFFFF"/>
                </a:solidFill>
                <a:effectLst/>
                <a:uLnTx/>
                <a:uFillTx/>
                <a:latin typeface="FranklinGothicURWBoo" pitchFamily="2" charset="77"/>
                <a:cs typeface="Arial Narrow" panose="020B0604020202020204" pitchFamily="34" charset="0"/>
              </a:rPr>
              <a:t>Long Range Broad Agency Announcement (LRBAA)</a:t>
            </a:r>
            <a:br>
              <a:rPr kumimoji="0" lang="en-US" b="0" i="0" u="none" strike="noStrike" kern="0" cap="none" normalizeH="0" baseline="0" noProof="0" dirty="0">
                <a:ln>
                  <a:noFill/>
                </a:ln>
                <a:solidFill>
                  <a:srgbClr val="FFFFFF"/>
                </a:solidFill>
                <a:effectLst/>
                <a:uLnTx/>
                <a:uFillTx/>
                <a:latin typeface="FranklinGothicURWBoo" pitchFamily="2" charset="77"/>
                <a:cs typeface="Arial Narrow" panose="020B0604020202020204" pitchFamily="34" charset="0"/>
              </a:rPr>
            </a:br>
            <a:r>
              <a:rPr kumimoji="0" lang="en-US" sz="1200" b="0" i="0" u="none" strike="noStrike" kern="1200" cap="none" spc="-5" normalizeH="0" baseline="0" noProof="0" dirty="0">
                <a:ln>
                  <a:noFill/>
                </a:ln>
                <a:solidFill>
                  <a:srgbClr val="016287"/>
                </a:solidFill>
                <a:effectLst/>
                <a:uLnTx/>
                <a:uFillTx/>
                <a:latin typeface="FranklinGothicURWBoo" pitchFamily="2" charset="77"/>
                <a:cs typeface="ITC Franklin Gothic Std"/>
              </a:rPr>
              <a:t>A standing invitation for members of the scientific and technical communities to propose novel solutions for RDT&amp;E projects in support of our nation’s security.</a:t>
            </a:r>
          </a:p>
          <a:p>
            <a:pPr marL="0" marR="0" lvl="0" indent="0" algn="l" defTabSz="914400" rtl="0" eaLnBrk="1" fontAlgn="auto" latinLnBrk="0" hangingPunct="1">
              <a:lnSpc>
                <a:spcPct val="100000"/>
              </a:lnSpc>
              <a:spcBef>
                <a:spcPts val="0"/>
              </a:spcBef>
              <a:spcAft>
                <a:spcPts val="1200"/>
              </a:spcAft>
              <a:buClrTx/>
              <a:buSzTx/>
              <a:buFont typeface="Arial" panose="020B0604020202020204" pitchFamily="34" charset="0"/>
              <a:buNone/>
              <a:tabLst/>
              <a:defRPr/>
            </a:pPr>
            <a:endParaRPr kumimoji="0" lang="en-US" b="0" i="0" u="none" strike="noStrike" kern="0" cap="none" normalizeH="0" baseline="0" noProof="0" dirty="0">
              <a:ln>
                <a:noFill/>
              </a:ln>
              <a:solidFill>
                <a:srgbClr val="FFFFFF"/>
              </a:solidFill>
              <a:effectLst/>
              <a:uLnTx/>
              <a:uFillTx/>
              <a:latin typeface="FranklinGothicURWBoo" pitchFamily="2" charset="77"/>
              <a:cs typeface="Arial Narrow" panose="020B0604020202020204" pitchFamily="34" charset="0"/>
            </a:endParaRPr>
          </a:p>
          <a:p>
            <a:pPr marL="171450" indent="-171450">
              <a:spcAft>
                <a:spcPts val="1200"/>
              </a:spcAft>
              <a:buFont typeface="Arial" panose="020B0604020202020204" pitchFamily="34" charset="0"/>
              <a:buChar char="•"/>
            </a:pPr>
            <a:endParaRPr lang="en-US" dirty="0">
              <a:solidFill>
                <a:srgbClr val="003366"/>
              </a:solidFill>
              <a:latin typeface="Franklin Gothic Book" panose="020B0503020102020204" pitchFamily="34" charset="0"/>
            </a:endParaRPr>
          </a:p>
          <a:p>
            <a:pPr marL="0" indent="0">
              <a:spcAft>
                <a:spcPts val="900"/>
              </a:spcAft>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64670309-C041-45BC-ACFF-7AA6E4D73806}" type="slidenum">
              <a:rPr lang="en-US" smtClean="0"/>
              <a:t>47</a:t>
            </a:fld>
            <a:endParaRPr lang="en-US" dirty="0"/>
          </a:p>
        </p:txBody>
      </p:sp>
    </p:spTree>
    <p:extLst>
      <p:ext uri="{BB962C8B-B14F-4D97-AF65-F5344CB8AC3E}">
        <p14:creationId xmlns:p14="http://schemas.microsoft.com/office/powerpoint/2010/main" val="18447298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600"/>
              </a:spcAft>
            </a:pPr>
            <a:r>
              <a:rPr lang="en-US" sz="1200" dirty="0"/>
              <a:t>Science and Technology Silicon Valley Innovation Program (SVIP)---</a:t>
            </a:r>
            <a:r>
              <a:rPr lang="en-US" b="0" dirty="0">
                <a:solidFill>
                  <a:srgbClr val="003366"/>
                </a:solidFill>
                <a:latin typeface="Franklin Gothic Book" panose="020B0503020102020204" pitchFamily="34" charset="0"/>
              </a:rPr>
              <a:t>Who is eligible for award? Companies that are:</a:t>
            </a:r>
          </a:p>
          <a:p>
            <a:pPr marL="228600" indent="-228600">
              <a:spcAft>
                <a:spcPts val="300"/>
              </a:spcAft>
              <a:buFont typeface="Arial" panose="020B0604020202020204" pitchFamily="34" charset="0"/>
              <a:buChar char="•"/>
            </a:pPr>
            <a:r>
              <a:rPr lang="en-US" dirty="0">
                <a:solidFill>
                  <a:srgbClr val="003366"/>
                </a:solidFill>
                <a:latin typeface="Franklin Gothic Book" panose="020B0503020102020204" pitchFamily="34" charset="0"/>
              </a:rPr>
              <a:t>U.S. and internationally-based.</a:t>
            </a:r>
          </a:p>
          <a:p>
            <a:pPr marL="228600" indent="-228600">
              <a:spcAft>
                <a:spcPts val="300"/>
              </a:spcAft>
              <a:buClr>
                <a:srgbClr val="003366"/>
              </a:buClr>
              <a:buFont typeface="Arial" panose="020B0604020202020204" pitchFamily="34" charset="0"/>
              <a:buChar char="•"/>
            </a:pPr>
            <a:r>
              <a:rPr lang="en-US" b="1" dirty="0">
                <a:solidFill>
                  <a:srgbClr val="0078AE"/>
                </a:solidFill>
                <a:latin typeface="Franklin Gothic Book" panose="020B0503020102020204" pitchFamily="34" charset="0"/>
              </a:rPr>
              <a:t>Fewer than 200 employees. </a:t>
            </a:r>
          </a:p>
          <a:p>
            <a:pPr marL="228600" indent="-228600">
              <a:spcAft>
                <a:spcPts val="900"/>
              </a:spcAft>
              <a:buFont typeface="Arial" panose="020B0604020202020204" pitchFamily="34" charset="0"/>
              <a:buChar char="•"/>
            </a:pPr>
            <a:r>
              <a:rPr lang="en-US" dirty="0">
                <a:solidFill>
                  <a:srgbClr val="003366"/>
                </a:solidFill>
                <a:latin typeface="Franklin Gothic Book" panose="020B0503020102020204" pitchFamily="34" charset="0"/>
              </a:rPr>
              <a:t>Not a party to any FAR-based </a:t>
            </a:r>
            <a:r>
              <a:rPr lang="en-US" b="1" dirty="0">
                <a:solidFill>
                  <a:srgbClr val="0078AE"/>
                </a:solidFill>
                <a:latin typeface="Franklin Gothic Book" panose="020B0503020102020204" pitchFamily="34" charset="0"/>
              </a:rPr>
              <a:t>contracts</a:t>
            </a:r>
            <a:r>
              <a:rPr lang="en-US" b="1" dirty="0">
                <a:solidFill>
                  <a:srgbClr val="005188"/>
                </a:solidFill>
                <a:latin typeface="Franklin Gothic Book" panose="020B0503020102020204" pitchFamily="34" charset="0"/>
              </a:rPr>
              <a:t> </a:t>
            </a:r>
            <a:r>
              <a:rPr lang="en-US" b="1" dirty="0">
                <a:solidFill>
                  <a:srgbClr val="0078AE"/>
                </a:solidFill>
                <a:latin typeface="Franklin Gothic Book" panose="020B0503020102020204" pitchFamily="34" charset="0"/>
              </a:rPr>
              <a:t>and/or </a:t>
            </a:r>
            <a:r>
              <a:rPr lang="en-US" dirty="0">
                <a:solidFill>
                  <a:srgbClr val="003366"/>
                </a:solidFill>
                <a:latin typeface="Franklin Gothic Book" panose="020B0503020102020204" pitchFamily="34" charset="0"/>
              </a:rPr>
              <a:t>federally awarded </a:t>
            </a:r>
            <a:r>
              <a:rPr lang="en-US" b="1" dirty="0">
                <a:solidFill>
                  <a:srgbClr val="0078AE"/>
                </a:solidFill>
                <a:latin typeface="Franklin Gothic Book" panose="020B0503020102020204" pitchFamily="34" charset="0"/>
              </a:rPr>
              <a:t>grants over $1,000,000 </a:t>
            </a:r>
            <a:r>
              <a:rPr lang="en-US" dirty="0">
                <a:solidFill>
                  <a:srgbClr val="003366"/>
                </a:solidFill>
                <a:latin typeface="Franklin Gothic Book" panose="020B0503020102020204" pitchFamily="34" charset="0"/>
              </a:rPr>
              <a:t>in the </a:t>
            </a:r>
            <a:r>
              <a:rPr lang="en-US" b="1" dirty="0">
                <a:solidFill>
                  <a:srgbClr val="0078AE"/>
                </a:solidFill>
                <a:latin typeface="Franklin Gothic Book" panose="020B0503020102020204" pitchFamily="34" charset="0"/>
              </a:rPr>
              <a:t>past 12 months</a:t>
            </a:r>
            <a:r>
              <a:rPr lang="en-US" dirty="0">
                <a:solidFill>
                  <a:srgbClr val="0078AE"/>
                </a:solidFill>
                <a:latin typeface="Franklin Gothic Book" panose="020B0503020102020204" pitchFamily="34" charset="0"/>
              </a:rPr>
              <a:t>, </a:t>
            </a:r>
            <a:r>
              <a:rPr lang="en-US" dirty="0">
                <a:solidFill>
                  <a:srgbClr val="003366"/>
                </a:solidFill>
                <a:latin typeface="Franklin Gothic Book" panose="020B0503020102020204" pitchFamily="34" charset="0"/>
              </a:rPr>
              <a:t>whether as a prime contractor or subcontractor.</a:t>
            </a:r>
          </a:p>
          <a:p>
            <a:pPr marL="228600" indent="-228600">
              <a:spcAft>
                <a:spcPts val="900"/>
              </a:spcAft>
              <a:buFont typeface="Arial" panose="020B0604020202020204" pitchFamily="34" charset="0"/>
              <a:buChar char="•"/>
            </a:pPr>
            <a:endParaRPr lang="en-US" dirty="0">
              <a:solidFill>
                <a:srgbClr val="003366"/>
              </a:solidFill>
              <a:latin typeface="Franklin Gothic Book" panose="020B0503020102020204" pitchFamily="34" charset="0"/>
            </a:endParaRPr>
          </a:p>
          <a:p>
            <a:pPr marL="228600" indent="-228600">
              <a:spcAft>
                <a:spcPts val="900"/>
              </a:spcAft>
              <a:buFont typeface="Arial" panose="020B0604020202020204" pitchFamily="34" charset="0"/>
              <a:buChar char="•"/>
            </a:pPr>
            <a:endParaRPr lang="en-US" dirty="0">
              <a:solidFill>
                <a:srgbClr val="003366"/>
              </a:solidFill>
              <a:latin typeface="Franklin Gothic Book" panose="020B0503020102020204" pitchFamily="34" charset="0"/>
            </a:endParaRPr>
          </a:p>
          <a:p>
            <a:pPr marL="0" marR="0" lvl="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a:pPr>
            <a:r>
              <a:rPr lang="en-US" sz="1200" dirty="0"/>
              <a:t>Small Business Innovation Research (SBIR) Program</a:t>
            </a:r>
          </a:p>
          <a:p>
            <a:pPr marL="171450" indent="-171450">
              <a:spcAft>
                <a:spcPts val="1200"/>
              </a:spcAft>
              <a:buFont typeface="Arial" panose="020B0604020202020204" pitchFamily="34" charset="0"/>
              <a:buChar char="•"/>
            </a:pPr>
            <a:r>
              <a:rPr lang="en-US" dirty="0">
                <a:solidFill>
                  <a:srgbClr val="5E9732"/>
                </a:solidFill>
                <a:latin typeface="Franklin Gothic Book" panose="020B0503020102020204" pitchFamily="34" charset="0"/>
              </a:rPr>
              <a:t>SBIR aims to increase the participation of innovative and creative U.S. small businesses (those with </a:t>
            </a:r>
            <a:r>
              <a:rPr lang="en-US" b="1" dirty="0">
                <a:solidFill>
                  <a:srgbClr val="5E9732"/>
                </a:solidFill>
                <a:latin typeface="Franklin Gothic Book" panose="020B0503020102020204" pitchFamily="34" charset="0"/>
              </a:rPr>
              <a:t>fewer than 500 employees)</a:t>
            </a:r>
            <a:r>
              <a:rPr lang="en-US" dirty="0">
                <a:solidFill>
                  <a:srgbClr val="5E9732"/>
                </a:solidFill>
                <a:latin typeface="Franklin Gothic Book" panose="020B0503020102020204" pitchFamily="34" charset="0"/>
              </a:rPr>
              <a:t> in federal research and development programs.</a:t>
            </a:r>
            <a:endParaRPr lang="en-US" dirty="0">
              <a:solidFill>
                <a:srgbClr val="003366"/>
              </a:solidFill>
              <a:latin typeface="Franklin Gothic Book" panose="020B0503020102020204" pitchFamily="34" charset="0"/>
            </a:endParaRPr>
          </a:p>
          <a:p>
            <a:pPr marL="171450" indent="-171450">
              <a:spcAft>
                <a:spcPts val="1200"/>
              </a:spcAft>
              <a:buFont typeface="Arial" panose="020B0604020202020204" pitchFamily="34" charset="0"/>
              <a:buChar char="•"/>
            </a:pPr>
            <a:r>
              <a:rPr lang="en-US" dirty="0">
                <a:solidFill>
                  <a:srgbClr val="003366"/>
                </a:solidFill>
                <a:latin typeface="Franklin Gothic Book" panose="020B0503020102020204" pitchFamily="34" charset="0"/>
              </a:rPr>
              <a:t>The three-phase program is focused on near-term commercialization and delivery of operational prototypes.</a:t>
            </a:r>
          </a:p>
          <a:p>
            <a:pPr marL="0" indent="0">
              <a:spcAft>
                <a:spcPts val="900"/>
              </a:spcAft>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64670309-C041-45BC-ACFF-7AA6E4D73806}" type="slidenum">
              <a:rPr lang="en-US" smtClean="0"/>
              <a:t>48</a:t>
            </a:fld>
            <a:endParaRPr lang="en-US" dirty="0"/>
          </a:p>
        </p:txBody>
      </p:sp>
    </p:spTree>
    <p:extLst>
      <p:ext uri="{BB962C8B-B14F-4D97-AF65-F5344CB8AC3E}">
        <p14:creationId xmlns:p14="http://schemas.microsoft.com/office/powerpoint/2010/main" val="107868805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EB404A-60F1-4AB6-9883-CA139A20C72A}" type="slidenum">
              <a:rPr lang="en-US" smtClean="0"/>
              <a:t>49</a:t>
            </a:fld>
            <a:endParaRPr lang="en-US" dirty="0"/>
          </a:p>
        </p:txBody>
      </p:sp>
    </p:spTree>
    <p:extLst>
      <p:ext uri="{BB962C8B-B14F-4D97-AF65-F5344CB8AC3E}">
        <p14:creationId xmlns:p14="http://schemas.microsoft.com/office/powerpoint/2010/main" val="26517988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System for Award Management (SAM.gov) </a:t>
            </a:r>
            <a:br>
              <a:rPr lang="en-US" dirty="0"/>
            </a:br>
            <a:br>
              <a:rPr lang="en-US" dirty="0"/>
            </a:br>
            <a:r>
              <a:rPr lang="en-US" dirty="0">
                <a:highlight>
                  <a:srgbClr val="FFFF00"/>
                </a:highlight>
              </a:rPr>
              <a:t>For Training: Use example “President is in a remote location, needs support services and will sole source to local vendor – however, vendor not registered in SAM.gov and it takes much longer to get done” (see Lauren for more info on this)</a:t>
            </a:r>
            <a:br>
              <a:rPr lang="en-US" dirty="0">
                <a:highlight>
                  <a:srgbClr val="FFFF00"/>
                </a:highlight>
              </a:rPr>
            </a:br>
            <a:br>
              <a:rPr lang="en-US" dirty="0"/>
            </a:br>
            <a:r>
              <a:rPr lang="en-US" i="1" dirty="0">
                <a:solidFill>
                  <a:srgbClr val="5E9732"/>
                </a:solidFill>
                <a:latin typeface="Franklin Gothic Book" panose="020B0503020102020204" pitchFamily="34" charset="0"/>
              </a:rPr>
              <a:t>Right now, </a:t>
            </a:r>
            <a:r>
              <a:rPr lang="en-US" dirty="0">
                <a:solidFill>
                  <a:srgbClr val="5E9732"/>
                </a:solidFill>
                <a:latin typeface="Franklin Gothic Book" panose="020B0503020102020204" pitchFamily="34" charset="0"/>
              </a:rPr>
              <a:t>t</a:t>
            </a:r>
            <a:r>
              <a:rPr lang="en-US" sz="1200" dirty="0">
                <a:solidFill>
                  <a:srgbClr val="5E9732"/>
                </a:solidFill>
                <a:effectLst/>
                <a:latin typeface="Franklin Gothic Book" panose="020B0503020102020204" pitchFamily="34" charset="0"/>
              </a:rPr>
              <a:t>here are nearly </a:t>
            </a:r>
            <a:r>
              <a:rPr lang="en-US" sz="1200" b="1" dirty="0">
                <a:solidFill>
                  <a:srgbClr val="5E9732"/>
                </a:solidFill>
                <a:effectLst/>
                <a:latin typeface="Franklin Gothic Book" panose="020B0503020102020204" pitchFamily="34" charset="0"/>
              </a:rPr>
              <a:t>38,000</a:t>
            </a:r>
            <a:r>
              <a:rPr lang="en-US" sz="1200" dirty="0">
                <a:solidFill>
                  <a:srgbClr val="5E9732"/>
                </a:solidFill>
                <a:effectLst/>
                <a:latin typeface="Franklin Gothic Book" panose="020B0503020102020204" pitchFamily="34" charset="0"/>
              </a:rPr>
              <a:t> </a:t>
            </a:r>
            <a:r>
              <a:rPr lang="en-US" sz="1200" b="1" dirty="0">
                <a:solidFill>
                  <a:srgbClr val="5E9732"/>
                </a:solidFill>
                <a:effectLst/>
                <a:latin typeface="Franklin Gothic Book" panose="020B0503020102020204" pitchFamily="34" charset="0"/>
              </a:rPr>
              <a:t>contract opportunities </a:t>
            </a:r>
            <a:r>
              <a:rPr lang="en-US" sz="1200" dirty="0">
                <a:solidFill>
                  <a:srgbClr val="5E9732"/>
                </a:solidFill>
                <a:effectLst/>
                <a:latin typeface="Franklin Gothic Book" panose="020B0503020102020204" pitchFamily="34" charset="0"/>
              </a:rPr>
              <a:t>that were added (or updated) in the last year! </a:t>
            </a:r>
          </a:p>
          <a:p>
            <a:endParaRPr lang="en-US" dirty="0"/>
          </a:p>
        </p:txBody>
      </p:sp>
      <p:sp>
        <p:nvSpPr>
          <p:cNvPr id="4" name="Slide Number Placeholder 3"/>
          <p:cNvSpPr>
            <a:spLocks noGrp="1"/>
          </p:cNvSpPr>
          <p:nvPr>
            <p:ph type="sldNum" sz="quarter" idx="5"/>
          </p:nvPr>
        </p:nvSpPr>
        <p:spPr/>
        <p:txBody>
          <a:bodyPr/>
          <a:lstStyle/>
          <a:p>
            <a:fld id="{A1B9F966-C897-4D4F-B3B7-0B63331AC9D5}" type="slidenum">
              <a:rPr lang="en-US" smtClean="0"/>
              <a:t>5</a:t>
            </a:fld>
            <a:endParaRPr lang="en-US" dirty="0"/>
          </a:p>
        </p:txBody>
      </p:sp>
    </p:spTree>
    <p:extLst>
      <p:ext uri="{BB962C8B-B14F-4D97-AF65-F5344CB8AC3E}">
        <p14:creationId xmlns:p14="http://schemas.microsoft.com/office/powerpoint/2010/main" val="134609884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BPA</a:t>
            </a:r>
            <a:endParaRPr lang="en-US" dirty="0">
              <a:effectLst/>
            </a:endParaRPr>
          </a:p>
          <a:p>
            <a:pPr marL="285750" indent="-285750">
              <a:buFont typeface="Arial" panose="020B0604020202020204" pitchFamily="34" charset="0"/>
              <a:buChar char="•"/>
            </a:pPr>
            <a:r>
              <a:rPr lang="en-US" sz="1800" dirty="0">
                <a:effectLst/>
                <a:latin typeface="Segoe UI" panose="020B0502040204020203" pitchFamily="34" charset="0"/>
              </a:rPr>
              <a:t>BPAs are not contracts, but make it faster to buy items in the future.</a:t>
            </a:r>
          </a:p>
          <a:p>
            <a:pPr marL="285750" indent="-285750">
              <a:buFont typeface="Arial" panose="020B0604020202020204" pitchFamily="34" charset="0"/>
              <a:buChar char="•"/>
            </a:pPr>
            <a:r>
              <a:rPr lang="en-US" sz="1800" dirty="0">
                <a:effectLst/>
                <a:latin typeface="Segoe UI" panose="020B0502040204020203" pitchFamily="34" charset="0"/>
              </a:rPr>
              <a:t>Single Award BPA: awarded to one GSA contractor</a:t>
            </a:r>
          </a:p>
          <a:p>
            <a:pPr marL="285750" indent="-285750">
              <a:buFont typeface="Arial" panose="020B0604020202020204" pitchFamily="34" charset="0"/>
              <a:buChar char="•"/>
            </a:pPr>
            <a:r>
              <a:rPr lang="en-US" sz="1800" dirty="0">
                <a:effectLst/>
                <a:latin typeface="Segoe UI" panose="020B0502040204020203" pitchFamily="34" charset="0"/>
              </a:rPr>
              <a:t>Multiple Award BPA: a separate award to more than one GSA contractor who compete against each other to provide the items in the future</a:t>
            </a:r>
            <a:endParaRPr lang="en-US" dirty="0">
              <a:effectLst/>
            </a:endParaRPr>
          </a:p>
          <a:p>
            <a:endParaRPr lang="en-US"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rPr>
              <a:t>Small Business Set-Aside: </a:t>
            </a:r>
            <a:r>
              <a:rPr lang="en-US" dirty="0">
                <a:solidFill>
                  <a:srgbClr val="003366"/>
                </a:solidFill>
                <a:latin typeface="Franklin Gothic Book" panose="020B0503020102020204" pitchFamily="34" charset="0"/>
              </a:rPr>
              <a:t>C</a:t>
            </a:r>
            <a:r>
              <a:rPr lang="en-US" b="0" i="0" dirty="0">
                <a:solidFill>
                  <a:srgbClr val="003366"/>
                </a:solidFill>
                <a:effectLst/>
                <a:latin typeface="Franklin Gothic Book" panose="020B0503020102020204" pitchFamily="34" charset="0"/>
              </a:rPr>
              <a:t>ontracts help provide a level playing field for small businesses, the government limits competition for certain contracts to small businesses in an effort to help them compete and win federal contracts.</a:t>
            </a:r>
          </a:p>
        </p:txBody>
      </p:sp>
      <p:sp>
        <p:nvSpPr>
          <p:cNvPr id="4" name="Slide Number Placeholder 3"/>
          <p:cNvSpPr>
            <a:spLocks noGrp="1"/>
          </p:cNvSpPr>
          <p:nvPr>
            <p:ph type="sldNum" sz="quarter" idx="5"/>
          </p:nvPr>
        </p:nvSpPr>
        <p:spPr/>
        <p:txBody>
          <a:bodyPr/>
          <a:lstStyle/>
          <a:p>
            <a:fld id="{A1B9F966-C897-4D4F-B3B7-0B63331AC9D5}" type="slidenum">
              <a:rPr lang="en-US" smtClean="0"/>
              <a:t>50</a:t>
            </a:fld>
            <a:endParaRPr lang="en-US" dirty="0"/>
          </a:p>
        </p:txBody>
      </p:sp>
    </p:spTree>
    <p:extLst>
      <p:ext uri="{BB962C8B-B14F-4D97-AF65-F5344CB8AC3E}">
        <p14:creationId xmlns:p14="http://schemas.microsoft.com/office/powerpoint/2010/main" val="213177486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are now ready to bid on DHS work!  We are going to cover what the government uses RFI’s for and important reminders as well as tips for submitting a proposal.</a:t>
            </a:r>
          </a:p>
        </p:txBody>
      </p:sp>
      <p:sp>
        <p:nvSpPr>
          <p:cNvPr id="4" name="Slide Number Placeholder 3"/>
          <p:cNvSpPr>
            <a:spLocks noGrp="1"/>
          </p:cNvSpPr>
          <p:nvPr>
            <p:ph type="sldNum" sz="quarter" idx="5"/>
          </p:nvPr>
        </p:nvSpPr>
        <p:spPr/>
        <p:txBody>
          <a:bodyPr/>
          <a:lstStyle/>
          <a:p>
            <a:fld id="{A1B9F966-C897-4D4F-B3B7-0B63331AC9D5}" type="slidenum">
              <a:rPr lang="en-US" smtClean="0"/>
              <a:t>51</a:t>
            </a:fld>
            <a:endParaRPr lang="en-US" dirty="0"/>
          </a:p>
        </p:txBody>
      </p:sp>
    </p:spTree>
    <p:extLst>
      <p:ext uri="{BB962C8B-B14F-4D97-AF65-F5344CB8AC3E}">
        <p14:creationId xmlns:p14="http://schemas.microsoft.com/office/powerpoint/2010/main" val="203957042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1B9F966-C897-4D4F-B3B7-0B63331AC9D5}" type="slidenum">
              <a:rPr lang="en-US" smtClean="0"/>
              <a:t>52</a:t>
            </a:fld>
            <a:endParaRPr lang="en-US" dirty="0"/>
          </a:p>
        </p:txBody>
      </p:sp>
    </p:spTree>
    <p:extLst>
      <p:ext uri="{BB962C8B-B14F-4D97-AF65-F5344CB8AC3E}">
        <p14:creationId xmlns:p14="http://schemas.microsoft.com/office/powerpoint/2010/main" val="205107108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Step 6: When it is time to write a proposal: </a:t>
            </a:r>
          </a:p>
          <a:p>
            <a:pPr marL="171450" indent="-171450">
              <a:buFontTx/>
              <a:buChar char="-"/>
            </a:pPr>
            <a:r>
              <a:rPr lang="en-US" dirty="0"/>
              <a:t>Thoroughly read over the solicitation instructions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Do your homework – understand the differences between solicitations - RFI, RFQ, RFP </a:t>
            </a:r>
          </a:p>
          <a:p>
            <a:pPr marL="171450" indent="-171450">
              <a:buFontTx/>
              <a:buChar char="-"/>
            </a:pPr>
            <a:r>
              <a:rPr lang="en-US" dirty="0"/>
              <a:t>Address all the government requirements in your response</a:t>
            </a:r>
          </a:p>
          <a:p>
            <a:pPr marL="171450" indent="-171450">
              <a:buFontTx/>
              <a:buChar char="-"/>
            </a:pPr>
            <a:r>
              <a:rPr lang="en-US" dirty="0"/>
              <a:t>Spell out any team agreements</a:t>
            </a:r>
          </a:p>
          <a:p>
            <a:pPr marL="171450" indent="-171450">
              <a:buFontTx/>
              <a:buChar char="-"/>
            </a:pPr>
            <a:r>
              <a:rPr lang="en-US" dirty="0"/>
              <a:t>Ensure your pricing response is accurate – double check!</a:t>
            </a:r>
          </a:p>
          <a:p>
            <a:pPr marL="171450" indent="-171450">
              <a:buFontTx/>
              <a:buChar char="-"/>
            </a:pPr>
            <a:r>
              <a:rPr lang="en-US" dirty="0"/>
              <a:t>Make sure any charts/graphics/tables make sense</a:t>
            </a:r>
          </a:p>
          <a:p>
            <a:pPr marL="171450" indent="-171450">
              <a:buFontTx/>
              <a:buChar char="-"/>
            </a:pPr>
            <a:r>
              <a:rPr lang="en-US" dirty="0"/>
              <a:t>Use one consistent voice</a:t>
            </a:r>
          </a:p>
          <a:p>
            <a:pPr marL="171450" indent="-171450">
              <a:buFontTx/>
              <a:buChar char="-"/>
            </a:pPr>
            <a:r>
              <a:rPr lang="en-US" dirty="0"/>
              <a:t>Ask questions! If something doesn’t make sense contact the Contracting Officer</a:t>
            </a:r>
          </a:p>
          <a:p>
            <a:pPr marL="171450" indent="-171450">
              <a:buFontTx/>
              <a:buChar char="-"/>
            </a:pPr>
            <a:r>
              <a:rPr lang="en-US" dirty="0"/>
              <a:t>Triple Check spelling, page numbering/consistency of headings/fonts/etc.</a:t>
            </a:r>
          </a:p>
          <a:p>
            <a:pPr marL="171450" indent="-171450">
              <a:buFontTx/>
              <a:buChar char="-"/>
            </a:pPr>
            <a:r>
              <a:rPr lang="en-US" dirty="0"/>
              <a:t>Read and understand how you will be evaluated by the government</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800" dirty="0">
                <a:effectLst/>
                <a:latin typeface="Segoe UI" panose="020B0502040204020203" pitchFamily="34" charset="0"/>
              </a:rPr>
              <a:t>Submit your Proposal on time and in accordance with the solicitation</a:t>
            </a:r>
            <a:endParaRPr lang="en-US" sz="1800" dirty="0">
              <a:effectLst/>
              <a:latin typeface="Arial" panose="020B0604020202020204" pitchFamily="34" charset="0"/>
            </a:endParaRPr>
          </a:p>
          <a:p>
            <a:pPr marL="0" indent="0">
              <a:buFontTx/>
              <a:buNone/>
            </a:pPr>
            <a:endParaRPr lang="en-US" dirty="0"/>
          </a:p>
          <a:p>
            <a:pPr marL="0" indent="0">
              <a:buFontTx/>
              <a:buNone/>
            </a:pPr>
            <a:endParaRPr lang="en-US" dirty="0"/>
          </a:p>
          <a:p>
            <a:pPr marL="0" indent="0">
              <a:buFontTx/>
              <a:buNone/>
            </a:pPr>
            <a:endParaRPr lang="en-US" dirty="0"/>
          </a:p>
          <a:p>
            <a:pPr marL="171450" indent="-171450">
              <a:buFontTx/>
              <a:buChar char="-"/>
            </a:pPr>
            <a:endParaRPr lang="en-US" dirty="0"/>
          </a:p>
          <a:p>
            <a:endParaRPr lang="en-US" dirty="0"/>
          </a:p>
        </p:txBody>
      </p:sp>
      <p:sp>
        <p:nvSpPr>
          <p:cNvPr id="4" name="Slide Number Placeholder 3"/>
          <p:cNvSpPr>
            <a:spLocks noGrp="1"/>
          </p:cNvSpPr>
          <p:nvPr>
            <p:ph type="sldNum" sz="quarter" idx="5"/>
          </p:nvPr>
        </p:nvSpPr>
        <p:spPr/>
        <p:txBody>
          <a:bodyPr/>
          <a:lstStyle/>
          <a:p>
            <a:fld id="{A1B9F966-C897-4D4F-B3B7-0B63331AC9D5}" type="slidenum">
              <a:rPr lang="en-US" smtClean="0"/>
              <a:t>53</a:t>
            </a:fld>
            <a:endParaRPr lang="en-US" dirty="0"/>
          </a:p>
        </p:txBody>
      </p:sp>
    </p:spTree>
    <p:extLst>
      <p:ext uri="{BB962C8B-B14F-4D97-AF65-F5344CB8AC3E}">
        <p14:creationId xmlns:p14="http://schemas.microsoft.com/office/powerpoint/2010/main" val="275870267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7EB404A-60F1-4AB6-9883-CA139A20C72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7509589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It’s critical that vendors understand the most commonly used contract types and what that means to vendors so we will go through that and then talk about after you win a contract what you should do next!</a:t>
            </a:r>
          </a:p>
          <a:p>
            <a:endParaRPr lang="en-US" dirty="0"/>
          </a:p>
        </p:txBody>
      </p:sp>
      <p:sp>
        <p:nvSpPr>
          <p:cNvPr id="4" name="Slide Number Placeholder 3"/>
          <p:cNvSpPr>
            <a:spLocks noGrp="1"/>
          </p:cNvSpPr>
          <p:nvPr>
            <p:ph type="sldNum" sz="quarter" idx="5"/>
          </p:nvPr>
        </p:nvSpPr>
        <p:spPr/>
        <p:txBody>
          <a:bodyPr/>
          <a:lstStyle/>
          <a:p>
            <a:fld id="{A1B9F966-C897-4D4F-B3B7-0B63331AC9D5}" type="slidenum">
              <a:rPr lang="en-US" smtClean="0"/>
              <a:t>55</a:t>
            </a:fld>
            <a:endParaRPr lang="en-US" dirty="0"/>
          </a:p>
        </p:txBody>
      </p:sp>
    </p:spTree>
    <p:extLst>
      <p:ext uri="{BB962C8B-B14F-4D97-AF65-F5344CB8AC3E}">
        <p14:creationId xmlns:p14="http://schemas.microsoft.com/office/powerpoint/2010/main" val="389359852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1B9F966-C897-4D4F-B3B7-0B63331AC9D5}" type="slidenum">
              <a:rPr lang="en-US" smtClean="0"/>
              <a:t>56</a:t>
            </a:fld>
            <a:endParaRPr lang="en-US" dirty="0"/>
          </a:p>
        </p:txBody>
      </p:sp>
    </p:spTree>
    <p:extLst>
      <p:ext uri="{BB962C8B-B14F-4D97-AF65-F5344CB8AC3E}">
        <p14:creationId xmlns:p14="http://schemas.microsoft.com/office/powerpoint/2010/main" val="219988287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Step 8: Provide Excellent Support!</a:t>
            </a:r>
          </a:p>
          <a:p>
            <a:pPr marL="171450" indent="-171450">
              <a:buFontTx/>
              <a:buChar char="-"/>
            </a:pPr>
            <a:endParaRPr lang="en-US" dirty="0"/>
          </a:p>
          <a:p>
            <a:endParaRPr lang="en-US" dirty="0"/>
          </a:p>
        </p:txBody>
      </p:sp>
      <p:sp>
        <p:nvSpPr>
          <p:cNvPr id="4" name="Slide Number Placeholder 3"/>
          <p:cNvSpPr>
            <a:spLocks noGrp="1"/>
          </p:cNvSpPr>
          <p:nvPr>
            <p:ph type="sldNum" sz="quarter" idx="5"/>
          </p:nvPr>
        </p:nvSpPr>
        <p:spPr/>
        <p:txBody>
          <a:bodyPr/>
          <a:lstStyle/>
          <a:p>
            <a:fld id="{A1B9F966-C897-4D4F-B3B7-0B63331AC9D5}" type="slidenum">
              <a:rPr lang="en-US" smtClean="0"/>
              <a:t>57</a:t>
            </a:fld>
            <a:endParaRPr lang="en-US" dirty="0"/>
          </a:p>
        </p:txBody>
      </p:sp>
    </p:spTree>
    <p:extLst>
      <p:ext uri="{BB962C8B-B14F-4D97-AF65-F5344CB8AC3E}">
        <p14:creationId xmlns:p14="http://schemas.microsoft.com/office/powerpoint/2010/main" val="387323055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1B9F966-C897-4D4F-B3B7-0B63331AC9D5}" type="slidenum">
              <a:rPr lang="en-US" smtClean="0"/>
              <a:t>58</a:t>
            </a:fld>
            <a:endParaRPr lang="en-US" dirty="0"/>
          </a:p>
        </p:txBody>
      </p:sp>
    </p:spTree>
    <p:extLst>
      <p:ext uri="{BB962C8B-B14F-4D97-AF65-F5344CB8AC3E}">
        <p14:creationId xmlns:p14="http://schemas.microsoft.com/office/powerpoint/2010/main" val="181781025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1B9F966-C897-4D4F-B3B7-0B63331AC9D5}" type="slidenum">
              <a:rPr lang="en-US" smtClean="0"/>
              <a:t>59</a:t>
            </a:fld>
            <a:endParaRPr lang="en-US" dirty="0"/>
          </a:p>
        </p:txBody>
      </p:sp>
    </p:spTree>
    <p:extLst>
      <p:ext uri="{BB962C8B-B14F-4D97-AF65-F5344CB8AC3E}">
        <p14:creationId xmlns:p14="http://schemas.microsoft.com/office/powerpoint/2010/main" val="24286023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Segoe UI" panose="020B0502040204020203" pitchFamily="34" charset="0"/>
              </a:rPr>
              <a:t>Transition: Now that we finished going over the Components we want to go over how to find business....</a:t>
            </a:r>
          </a:p>
          <a:p>
            <a:r>
              <a:rPr lang="en-US" sz="1800" dirty="0">
                <a:effectLst/>
                <a:latin typeface="Segoe UI" panose="020B0502040204020203" pitchFamily="34" charset="0"/>
              </a:rPr>
              <a:t>SAM.gov is a system that the General Services Administration owns and runs, it is not a DHS system. All federal agencies use Sam.gov to post opportunities; you must be registered and approved to bid on contracts.</a:t>
            </a:r>
            <a:endParaRPr lang="en-US" sz="1800" dirty="0">
              <a:effectLst/>
              <a:latin typeface="Arial" panose="020B0604020202020204" pitchFamily="34" charset="0"/>
            </a:endParaRPr>
          </a:p>
          <a:p>
            <a:endParaRPr lang="en-US" sz="1800" dirty="0">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A1B9F966-C897-4D4F-B3B7-0B63331AC9D5}" type="slidenum">
              <a:rPr lang="en-US" smtClean="0"/>
              <a:t>6</a:t>
            </a:fld>
            <a:endParaRPr lang="en-US" dirty="0"/>
          </a:p>
        </p:txBody>
      </p:sp>
    </p:spTree>
    <p:extLst>
      <p:ext uri="{BB962C8B-B14F-4D97-AF65-F5344CB8AC3E}">
        <p14:creationId xmlns:p14="http://schemas.microsoft.com/office/powerpoint/2010/main" val="1145296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ctr">
              <a:spcAft>
                <a:spcPts val="1800"/>
              </a:spcAft>
            </a:pPr>
            <a:endParaRPr lang="en-US" sz="1200" dirty="0">
              <a:solidFill>
                <a:srgbClr val="003D5C"/>
              </a:solidFill>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A1B9F966-C897-4D4F-B3B7-0B63331AC9D5}" type="slidenum">
              <a:rPr lang="en-US" smtClean="0"/>
              <a:t>60</a:t>
            </a:fld>
            <a:endParaRPr lang="en-US" dirty="0"/>
          </a:p>
        </p:txBody>
      </p:sp>
    </p:spTree>
    <p:extLst>
      <p:ext uri="{BB962C8B-B14F-4D97-AF65-F5344CB8AC3E}">
        <p14:creationId xmlns:p14="http://schemas.microsoft.com/office/powerpoint/2010/main" val="3895097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1B9F966-C897-4D4F-B3B7-0B63331AC9D5}" type="slidenum">
              <a:rPr lang="en-US" smtClean="0"/>
              <a:t>61</a:t>
            </a:fld>
            <a:endParaRPr lang="en-US" dirty="0"/>
          </a:p>
        </p:txBody>
      </p:sp>
    </p:spTree>
    <p:extLst>
      <p:ext uri="{BB962C8B-B14F-4D97-AF65-F5344CB8AC3E}">
        <p14:creationId xmlns:p14="http://schemas.microsoft.com/office/powerpoint/2010/main" val="35494298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Other option:</a:t>
            </a:r>
          </a:p>
          <a:p>
            <a:pPr marL="0" marR="0">
              <a:lnSpc>
                <a:spcPct val="107000"/>
              </a:lnSpc>
              <a:spcBef>
                <a:spcPts val="0"/>
              </a:spcBef>
              <a:spcAft>
                <a:spcPts val="800"/>
              </a:spcAft>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About DHS</a:t>
            </a:r>
          </a:p>
          <a:p>
            <a:pPr marL="0" marR="0">
              <a:lnSpc>
                <a:spcPct val="90000"/>
              </a:lnSpc>
              <a:spcBef>
                <a:spcPts val="0"/>
              </a:spcBef>
              <a:spcAft>
                <a:spcPts val="0"/>
              </a:spcAft>
            </a:pPr>
            <a:r>
              <a:rPr lang="en-US" sz="1200" dirty="0">
                <a:solidFill>
                  <a:srgbClr val="202122"/>
                </a:solidFill>
                <a:effectLst/>
                <a:latin typeface="Calibri" panose="020F0502020204030204" pitchFamily="34" charset="0"/>
                <a:ea typeface="Times New Roman" panose="02020603050405020304" pitchFamily="18" charset="0"/>
                <a:cs typeface="Times New Roman" panose="02020603050405020304" pitchFamily="18" charset="0"/>
              </a:rPr>
              <a:t>DHS began operations on March 1, 2003, and formed as the result of the September 11, 2001, attacks under the </a:t>
            </a:r>
            <a:r>
              <a:rPr lang="en-US" sz="1200" u="sng" dirty="0">
                <a:solidFill>
                  <a:srgbClr val="3366CC"/>
                </a:solidFill>
                <a:effectLst/>
                <a:latin typeface="Calibri" panose="020F0502020204030204" pitchFamily="34" charset="0"/>
                <a:ea typeface="Times New Roman" panose="02020603050405020304" pitchFamily="18" charset="0"/>
                <a:cs typeface="Times New Roman" panose="02020603050405020304" pitchFamily="18" charset="0"/>
                <a:hlinkClick r:id="rId3"/>
              </a:rPr>
              <a:t>Homeland Security Act of 2002</a:t>
            </a:r>
            <a:r>
              <a:rPr lang="en-US" sz="1200" dirty="0">
                <a:solidFill>
                  <a:srgbClr val="202122"/>
                </a:solidFill>
                <a:effectLst/>
                <a:latin typeface="Calibri" panose="020F0502020204030204" pitchFamily="34" charset="0"/>
                <a:ea typeface="Times New Roman" panose="02020603050405020304" pitchFamily="18" charset="0"/>
                <a:cs typeface="Times New Roman" panose="02020603050405020304" pitchFamily="18" charset="0"/>
              </a:rPr>
              <a:t>. The Department is led by DHS Secretary Alejandro Mayorkas.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90000"/>
              </a:lnSpc>
              <a:spcBef>
                <a:spcPts val="0"/>
              </a:spcBef>
              <a:spcAft>
                <a:spcPts val="0"/>
              </a:spcAft>
            </a:pPr>
            <a:r>
              <a:rPr lang="en-US" sz="1200" dirty="0">
                <a:effectLst/>
                <a:latin typeface="Calibri" panose="020F0502020204030204" pitchFamily="34" charset="0"/>
                <a:ea typeface="Times New Roman" panose="02020603050405020304" pitchFamily="18" charset="0"/>
                <a:cs typeface="Times New Roman" panose="02020603050405020304" pitchFamily="18" charset="0"/>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90000"/>
              </a:lnSpc>
              <a:spcBef>
                <a:spcPts val="0"/>
              </a:spcBef>
              <a:spcAft>
                <a:spcPts val="0"/>
              </a:spcAft>
            </a:pPr>
            <a:r>
              <a:rPr lang="en-US"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DHS </a:t>
            </a:r>
            <a:r>
              <a:rPr lang="en-US" sz="1200" b="0" i="0" dirty="0">
                <a:solidFill>
                  <a:srgbClr val="202124"/>
                </a:solidFill>
                <a:effectLst/>
                <a:latin typeface="Google Sans"/>
              </a:rPr>
              <a:t>has a vital mission: </a:t>
            </a:r>
            <a:r>
              <a:rPr lang="en-US" sz="1200" b="0" i="0" dirty="0">
                <a:solidFill>
                  <a:srgbClr val="040C28"/>
                </a:solidFill>
                <a:effectLst/>
                <a:latin typeface="Google Sans"/>
              </a:rPr>
              <a:t>to secure the nation from the many threats we face</a:t>
            </a:r>
            <a:r>
              <a:rPr lang="en-US" sz="1200" b="0" i="0" dirty="0">
                <a:solidFill>
                  <a:srgbClr val="202124"/>
                </a:solidFill>
                <a:effectLst/>
                <a:latin typeface="Google Sans"/>
              </a:rPr>
              <a:t>. This requires the hard work of more than 260,000 employees in areas ranging from aviation to border security to emergency response, from cybersecurity analysts to chemical facility inspectors.</a:t>
            </a:r>
          </a:p>
          <a:p>
            <a:endParaRPr lang="en-US" dirty="0"/>
          </a:p>
        </p:txBody>
      </p:sp>
      <p:sp>
        <p:nvSpPr>
          <p:cNvPr id="4" name="Slide Number Placeholder 3"/>
          <p:cNvSpPr>
            <a:spLocks noGrp="1"/>
          </p:cNvSpPr>
          <p:nvPr>
            <p:ph type="sldNum" sz="quarter" idx="5"/>
          </p:nvPr>
        </p:nvSpPr>
        <p:spPr/>
        <p:txBody>
          <a:bodyPr/>
          <a:lstStyle/>
          <a:p>
            <a:fld id="{A1B9F966-C897-4D4F-B3B7-0B63331AC9D5}" type="slidenum">
              <a:rPr lang="en-US" smtClean="0"/>
              <a:t>7</a:t>
            </a:fld>
            <a:endParaRPr lang="en-US" dirty="0"/>
          </a:p>
        </p:txBody>
      </p:sp>
    </p:spTree>
    <p:extLst>
      <p:ext uri="{BB962C8B-B14F-4D97-AF65-F5344CB8AC3E}">
        <p14:creationId xmlns:p14="http://schemas.microsoft.com/office/powerpoint/2010/main" val="41768622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Other option:</a:t>
            </a:r>
          </a:p>
          <a:p>
            <a:pPr marL="0" marR="0">
              <a:lnSpc>
                <a:spcPct val="107000"/>
              </a:lnSpc>
              <a:spcBef>
                <a:spcPts val="0"/>
              </a:spcBef>
              <a:spcAft>
                <a:spcPts val="800"/>
              </a:spcAft>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About DHS</a:t>
            </a:r>
          </a:p>
          <a:p>
            <a:pPr marL="0" marR="0">
              <a:lnSpc>
                <a:spcPct val="90000"/>
              </a:lnSpc>
              <a:spcBef>
                <a:spcPts val="0"/>
              </a:spcBef>
              <a:spcAft>
                <a:spcPts val="0"/>
              </a:spcAft>
            </a:pPr>
            <a:r>
              <a:rPr lang="en-US" sz="1200" dirty="0">
                <a:solidFill>
                  <a:srgbClr val="202122"/>
                </a:solidFill>
                <a:effectLst/>
                <a:latin typeface="Calibri" panose="020F0502020204030204" pitchFamily="34" charset="0"/>
                <a:ea typeface="Times New Roman" panose="02020603050405020304" pitchFamily="18" charset="0"/>
                <a:cs typeface="Times New Roman" panose="02020603050405020304" pitchFamily="18" charset="0"/>
              </a:rPr>
              <a:t>DHS began operations on March 1, 2003, and formed as the result of the September 11, 2001, attacks under the </a:t>
            </a:r>
            <a:r>
              <a:rPr lang="en-US" sz="1200" u="sng" dirty="0">
                <a:solidFill>
                  <a:srgbClr val="3366CC"/>
                </a:solidFill>
                <a:effectLst/>
                <a:latin typeface="Calibri" panose="020F0502020204030204" pitchFamily="34" charset="0"/>
                <a:ea typeface="Times New Roman" panose="02020603050405020304" pitchFamily="18" charset="0"/>
                <a:cs typeface="Times New Roman" panose="02020603050405020304" pitchFamily="18" charset="0"/>
                <a:hlinkClick r:id="rId3"/>
              </a:rPr>
              <a:t>Homeland Security Act of 2002</a:t>
            </a:r>
            <a:r>
              <a:rPr lang="en-US" sz="1200" dirty="0">
                <a:solidFill>
                  <a:srgbClr val="202122"/>
                </a:solidFill>
                <a:effectLst/>
                <a:latin typeface="Calibri" panose="020F0502020204030204" pitchFamily="34" charset="0"/>
                <a:ea typeface="Times New Roman" panose="02020603050405020304" pitchFamily="18" charset="0"/>
                <a:cs typeface="Times New Roman" panose="02020603050405020304" pitchFamily="18" charset="0"/>
              </a:rPr>
              <a:t>. The Department is led by DHS Secretary Alejandro Mayorkas.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90000"/>
              </a:lnSpc>
              <a:spcBef>
                <a:spcPts val="0"/>
              </a:spcBef>
              <a:spcAft>
                <a:spcPts val="0"/>
              </a:spcAft>
            </a:pPr>
            <a:r>
              <a:rPr lang="en-US" sz="1200" dirty="0">
                <a:effectLst/>
                <a:latin typeface="Calibri" panose="020F0502020204030204" pitchFamily="34" charset="0"/>
                <a:ea typeface="Times New Roman" panose="02020603050405020304" pitchFamily="18" charset="0"/>
                <a:cs typeface="Times New Roman" panose="02020603050405020304" pitchFamily="18" charset="0"/>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90000"/>
              </a:lnSpc>
              <a:spcBef>
                <a:spcPts val="0"/>
              </a:spcBef>
              <a:spcAft>
                <a:spcPts val="0"/>
              </a:spcAft>
              <a:buClrTx/>
              <a:buSzTx/>
              <a:buFontTx/>
              <a:buNone/>
              <a:tabLst/>
              <a:defRPr/>
            </a:pPr>
            <a:r>
              <a:rPr lang="en-US"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DHS </a:t>
            </a:r>
            <a:r>
              <a:rPr lang="en-US" sz="1200" b="0" i="0" dirty="0">
                <a:solidFill>
                  <a:srgbClr val="202124"/>
                </a:solidFill>
                <a:effectLst/>
                <a:latin typeface="Google Sans"/>
              </a:rPr>
              <a:t>has a vital mission: </a:t>
            </a:r>
            <a:r>
              <a:rPr lang="en-US" sz="1200" b="0" i="0" dirty="0">
                <a:solidFill>
                  <a:srgbClr val="040C28"/>
                </a:solidFill>
                <a:effectLst/>
                <a:latin typeface="Google Sans"/>
              </a:rPr>
              <a:t>to secure the nation from the many threats we face</a:t>
            </a:r>
            <a:r>
              <a:rPr lang="en-US" sz="1200" b="0" i="0" dirty="0">
                <a:solidFill>
                  <a:srgbClr val="202124"/>
                </a:solidFill>
                <a:effectLst/>
                <a:latin typeface="Google Sans"/>
              </a:rPr>
              <a:t>. This requires the hard work of more than 260,000 employees in areas ranging from aviation to border security to emergency response, from cybersecurity analysts to chemical facility inspectors.</a:t>
            </a:r>
          </a:p>
          <a:p>
            <a:pPr marL="0" marR="0">
              <a:lnSpc>
                <a:spcPct val="90000"/>
              </a:lnSpc>
              <a:spcBef>
                <a:spcPts val="0"/>
              </a:spcBef>
              <a:spcAft>
                <a:spcPts val="0"/>
              </a:spcAft>
            </a:pPr>
            <a:endParaRPr lang="en-US" sz="1200" b="0" i="0" dirty="0">
              <a:solidFill>
                <a:srgbClr val="202124"/>
              </a:solidFill>
              <a:effectLst/>
              <a:latin typeface="Google Sans"/>
            </a:endParaRPr>
          </a:p>
          <a:p>
            <a:pPr marL="0" marR="0">
              <a:lnSpc>
                <a:spcPct val="90000"/>
              </a:lnSpc>
              <a:spcBef>
                <a:spcPts val="0"/>
              </a:spcBef>
              <a:spcAft>
                <a:spcPts val="0"/>
              </a:spcAft>
            </a:pPr>
            <a:endParaRPr lang="en-US" sz="1200" b="0" i="0" dirty="0">
              <a:solidFill>
                <a:srgbClr val="202124"/>
              </a:solidFill>
              <a:effectLst/>
              <a:latin typeface="Google Sans"/>
            </a:endParaRPr>
          </a:p>
          <a:p>
            <a:pPr marL="0" marR="0">
              <a:lnSpc>
                <a:spcPct val="90000"/>
              </a:lnSpc>
              <a:spcBef>
                <a:spcPts val="0"/>
              </a:spcBef>
              <a:spcAft>
                <a:spcPts val="0"/>
              </a:spcAft>
            </a:pPr>
            <a:r>
              <a:rPr lang="en-US" dirty="0">
                <a:solidFill>
                  <a:srgbClr val="005188"/>
                </a:solidFill>
                <a:effectLst/>
                <a:latin typeface="Franklin Gothic Book" panose="020B0503020102020204" pitchFamily="34" charset="0"/>
                <a:ea typeface="Times New Roman" panose="02020603050405020304" pitchFamily="18" charset="0"/>
                <a:cs typeface="Times New Roman" panose="02020603050405020304" pitchFamily="18" charset="0"/>
              </a:rPr>
              <a:t>DHS helps our country by stopping terrorism and homeland security threats, securing cyberspace and critical infrastructure, protecting U.S. borders, protecting ou</a:t>
            </a:r>
            <a:r>
              <a:rPr lang="en-US" dirty="0">
                <a:solidFill>
                  <a:srgbClr val="005188"/>
                </a:solidFill>
                <a:latin typeface="Franklin Gothic Book" panose="020B0503020102020204" pitchFamily="34" charset="0"/>
                <a:ea typeface="Times New Roman" panose="02020603050405020304" pitchFamily="18" charset="0"/>
                <a:cs typeface="Times New Roman" panose="02020603050405020304" pitchFamily="18" charset="0"/>
              </a:rPr>
              <a:t>r economy and helping when disaster strikes</a:t>
            </a:r>
            <a:r>
              <a:rPr lang="en-US" dirty="0">
                <a:solidFill>
                  <a:srgbClr val="005188"/>
                </a:solidFill>
                <a:effectLst/>
                <a:latin typeface="Franklin Gothic Book" panose="020B0503020102020204" pitchFamily="34" charset="0"/>
                <a:ea typeface="Times New Roman" panose="02020603050405020304" pitchFamily="18" charset="0"/>
                <a:cs typeface="Times New Roman" panose="02020603050405020304" pitchFamily="18" charset="0"/>
              </a:rPr>
              <a:t>. </a:t>
            </a:r>
            <a:endParaRPr lang="en-US"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endParaRPr>
          </a:p>
          <a:p>
            <a:pPr marL="0" marR="0">
              <a:lnSpc>
                <a:spcPct val="90000"/>
              </a:lnSpc>
              <a:spcBef>
                <a:spcPts val="0"/>
              </a:spcBef>
              <a:spcAft>
                <a:spcPts val="0"/>
              </a:spcAft>
            </a:pPr>
            <a:r>
              <a:rPr lang="en-US" dirty="0">
                <a:solidFill>
                  <a:srgbClr val="005188"/>
                </a:solidFill>
                <a:effectLst/>
                <a:latin typeface="Franklin Gothic Book" panose="020B0503020102020204" pitchFamily="34" charset="0"/>
                <a:ea typeface="Times New Roman" panose="02020603050405020304" pitchFamily="18" charset="0"/>
                <a:cs typeface="Times New Roman" panose="02020603050405020304" pitchFamily="18" charset="0"/>
              </a:rPr>
              <a:t> </a:t>
            </a:r>
            <a:endParaRPr lang="en-US"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endParaRPr>
          </a:p>
          <a:p>
            <a:pPr marL="0" marR="0">
              <a:lnSpc>
                <a:spcPct val="90000"/>
              </a:lnSpc>
              <a:spcBef>
                <a:spcPts val="0"/>
              </a:spcBef>
              <a:spcAft>
                <a:spcPts val="0"/>
              </a:spcAft>
            </a:pPr>
            <a:r>
              <a:rPr lang="en-US" dirty="0">
                <a:solidFill>
                  <a:srgbClr val="005188"/>
                </a:solidFill>
                <a:effectLst/>
                <a:latin typeface="Franklin Gothic Book" panose="020B0503020102020204" pitchFamily="34" charset="0"/>
                <a:ea typeface="Times New Roman" panose="02020603050405020304" pitchFamily="18" charset="0"/>
                <a:cs typeface="Times New Roman" panose="02020603050405020304" pitchFamily="18" charset="0"/>
              </a:rPr>
              <a:t>DHS is the third-largest Cabinet department, after the Departments of Defense and Veterans Affairs.  DHS was formed in part by other existing federal agencies joining the Department as well as the creation of new offices and components. Click for additional information on </a:t>
            </a:r>
            <a:r>
              <a:rPr lang="en-US" u="sng"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hlinkClick r:id="rId4">
                  <a:extLst>
                    <a:ext uri="{A12FA001-AC4F-418D-AE19-62706E023703}">
                      <ahyp:hlinkClr xmlns:ahyp="http://schemas.microsoft.com/office/drawing/2018/hyperlinkcolor" val="tx"/>
                    </a:ext>
                  </a:extLst>
                </a:hlinkClick>
              </a:rPr>
              <a:t>Who Joined DHS</a:t>
            </a:r>
            <a:endParaRPr lang="en-US" u="sng" dirty="0">
              <a:solidFill>
                <a:srgbClr val="005188"/>
              </a:solidFill>
              <a:latin typeface="Franklin Gothic Book" panose="020B0503020102020204" pitchFamily="34" charset="0"/>
              <a:ea typeface="Calibri" panose="020F0502020204030204" pitchFamily="34" charset="0"/>
              <a:cs typeface="Times New Roman" panose="02020603050405020304" pitchFamily="18" charset="0"/>
            </a:endParaRPr>
          </a:p>
          <a:p>
            <a:pPr marL="0" marR="0">
              <a:lnSpc>
                <a:spcPct val="90000"/>
              </a:lnSpc>
              <a:spcBef>
                <a:spcPts val="0"/>
              </a:spcBef>
              <a:spcAft>
                <a:spcPts val="0"/>
              </a:spcAft>
            </a:pPr>
            <a:endParaRPr lang="en-US"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DHS is comprised of 14 offices/directorates (reside within DHS Headquarters) and 14 Components.</a:t>
            </a:r>
            <a:endParaRPr lang="en-US" sz="1200" b="0" i="0" dirty="0">
              <a:solidFill>
                <a:srgbClr val="202124"/>
              </a:solidFill>
              <a:effectLst/>
              <a:latin typeface="Google Sans"/>
            </a:endParaRPr>
          </a:p>
          <a:p>
            <a:endParaRPr lang="en-US" dirty="0"/>
          </a:p>
        </p:txBody>
      </p:sp>
      <p:sp>
        <p:nvSpPr>
          <p:cNvPr id="4" name="Slide Number Placeholder 3"/>
          <p:cNvSpPr>
            <a:spLocks noGrp="1"/>
          </p:cNvSpPr>
          <p:nvPr>
            <p:ph type="sldNum" sz="quarter" idx="5"/>
          </p:nvPr>
        </p:nvSpPr>
        <p:spPr/>
        <p:txBody>
          <a:bodyPr/>
          <a:lstStyle/>
          <a:p>
            <a:fld id="{A1B9F966-C897-4D4F-B3B7-0B63331AC9D5}" type="slidenum">
              <a:rPr lang="en-US" smtClean="0"/>
              <a:t>8</a:t>
            </a:fld>
            <a:endParaRPr lang="en-US" dirty="0"/>
          </a:p>
        </p:txBody>
      </p:sp>
    </p:spTree>
    <p:extLst>
      <p:ext uri="{BB962C8B-B14F-4D97-AF65-F5344CB8AC3E}">
        <p14:creationId xmlns:p14="http://schemas.microsoft.com/office/powerpoint/2010/main" val="42889537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003366"/>
                </a:solidFill>
                <a:effectLst/>
                <a:latin typeface="Franklin Gothic Book" panose="020B0503020102020204" pitchFamily="34" charset="0"/>
                <a:ea typeface="Calibri" panose="020F0502020204030204" pitchFamily="34" charset="0"/>
                <a:cs typeface="Times New Roman" panose="02020603050405020304" pitchFamily="18" charset="0"/>
              </a:rPr>
              <a:t>14 Components and Operational Support - https://dhsconnect.dhs.gov/comp</a:t>
            </a:r>
          </a:p>
          <a:p>
            <a:pPr marL="228600" marR="0" lvl="0" indent="-228600">
              <a:spcBef>
                <a:spcPts val="0"/>
              </a:spcBef>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Management Directorate</a:t>
            </a:r>
          </a:p>
          <a:p>
            <a:pPr marL="228600" marR="0" lvl="0" indent="-228600">
              <a:spcBef>
                <a:spcPts val="0"/>
              </a:spcBef>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Science and Technology Directorate (S&amp;T)</a:t>
            </a:r>
          </a:p>
          <a:p>
            <a:pPr marL="228600" marR="0" lvl="0" indent="-228600">
              <a:spcBef>
                <a:spcPts val="0"/>
              </a:spcBef>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Federal Emergency Management Agency (FEMA)</a:t>
            </a:r>
          </a:p>
          <a:p>
            <a:pPr marL="228600" marR="0" lvl="0" indent="-228600">
              <a:spcBef>
                <a:spcPts val="0"/>
              </a:spcBef>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Transportation </a:t>
            </a:r>
            <a:r>
              <a:rPr lang="en-US" sz="1200" b="0" dirty="0">
                <a:solidFill>
                  <a:srgbClr val="005188"/>
                </a:solidFill>
                <a:latin typeface="Franklin Gothic Book" panose="020B0503020102020204" pitchFamily="34" charset="0"/>
                <a:ea typeface="Calibri" panose="020F0502020204030204" pitchFamily="34" charset="0"/>
                <a:cs typeface="Times New Roman" panose="02020603050405020304" pitchFamily="18" charset="0"/>
              </a:rPr>
              <a:t>Security Agency (T</a:t>
            </a: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SA)</a:t>
            </a:r>
          </a:p>
          <a:p>
            <a:pPr marL="228600" marR="0" lvl="0" indent="-228600">
              <a:spcBef>
                <a:spcPts val="0"/>
              </a:spcBef>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United States Coast Guard (USCG)</a:t>
            </a:r>
          </a:p>
          <a:p>
            <a:pPr marL="228600" marR="0" lvl="0" indent="-228600">
              <a:spcBef>
                <a:spcPts val="0"/>
              </a:spcBef>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Customs and Border </a:t>
            </a:r>
            <a:r>
              <a:rPr lang="en-US" sz="1200" b="0" dirty="0">
                <a:solidFill>
                  <a:srgbClr val="005188"/>
                </a:solidFill>
                <a:latin typeface="Franklin Gothic Book" panose="020B0503020102020204" pitchFamily="34" charset="0"/>
                <a:ea typeface="Calibri" panose="020F0502020204030204" pitchFamily="34" charset="0"/>
                <a:cs typeface="Times New Roman" panose="02020603050405020304" pitchFamily="18" charset="0"/>
              </a:rPr>
              <a:t>Protection (C</a:t>
            </a: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BP)</a:t>
            </a:r>
          </a:p>
          <a:p>
            <a:pPr marL="228600" marR="0" lvl="0" indent="-228600">
              <a:spcBef>
                <a:spcPts val="0"/>
              </a:spcBef>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United States Secret Service (USSS)</a:t>
            </a:r>
          </a:p>
          <a:p>
            <a:pPr marL="228600" marR="0" lvl="0" indent="-228600">
              <a:spcBef>
                <a:spcPts val="0"/>
              </a:spcBef>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U.S. </a:t>
            </a:r>
            <a:r>
              <a:rPr lang="en-US" sz="1200" b="0" dirty="0">
                <a:solidFill>
                  <a:srgbClr val="005188"/>
                </a:solidFill>
                <a:latin typeface="Franklin Gothic Book" panose="020B0503020102020204" pitchFamily="34" charset="0"/>
                <a:ea typeface="Calibri" panose="020F0502020204030204" pitchFamily="34" charset="0"/>
                <a:cs typeface="Times New Roman" panose="02020603050405020304" pitchFamily="18" charset="0"/>
              </a:rPr>
              <a:t>Citizenship and Immigration Services (</a:t>
            </a: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USCIS)</a:t>
            </a:r>
          </a:p>
          <a:p>
            <a:pPr marL="228600" marR="0" lvl="0" indent="-228600">
              <a:spcBef>
                <a:spcPts val="0"/>
              </a:spcBef>
              <a:spcAft>
                <a:spcPts val="300"/>
              </a:spcAft>
              <a:buFont typeface="+mj-lt"/>
              <a:buAutoNum type="arabicPeriod"/>
            </a:pPr>
            <a:r>
              <a:rPr lang="en-US" sz="1200" b="0" dirty="0">
                <a:solidFill>
                  <a:srgbClr val="005188"/>
                </a:solidFill>
                <a:latin typeface="Franklin Gothic Book" panose="020B0503020102020204" pitchFamily="34" charset="0"/>
                <a:ea typeface="Calibri" panose="020F0502020204030204" pitchFamily="34" charset="0"/>
                <a:cs typeface="Times New Roman" panose="02020603050405020304" pitchFamily="18" charset="0"/>
              </a:rPr>
              <a:t>Immigration and Customs Enforcement (</a:t>
            </a: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ICE)</a:t>
            </a:r>
          </a:p>
          <a:p>
            <a:pPr marL="228600" marR="0" lvl="0" indent="-228600">
              <a:spcBef>
                <a:spcPts val="0"/>
              </a:spcBef>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Federal Law Enforcement Training Centers (FLETC)</a:t>
            </a:r>
          </a:p>
          <a:p>
            <a:pPr marL="228600" marR="0" lvl="0" indent="-228600">
              <a:spcBef>
                <a:spcPts val="0"/>
              </a:spcBef>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Countering Weapons of Mass Destruction (CWMD)</a:t>
            </a:r>
          </a:p>
          <a:p>
            <a:pPr marL="228600" marR="0" lvl="0" indent="-228600">
              <a:spcBef>
                <a:spcPts val="0"/>
              </a:spcBef>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Cybersecurity and Infrastructure Security Agency (CISA)</a:t>
            </a:r>
          </a:p>
          <a:p>
            <a:pPr marL="228600" indent="-228600">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Office of Intelligence and Analysis</a:t>
            </a:r>
          </a:p>
          <a:p>
            <a:pPr marL="228600" indent="-228600">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Office of Homeland Security Situational Awareness</a:t>
            </a:r>
          </a:p>
          <a:p>
            <a:pPr marL="228600" indent="-228600">
              <a:spcAft>
                <a:spcPts val="300"/>
              </a:spcAft>
              <a:buFont typeface="+mj-lt"/>
              <a:buAutoNum type="arabicPeriod"/>
            </a:pPr>
            <a:endPar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endParaRPr>
          </a:p>
          <a:p>
            <a:pPr marL="0" indent="0">
              <a:spcAft>
                <a:spcPts val="300"/>
              </a:spcAft>
              <a:buFont typeface="+mj-lt"/>
              <a:buNone/>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14 DHS Offices - https://dhsconnect.dhs.gov/offices</a:t>
            </a:r>
          </a:p>
          <a:p>
            <a:pPr marL="274320" marR="0" lvl="0" indent="-274320">
              <a:spcBef>
                <a:spcPts val="0"/>
              </a:spcBef>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Military Advisor’s Office</a:t>
            </a:r>
          </a:p>
          <a:p>
            <a:pPr marL="274320" indent="-274320">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Office of the Citizenship and Immigration Services Ombudsman</a:t>
            </a:r>
          </a:p>
          <a:p>
            <a:pPr marL="274320" marR="0" lvl="0" indent="-274320">
              <a:spcBef>
                <a:spcPts val="0"/>
              </a:spcBef>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Office of Strategy, Policy, and Plans</a:t>
            </a:r>
          </a:p>
          <a:p>
            <a:pPr marL="274320" marR="0" lvl="0" indent="-274320">
              <a:spcBef>
                <a:spcPts val="0"/>
              </a:spcBef>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Office of the General Counsel</a:t>
            </a:r>
          </a:p>
          <a:p>
            <a:pPr marL="274320" marR="0" lvl="0" indent="-274320">
              <a:spcBef>
                <a:spcPts val="0"/>
              </a:spcBef>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Office of Partnership and Engagement</a:t>
            </a:r>
          </a:p>
          <a:p>
            <a:pPr marL="274320" marR="0" lvl="0" indent="-274320">
              <a:spcBef>
                <a:spcPts val="0"/>
              </a:spcBef>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Office of Legislative Affairs</a:t>
            </a:r>
          </a:p>
          <a:p>
            <a:pPr marL="274320" marR="0" lvl="0" indent="-274320">
              <a:spcBef>
                <a:spcPts val="0"/>
              </a:spcBef>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Office of Public Affairs</a:t>
            </a:r>
          </a:p>
          <a:p>
            <a:pPr marL="274320" marR="0" lvl="0" indent="-274320">
              <a:spcBef>
                <a:spcPts val="0"/>
              </a:spcBef>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Office of the Immigration Detention Ombudsman</a:t>
            </a:r>
          </a:p>
          <a:p>
            <a:pPr marL="274320" marR="0" lvl="0" indent="-274320">
              <a:spcBef>
                <a:spcPts val="0"/>
              </a:spcBef>
              <a:spcAft>
                <a:spcPts val="300"/>
              </a:spcAft>
              <a:buFont typeface="+mj-lt"/>
              <a:buAutoNum type="arabicPeriod"/>
            </a:pPr>
            <a:r>
              <a:rPr lang="en-US" sz="1200" b="0" dirty="0">
                <a:solidFill>
                  <a:srgbClr val="005188"/>
                </a:solidFill>
                <a:latin typeface="Franklin Gothic Book" panose="020B0503020102020204" pitchFamily="34" charset="0"/>
                <a:ea typeface="Calibri" panose="020F0502020204030204" pitchFamily="34" charset="0"/>
                <a:cs typeface="Times New Roman" panose="02020603050405020304" pitchFamily="18" charset="0"/>
              </a:rPr>
              <a:t>Office of the Secretary</a:t>
            </a:r>
          </a:p>
          <a:p>
            <a:pPr marL="274320" marR="0" lvl="0" indent="-274320">
              <a:spcBef>
                <a:spcPts val="0"/>
              </a:spcBef>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Office of the Deputy Secretary</a:t>
            </a:r>
          </a:p>
          <a:p>
            <a:pPr marL="274320" marR="0" lvl="0" indent="-274320">
              <a:spcBef>
                <a:spcPts val="0"/>
              </a:spcBef>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Office for Civil Rights and Civil Liberties</a:t>
            </a:r>
          </a:p>
          <a:p>
            <a:pPr marL="274320" marR="0" lvl="0" indent="-274320">
              <a:spcBef>
                <a:spcPts val="0"/>
              </a:spcBef>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Office of the Executive Secretary</a:t>
            </a:r>
          </a:p>
          <a:p>
            <a:pPr marL="274320" marR="0" lvl="0" indent="-274320">
              <a:spcBef>
                <a:spcPts val="0"/>
              </a:spcBef>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Privacy Office</a:t>
            </a:r>
          </a:p>
          <a:p>
            <a:pPr marL="274320" indent="-274320">
              <a:spcAft>
                <a:spcPts val="300"/>
              </a:spcAft>
              <a:buFont typeface="+mj-lt"/>
              <a:buAutoNum type="arabicPeriod"/>
            </a:pPr>
            <a: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**Office of Inspector General </a:t>
            </a:r>
            <a:br>
              <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br>
            <a:r>
              <a:rPr lang="en-US" sz="1100" b="0" i="1"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(**executes their own procurement actions)</a:t>
            </a:r>
          </a:p>
          <a:p>
            <a:pPr marL="0" indent="0">
              <a:spcAft>
                <a:spcPts val="300"/>
              </a:spcAft>
              <a:buFont typeface="+mj-lt"/>
              <a:buNone/>
            </a:pPr>
            <a:endParaRPr lang="en-US" sz="12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solidFill>
                <a:srgbClr val="003366"/>
              </a:solidFill>
              <a:effectLst/>
              <a:latin typeface="Franklin Gothic Book" panose="020B0503020102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solidFill>
                <a:srgbClr val="003366"/>
              </a:solidFill>
              <a:effectLst/>
              <a:latin typeface="Franklin Gothic Book" panose="020B0503020102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rgbClr val="003366"/>
                </a:solidFill>
                <a:effectLst/>
                <a:latin typeface="Franklin Gothic Book" panose="020B0503020102020204" pitchFamily="34" charset="0"/>
                <a:ea typeface="Calibri" panose="020F0502020204030204" pitchFamily="34" charset="0"/>
                <a:cs typeface="Times New Roman" panose="02020603050405020304" pitchFamily="18" charset="0"/>
              </a:rPr>
              <a:t>TRANSITION: The next several slides will provide a deeper look into OPO and the 10 Components by providing information about their office, what they buy, annual spend and points of contact</a:t>
            </a:r>
          </a:p>
          <a:p>
            <a:endParaRPr lang="en-US" dirty="0"/>
          </a:p>
        </p:txBody>
      </p:sp>
      <p:sp>
        <p:nvSpPr>
          <p:cNvPr id="4" name="Slide Number Placeholder 3"/>
          <p:cNvSpPr>
            <a:spLocks noGrp="1"/>
          </p:cNvSpPr>
          <p:nvPr>
            <p:ph type="sldNum" sz="quarter" idx="5"/>
          </p:nvPr>
        </p:nvSpPr>
        <p:spPr/>
        <p:txBody>
          <a:bodyPr/>
          <a:lstStyle/>
          <a:p>
            <a:fld id="{A1B9F966-C897-4D4F-B3B7-0B63331AC9D5}" type="slidenum">
              <a:rPr lang="en-US" smtClean="0"/>
              <a:t>9</a:t>
            </a:fld>
            <a:endParaRPr lang="en-US" dirty="0"/>
          </a:p>
        </p:txBody>
      </p:sp>
    </p:spTree>
    <p:extLst>
      <p:ext uri="{BB962C8B-B14F-4D97-AF65-F5344CB8AC3E}">
        <p14:creationId xmlns:p14="http://schemas.microsoft.com/office/powerpoint/2010/main" val="413384159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10" name="Picture 9" descr="Image provide s blue background for the slide and includes the DHS seal. Text in the image is, Office of the Chief Procurement Officer and Homeland Security">
            <a:extLst>
              <a:ext uri="{FF2B5EF4-FFF2-40B4-BE49-F238E27FC236}">
                <a16:creationId xmlns:a16="http://schemas.microsoft.com/office/drawing/2014/main" id="{6CDCCD18-94D7-4ECC-A42D-F7F7713FCC5B}"/>
              </a:ext>
            </a:extLst>
          </p:cNvPr>
          <p:cNvPicPr>
            <a:picLocks noChangeAspect="1"/>
          </p:cNvPicPr>
          <p:nvPr userDrawn="1"/>
        </p:nvPicPr>
        <p:blipFill>
          <a:blip r:embed="rId2"/>
          <a:stretch>
            <a:fillRect/>
          </a:stretch>
        </p:blipFill>
        <p:spPr>
          <a:xfrm>
            <a:off x="0" y="0"/>
            <a:ext cx="12192000" cy="6879498"/>
          </a:xfrm>
          <a:prstGeom prst="rect">
            <a:avLst/>
          </a:prstGeom>
        </p:spPr>
      </p:pic>
      <p:sp>
        <p:nvSpPr>
          <p:cNvPr id="2" name="Title 1">
            <a:extLst>
              <a:ext uri="{FF2B5EF4-FFF2-40B4-BE49-F238E27FC236}">
                <a16:creationId xmlns:a16="http://schemas.microsoft.com/office/drawing/2014/main" id="{9538D197-5F58-E64B-AAEA-8FD477711125}"/>
              </a:ext>
            </a:extLst>
          </p:cNvPr>
          <p:cNvSpPr>
            <a:spLocks noGrp="1"/>
          </p:cNvSpPr>
          <p:nvPr>
            <p:ph type="ctrTitle"/>
          </p:nvPr>
        </p:nvSpPr>
        <p:spPr>
          <a:xfrm>
            <a:off x="1524000" y="1749777"/>
            <a:ext cx="9144000" cy="2258685"/>
          </a:xfrm>
        </p:spPr>
        <p:txBody>
          <a:bodyPr rIns="0" anchor="b"/>
          <a:lstStyle>
            <a:lvl1pPr algn="l">
              <a:defRPr sz="6000">
                <a:solidFill>
                  <a:schemeClr val="bg1"/>
                </a:solidFill>
                <a:latin typeface="Franklin Gothic Book" panose="020B0503020102020204" pitchFamily="34" charset="0"/>
              </a:defRPr>
            </a:lvl1pPr>
          </a:lstStyle>
          <a:p>
            <a:r>
              <a:rPr lang="en-US" dirty="0"/>
              <a:t>Click to edit Master title style</a:t>
            </a:r>
          </a:p>
        </p:txBody>
      </p:sp>
      <p:sp>
        <p:nvSpPr>
          <p:cNvPr id="3" name="Subtitle 2">
            <a:extLst>
              <a:ext uri="{FF2B5EF4-FFF2-40B4-BE49-F238E27FC236}">
                <a16:creationId xmlns:a16="http://schemas.microsoft.com/office/drawing/2014/main" id="{8D5D0839-67B6-1548-A944-7B323F0874D6}"/>
              </a:ext>
            </a:extLst>
          </p:cNvPr>
          <p:cNvSpPr>
            <a:spLocks noGrp="1"/>
          </p:cNvSpPr>
          <p:nvPr>
            <p:ph type="subTitle" idx="1"/>
          </p:nvPr>
        </p:nvSpPr>
        <p:spPr>
          <a:xfrm>
            <a:off x="1524000" y="4436533"/>
            <a:ext cx="9144000" cy="1385713"/>
          </a:xfrm>
        </p:spPr>
        <p:txBody>
          <a:bodyPr rIns="0" anchor="b">
            <a:normAutofit/>
          </a:bodyPr>
          <a:lstStyle>
            <a:lvl1pPr marL="0" indent="0" algn="l">
              <a:buNone/>
              <a:defRPr sz="2800">
                <a:solidFill>
                  <a:schemeClr val="bg1"/>
                </a:solidFill>
                <a:latin typeface="Franklin Gothic Book" panose="020B05030201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548944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Section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38D197-5F58-E64B-AAEA-8FD477711125}"/>
              </a:ext>
            </a:extLst>
          </p:cNvPr>
          <p:cNvSpPr>
            <a:spLocks noGrp="1"/>
          </p:cNvSpPr>
          <p:nvPr>
            <p:ph type="ctrTitle"/>
          </p:nvPr>
        </p:nvSpPr>
        <p:spPr>
          <a:xfrm>
            <a:off x="1524000" y="1749777"/>
            <a:ext cx="9144000" cy="2258685"/>
          </a:xfrm>
        </p:spPr>
        <p:txBody>
          <a:bodyPr anchor="b"/>
          <a:lstStyle>
            <a:lvl1pPr algn="l">
              <a:defRPr sz="6000" baseline="0">
                <a:solidFill>
                  <a:srgbClr val="005288"/>
                </a:solidFill>
                <a:latin typeface="Franklin Gothic Book" panose="020B0503020102020204" pitchFamily="34" charset="0"/>
              </a:defRPr>
            </a:lvl1pPr>
          </a:lstStyle>
          <a:p>
            <a:r>
              <a:rPr lang="en-US" dirty="0"/>
              <a:t>Click to edit Master title style</a:t>
            </a:r>
          </a:p>
        </p:txBody>
      </p:sp>
      <p:sp>
        <p:nvSpPr>
          <p:cNvPr id="3" name="Subtitle 2">
            <a:extLst>
              <a:ext uri="{FF2B5EF4-FFF2-40B4-BE49-F238E27FC236}">
                <a16:creationId xmlns:a16="http://schemas.microsoft.com/office/drawing/2014/main" id="{8D5D0839-67B6-1548-A944-7B323F0874D6}"/>
              </a:ext>
            </a:extLst>
          </p:cNvPr>
          <p:cNvSpPr>
            <a:spLocks noGrp="1"/>
          </p:cNvSpPr>
          <p:nvPr>
            <p:ph type="subTitle" idx="1"/>
          </p:nvPr>
        </p:nvSpPr>
        <p:spPr>
          <a:xfrm>
            <a:off x="1524000" y="4436533"/>
            <a:ext cx="9144000" cy="1385713"/>
          </a:xfrm>
        </p:spPr>
        <p:txBody>
          <a:bodyPr anchor="b">
            <a:normAutofit/>
          </a:bodyPr>
          <a:lstStyle>
            <a:lvl1pPr marL="0" indent="0" algn="l">
              <a:buNone/>
              <a:defRPr sz="2800">
                <a:solidFill>
                  <a:schemeClr val="tx1"/>
                </a:solidFill>
                <a:latin typeface="Franklin Gothic Book" panose="020B05030201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cxnSp>
        <p:nvCxnSpPr>
          <p:cNvPr id="9" name="Straight Connector 8">
            <a:extLst>
              <a:ext uri="{FF2B5EF4-FFF2-40B4-BE49-F238E27FC236}">
                <a16:creationId xmlns:a16="http://schemas.microsoft.com/office/drawing/2014/main" id="{95D4694B-D02B-ED4C-8CD9-6E4F5B7C49C0}"/>
              </a:ext>
            </a:extLst>
          </p:cNvPr>
          <p:cNvCxnSpPr>
            <a:cxnSpLocks/>
          </p:cNvCxnSpPr>
          <p:nvPr userDrawn="1"/>
        </p:nvCxnSpPr>
        <p:spPr>
          <a:xfrm>
            <a:off x="685800" y="6356350"/>
            <a:ext cx="10793894" cy="0"/>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a:extLst>
              <a:ext uri="{FF2B5EF4-FFF2-40B4-BE49-F238E27FC236}">
                <a16:creationId xmlns:a16="http://schemas.microsoft.com/office/drawing/2014/main" id="{5F029C71-C46F-414B-9BF2-3482AD9171E6}"/>
              </a:ext>
            </a:extLst>
          </p:cNvPr>
          <p:cNvSpPr>
            <a:spLocks noGrp="1"/>
          </p:cNvSpPr>
          <p:nvPr>
            <p:ph type="sldNum" sz="quarter" idx="10"/>
          </p:nvPr>
        </p:nvSpPr>
        <p:spPr/>
        <p:txBody>
          <a:bodyPr/>
          <a:lstStyle/>
          <a:p>
            <a:fld id="{608A590B-EA45-4811-A9A8-40DF519EF08C}" type="slidenum">
              <a:rPr lang="en-US" smtClean="0"/>
              <a:pPr/>
              <a:t>‹#›</a:t>
            </a:fld>
            <a:endParaRPr lang="en-US" dirty="0"/>
          </a:p>
        </p:txBody>
      </p:sp>
    </p:spTree>
    <p:extLst>
      <p:ext uri="{BB962C8B-B14F-4D97-AF65-F5344CB8AC3E}">
        <p14:creationId xmlns:p14="http://schemas.microsoft.com/office/powerpoint/2010/main" val="42688642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EEFD6C-127B-C04D-817F-BF5DEDDDEAD3}"/>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7FB59D9E-E739-2740-B500-0A19597023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9" name="Straight Connector 8">
            <a:extLst>
              <a:ext uri="{FF2B5EF4-FFF2-40B4-BE49-F238E27FC236}">
                <a16:creationId xmlns:a16="http://schemas.microsoft.com/office/drawing/2014/main" id="{CD18CA9E-C8BE-114A-B727-DAB8B8077017}"/>
              </a:ext>
            </a:extLst>
          </p:cNvPr>
          <p:cNvCxnSpPr>
            <a:cxnSpLocks/>
          </p:cNvCxnSpPr>
          <p:nvPr userDrawn="1"/>
        </p:nvCxnSpPr>
        <p:spPr>
          <a:xfrm>
            <a:off x="685800" y="6356350"/>
            <a:ext cx="10793894" cy="0"/>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a:extLst>
              <a:ext uri="{FF2B5EF4-FFF2-40B4-BE49-F238E27FC236}">
                <a16:creationId xmlns:a16="http://schemas.microsoft.com/office/drawing/2014/main" id="{61FBD79B-1CBA-4334-99B2-88B8A1F06991}"/>
              </a:ext>
            </a:extLst>
          </p:cNvPr>
          <p:cNvSpPr>
            <a:spLocks noGrp="1"/>
          </p:cNvSpPr>
          <p:nvPr>
            <p:ph type="sldNum" sz="quarter" idx="10"/>
          </p:nvPr>
        </p:nvSpPr>
        <p:spPr/>
        <p:txBody>
          <a:bodyPr/>
          <a:lstStyle/>
          <a:p>
            <a:fld id="{608A590B-EA45-4811-A9A8-40DF519EF08C}" type="slidenum">
              <a:rPr lang="en-US" smtClean="0"/>
              <a:pPr/>
              <a:t>‹#›</a:t>
            </a:fld>
            <a:endParaRPr lang="en-US" dirty="0"/>
          </a:p>
        </p:txBody>
      </p:sp>
    </p:spTree>
    <p:extLst>
      <p:ext uri="{BB962C8B-B14F-4D97-AF65-F5344CB8AC3E}">
        <p14:creationId xmlns:p14="http://schemas.microsoft.com/office/powerpoint/2010/main" val="11064711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B9C019F7-E42F-754B-9F27-449ABE6EB71B}"/>
              </a:ext>
            </a:extLst>
          </p:cNvPr>
          <p:cNvSpPr>
            <a:spLocks noGrp="1"/>
          </p:cNvSpPr>
          <p:nvPr>
            <p:ph type="pic" idx="1"/>
          </p:nvPr>
        </p:nvSpPr>
        <p:spPr>
          <a:xfrm>
            <a:off x="774459" y="992188"/>
            <a:ext cx="10643082"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cxnSp>
        <p:nvCxnSpPr>
          <p:cNvPr id="10" name="Straight Connector 9">
            <a:extLst>
              <a:ext uri="{FF2B5EF4-FFF2-40B4-BE49-F238E27FC236}">
                <a16:creationId xmlns:a16="http://schemas.microsoft.com/office/drawing/2014/main" id="{DE1DA7E8-CFA8-3242-BD9D-4C5D72772F98}"/>
              </a:ext>
            </a:extLst>
          </p:cNvPr>
          <p:cNvCxnSpPr>
            <a:cxnSpLocks/>
          </p:cNvCxnSpPr>
          <p:nvPr userDrawn="1"/>
        </p:nvCxnSpPr>
        <p:spPr>
          <a:xfrm>
            <a:off x="685800" y="6356350"/>
            <a:ext cx="10793894"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26E95796-27FA-48CC-83A2-BC5E476C7B85}"/>
              </a:ext>
            </a:extLst>
          </p:cNvPr>
          <p:cNvSpPr>
            <a:spLocks noGrp="1"/>
          </p:cNvSpPr>
          <p:nvPr>
            <p:ph type="sldNum" sz="quarter" idx="10"/>
          </p:nvPr>
        </p:nvSpPr>
        <p:spPr/>
        <p:txBody>
          <a:bodyPr/>
          <a:lstStyle/>
          <a:p>
            <a:fld id="{608A590B-EA45-4811-A9A8-40DF519EF08C}" type="slidenum">
              <a:rPr lang="en-US" smtClean="0"/>
              <a:pPr/>
              <a:t>‹#›</a:t>
            </a:fld>
            <a:endParaRPr lang="en-US" dirty="0"/>
          </a:p>
        </p:txBody>
      </p:sp>
      <p:sp>
        <p:nvSpPr>
          <p:cNvPr id="2" name="Title 1">
            <a:extLst>
              <a:ext uri="{FF2B5EF4-FFF2-40B4-BE49-F238E27FC236}">
                <a16:creationId xmlns:a16="http://schemas.microsoft.com/office/drawing/2014/main" id="{C093647D-86B8-4AE2-8071-4CA8954CD73D}"/>
              </a:ext>
            </a:extLst>
          </p:cNvPr>
          <p:cNvSpPr>
            <a:spLocks noGrp="1"/>
          </p:cNvSpPr>
          <p:nvPr>
            <p:ph type="title"/>
          </p:nvPr>
        </p:nvSpPr>
        <p:spPr>
          <a:xfrm>
            <a:off x="-1217428" y="128696"/>
            <a:ext cx="919716" cy="2870236"/>
          </a:xfrm>
        </p:spPr>
        <p:txBody>
          <a:bodyPr anchor="t">
            <a:normAutofit/>
          </a:bodyPr>
          <a:lstStyle>
            <a:lvl1pPr>
              <a:defRPr sz="1200">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32904533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losing Contact Information">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95D4694B-D02B-ED4C-8CD9-6E4F5B7C49C0}"/>
              </a:ext>
            </a:extLst>
          </p:cNvPr>
          <p:cNvCxnSpPr>
            <a:cxnSpLocks/>
          </p:cNvCxnSpPr>
          <p:nvPr userDrawn="1"/>
        </p:nvCxnSpPr>
        <p:spPr>
          <a:xfrm>
            <a:off x="685800" y="6356350"/>
            <a:ext cx="10793894" cy="0"/>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a:extLst>
              <a:ext uri="{FF2B5EF4-FFF2-40B4-BE49-F238E27FC236}">
                <a16:creationId xmlns:a16="http://schemas.microsoft.com/office/drawing/2014/main" id="{5F029C71-C46F-414B-9BF2-3482AD9171E6}"/>
              </a:ext>
            </a:extLst>
          </p:cNvPr>
          <p:cNvSpPr>
            <a:spLocks noGrp="1"/>
          </p:cNvSpPr>
          <p:nvPr>
            <p:ph type="sldNum" sz="quarter" idx="10"/>
          </p:nvPr>
        </p:nvSpPr>
        <p:spPr/>
        <p:txBody>
          <a:bodyPr/>
          <a:lstStyle/>
          <a:p>
            <a:fld id="{608A590B-EA45-4811-A9A8-40DF519EF08C}" type="slidenum">
              <a:rPr lang="en-US" smtClean="0"/>
              <a:pPr/>
              <a:t>‹#›</a:t>
            </a:fld>
            <a:endParaRPr lang="en-US" dirty="0"/>
          </a:p>
        </p:txBody>
      </p:sp>
      <p:pic>
        <p:nvPicPr>
          <p:cNvPr id="6" name="Picture 5">
            <a:extLst>
              <a:ext uri="{FF2B5EF4-FFF2-40B4-BE49-F238E27FC236}">
                <a16:creationId xmlns:a16="http://schemas.microsoft.com/office/drawing/2014/main" id="{4B5F81E9-F99D-42E7-8FA8-F350CEEEE947}"/>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4521496" y="949753"/>
            <a:ext cx="3149009" cy="3149009"/>
          </a:xfrm>
          <a:prstGeom prst="rect">
            <a:avLst/>
          </a:prstGeom>
        </p:spPr>
      </p:pic>
      <p:sp>
        <p:nvSpPr>
          <p:cNvPr id="2" name="Title 1">
            <a:extLst>
              <a:ext uri="{FF2B5EF4-FFF2-40B4-BE49-F238E27FC236}">
                <a16:creationId xmlns:a16="http://schemas.microsoft.com/office/drawing/2014/main" id="{E8F95237-D758-43C1-A3B0-8777E806BF31}"/>
              </a:ext>
            </a:extLst>
          </p:cNvPr>
          <p:cNvSpPr>
            <a:spLocks noGrp="1"/>
          </p:cNvSpPr>
          <p:nvPr>
            <p:ph type="title"/>
          </p:nvPr>
        </p:nvSpPr>
        <p:spPr>
          <a:xfrm>
            <a:off x="712306" y="4582684"/>
            <a:ext cx="10793896" cy="1325563"/>
          </a:xfrm>
        </p:spPr>
        <p:txBody>
          <a:bodyPr/>
          <a:lstStyle>
            <a:lvl1pPr algn="ct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1271537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FF94AF-A53A-7245-8065-4D3EA6B77F16}"/>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926B0BB7-6E99-5542-96DF-376AE7A7FE3B}"/>
              </a:ext>
            </a:extLst>
          </p:cNvPr>
          <p:cNvSpPr>
            <a:spLocks noGrp="1"/>
          </p:cNvSpPr>
          <p:nvPr>
            <p:ph sz="half" idx="1"/>
          </p:nvPr>
        </p:nvSpPr>
        <p:spPr>
          <a:xfrm>
            <a:off x="685800" y="2103120"/>
            <a:ext cx="5181600" cy="4170362"/>
          </a:xfrm>
        </p:spPr>
        <p:txBody>
          <a:bodyPr/>
          <a:lstStyle/>
          <a:p>
            <a:pPr lvl="0"/>
            <a:r>
              <a:rPr lang="en-US" dirty="0"/>
              <a:t>Click to edit Master text styles</a:t>
            </a:r>
          </a:p>
          <a:p>
            <a:pPr lvl="1"/>
            <a:r>
              <a:rPr lang="en-US" dirty="0"/>
              <a:t>Second level</a:t>
            </a:r>
          </a:p>
          <a:p>
            <a:pPr lvl="2"/>
            <a:r>
              <a:rPr lang="en-US" dirty="0"/>
              <a:t>Third level</a:t>
            </a:r>
          </a:p>
        </p:txBody>
      </p:sp>
      <p:sp>
        <p:nvSpPr>
          <p:cNvPr id="4" name="Content Placeholder 3">
            <a:extLst>
              <a:ext uri="{FF2B5EF4-FFF2-40B4-BE49-F238E27FC236}">
                <a16:creationId xmlns:a16="http://schemas.microsoft.com/office/drawing/2014/main" id="{23896161-2700-644D-BA89-F2A31914849A}"/>
              </a:ext>
            </a:extLst>
          </p:cNvPr>
          <p:cNvSpPr>
            <a:spLocks noGrp="1"/>
          </p:cNvSpPr>
          <p:nvPr>
            <p:ph sz="half" idx="2"/>
          </p:nvPr>
        </p:nvSpPr>
        <p:spPr>
          <a:xfrm>
            <a:off x="6172200" y="2103120"/>
            <a:ext cx="5181600" cy="4170362"/>
          </a:xfrm>
        </p:spPr>
        <p:txBody>
          <a:bodyPr/>
          <a:lstStyle/>
          <a:p>
            <a:pPr lvl="0"/>
            <a:r>
              <a:rPr lang="en-US" dirty="0"/>
              <a:t>Click to edit Master text styles</a:t>
            </a:r>
          </a:p>
          <a:p>
            <a:pPr lvl="1"/>
            <a:r>
              <a:rPr lang="en-US" dirty="0"/>
              <a:t>Second level</a:t>
            </a:r>
          </a:p>
          <a:p>
            <a:pPr lvl="2"/>
            <a:r>
              <a:rPr lang="en-US" dirty="0"/>
              <a:t>Third level</a:t>
            </a:r>
          </a:p>
        </p:txBody>
      </p:sp>
      <p:cxnSp>
        <p:nvCxnSpPr>
          <p:cNvPr id="10" name="Straight Connector 9">
            <a:extLst>
              <a:ext uri="{FF2B5EF4-FFF2-40B4-BE49-F238E27FC236}">
                <a16:creationId xmlns:a16="http://schemas.microsoft.com/office/drawing/2014/main" id="{970251C9-083C-4B40-B10D-2C4677AD2636}"/>
              </a:ext>
            </a:extLst>
          </p:cNvPr>
          <p:cNvCxnSpPr>
            <a:cxnSpLocks/>
          </p:cNvCxnSpPr>
          <p:nvPr userDrawn="1"/>
        </p:nvCxnSpPr>
        <p:spPr>
          <a:xfrm>
            <a:off x="685800" y="6356350"/>
            <a:ext cx="10793894"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3B56DD95-7A82-423F-84E6-DE2C20228D67}"/>
              </a:ext>
            </a:extLst>
          </p:cNvPr>
          <p:cNvSpPr>
            <a:spLocks noGrp="1"/>
          </p:cNvSpPr>
          <p:nvPr>
            <p:ph type="sldNum" sz="quarter" idx="10"/>
          </p:nvPr>
        </p:nvSpPr>
        <p:spPr/>
        <p:txBody>
          <a:bodyPr/>
          <a:lstStyle/>
          <a:p>
            <a:fld id="{608A590B-EA45-4811-A9A8-40DF519EF08C}" type="slidenum">
              <a:rPr lang="en-US" smtClean="0"/>
              <a:pPr/>
              <a:t>‹#›</a:t>
            </a:fld>
            <a:endParaRPr lang="en-US" dirty="0"/>
          </a:p>
        </p:txBody>
      </p:sp>
    </p:spTree>
    <p:extLst>
      <p:ext uri="{BB962C8B-B14F-4D97-AF65-F5344CB8AC3E}">
        <p14:creationId xmlns:p14="http://schemas.microsoft.com/office/powerpoint/2010/main" val="42281288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85E0CD-6EEF-3A49-89BC-3C2D360B8C96}"/>
              </a:ext>
            </a:extLst>
          </p:cNvPr>
          <p:cNvSpPr>
            <a:spLocks noGrp="1"/>
          </p:cNvSpPr>
          <p:nvPr>
            <p:ph type="title"/>
          </p:nvPr>
        </p:nvSpPr>
        <p:spPr>
          <a:xfrm>
            <a:off x="685800" y="685800"/>
            <a:ext cx="10696356" cy="1373114"/>
          </a:xfrm>
        </p:spPr>
        <p:txBody>
          <a:bodyPr/>
          <a:lstStyle/>
          <a:p>
            <a:r>
              <a:rPr lang="en-US" dirty="0"/>
              <a:t>Click to edit Master title style</a:t>
            </a:r>
          </a:p>
        </p:txBody>
      </p:sp>
      <p:sp>
        <p:nvSpPr>
          <p:cNvPr id="3" name="Text Placeholder 2">
            <a:extLst>
              <a:ext uri="{FF2B5EF4-FFF2-40B4-BE49-F238E27FC236}">
                <a16:creationId xmlns:a16="http://schemas.microsoft.com/office/drawing/2014/main" id="{6439B074-45D5-224C-899A-BE7AB8520426}"/>
              </a:ext>
            </a:extLst>
          </p:cNvPr>
          <p:cNvSpPr>
            <a:spLocks noGrp="1"/>
          </p:cNvSpPr>
          <p:nvPr>
            <p:ph type="body" idx="1"/>
          </p:nvPr>
        </p:nvSpPr>
        <p:spPr>
          <a:xfrm>
            <a:off x="685800" y="2076620"/>
            <a:ext cx="5157787" cy="463624"/>
          </a:xfrm>
          <a:solidFill>
            <a:srgbClr val="003366"/>
          </a:solidFill>
        </p:spPr>
        <p:txBody>
          <a:bodyPr anchor="ctr">
            <a:noAutofit/>
          </a:bodyPr>
          <a:lstStyle>
            <a:lvl1pPr marL="0" indent="0">
              <a:buNone/>
              <a:defRPr sz="2800" b="1" u="none">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340BA06B-F4D9-4D48-AD11-EA667D9D3840}"/>
              </a:ext>
            </a:extLst>
          </p:cNvPr>
          <p:cNvSpPr>
            <a:spLocks noGrp="1"/>
          </p:cNvSpPr>
          <p:nvPr>
            <p:ph sz="half" idx="2"/>
          </p:nvPr>
        </p:nvSpPr>
        <p:spPr>
          <a:xfrm>
            <a:off x="685800" y="2546133"/>
            <a:ext cx="5157787" cy="3605951"/>
          </a:xfrm>
          <a:solidFill>
            <a:srgbClr val="003366">
              <a:alpha val="10000"/>
            </a:srgbClr>
          </a:solidFill>
        </p:spPr>
        <p:txBody>
          <a:bodyPr/>
          <a:lstStyle/>
          <a:p>
            <a:pPr lvl="0"/>
            <a:r>
              <a:rPr lang="en-US" dirty="0"/>
              <a:t>Click to edit Master text styles</a:t>
            </a:r>
          </a:p>
          <a:p>
            <a:pPr lvl="1"/>
            <a:r>
              <a:rPr lang="en-US" dirty="0"/>
              <a:t>Second level</a:t>
            </a:r>
          </a:p>
          <a:p>
            <a:pPr lvl="2"/>
            <a:r>
              <a:rPr lang="en-US" dirty="0"/>
              <a:t>Third level</a:t>
            </a:r>
          </a:p>
        </p:txBody>
      </p:sp>
      <p:sp>
        <p:nvSpPr>
          <p:cNvPr id="5" name="Text Placeholder 4">
            <a:extLst>
              <a:ext uri="{FF2B5EF4-FFF2-40B4-BE49-F238E27FC236}">
                <a16:creationId xmlns:a16="http://schemas.microsoft.com/office/drawing/2014/main" id="{A592027A-AA62-784C-9375-D8D1EF1C5B34}"/>
              </a:ext>
            </a:extLst>
          </p:cNvPr>
          <p:cNvSpPr>
            <a:spLocks noGrp="1"/>
          </p:cNvSpPr>
          <p:nvPr>
            <p:ph type="body" sz="quarter" idx="3"/>
          </p:nvPr>
        </p:nvSpPr>
        <p:spPr>
          <a:xfrm>
            <a:off x="6172200" y="2076620"/>
            <a:ext cx="5183188" cy="463624"/>
          </a:xfrm>
          <a:solidFill>
            <a:srgbClr val="003366"/>
          </a:solidFill>
        </p:spPr>
        <p:txBody>
          <a:bodyPr anchor="ctr">
            <a:noAutofit/>
          </a:bodyPr>
          <a:lstStyle>
            <a:lvl1pPr marL="0" indent="0">
              <a:buNone/>
              <a:defRPr sz="2800" b="1" u="none">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419A81B2-1074-6E43-8849-74D6AFC2E27F}"/>
              </a:ext>
            </a:extLst>
          </p:cNvPr>
          <p:cNvSpPr>
            <a:spLocks noGrp="1"/>
          </p:cNvSpPr>
          <p:nvPr>
            <p:ph sz="quarter" idx="4"/>
          </p:nvPr>
        </p:nvSpPr>
        <p:spPr>
          <a:xfrm>
            <a:off x="6172200" y="2546133"/>
            <a:ext cx="5183188" cy="3605951"/>
          </a:xfrm>
          <a:solidFill>
            <a:srgbClr val="003366">
              <a:alpha val="10000"/>
            </a:srgbClr>
          </a:solidFill>
        </p:spPr>
        <p:txBody>
          <a:bodyPr>
            <a:normAutofit/>
          </a:bodyPr>
          <a:lstStyle>
            <a:lvl1pPr>
              <a:defRPr sz="2800"/>
            </a:lvl1pPr>
            <a:lvl2pPr>
              <a:defRPr sz="2400"/>
            </a:lvl2pPr>
            <a:lvl3pPr>
              <a:defRPr sz="2000"/>
            </a:lvl3pPr>
          </a:lstStyle>
          <a:p>
            <a:pPr lvl="0"/>
            <a:r>
              <a:rPr lang="en-US" dirty="0"/>
              <a:t>Click to edit Master text styles</a:t>
            </a:r>
          </a:p>
          <a:p>
            <a:pPr lvl="1"/>
            <a:r>
              <a:rPr lang="en-US" dirty="0"/>
              <a:t>Second level</a:t>
            </a:r>
          </a:p>
          <a:p>
            <a:pPr lvl="2"/>
            <a:r>
              <a:rPr lang="en-US" dirty="0"/>
              <a:t>Third level</a:t>
            </a:r>
          </a:p>
        </p:txBody>
      </p:sp>
      <p:cxnSp>
        <p:nvCxnSpPr>
          <p:cNvPr id="12" name="Straight Connector 11">
            <a:extLst>
              <a:ext uri="{FF2B5EF4-FFF2-40B4-BE49-F238E27FC236}">
                <a16:creationId xmlns:a16="http://schemas.microsoft.com/office/drawing/2014/main" id="{0086DBD2-0A94-C948-A40E-74F21871E355}"/>
              </a:ext>
            </a:extLst>
          </p:cNvPr>
          <p:cNvCxnSpPr>
            <a:cxnSpLocks/>
          </p:cNvCxnSpPr>
          <p:nvPr userDrawn="1"/>
        </p:nvCxnSpPr>
        <p:spPr>
          <a:xfrm>
            <a:off x="685800" y="6356350"/>
            <a:ext cx="10793894"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Slide Number Placeholder 6">
            <a:extLst>
              <a:ext uri="{FF2B5EF4-FFF2-40B4-BE49-F238E27FC236}">
                <a16:creationId xmlns:a16="http://schemas.microsoft.com/office/drawing/2014/main" id="{282C73A5-D414-4163-8B35-2FDFAE499E7E}"/>
              </a:ext>
            </a:extLst>
          </p:cNvPr>
          <p:cNvSpPr>
            <a:spLocks noGrp="1"/>
          </p:cNvSpPr>
          <p:nvPr>
            <p:ph type="sldNum" sz="quarter" idx="10"/>
          </p:nvPr>
        </p:nvSpPr>
        <p:spPr/>
        <p:txBody>
          <a:bodyPr/>
          <a:lstStyle/>
          <a:p>
            <a:fld id="{608A590B-EA45-4811-A9A8-40DF519EF08C}" type="slidenum">
              <a:rPr lang="en-US" smtClean="0"/>
              <a:pPr/>
              <a:t>‹#›</a:t>
            </a:fld>
            <a:endParaRPr lang="en-US" dirty="0"/>
          </a:p>
        </p:txBody>
      </p:sp>
    </p:spTree>
    <p:extLst>
      <p:ext uri="{BB962C8B-B14F-4D97-AF65-F5344CB8AC3E}">
        <p14:creationId xmlns:p14="http://schemas.microsoft.com/office/powerpoint/2010/main" val="30451275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E3DA05-4DB9-7D47-9319-4044F1F34C61}"/>
              </a:ext>
            </a:extLst>
          </p:cNvPr>
          <p:cNvSpPr>
            <a:spLocks noGrp="1"/>
          </p:cNvSpPr>
          <p:nvPr>
            <p:ph type="title"/>
          </p:nvPr>
        </p:nvSpPr>
        <p:spPr>
          <a:xfrm>
            <a:off x="685800" y="616688"/>
            <a:ext cx="3932237" cy="1440712"/>
          </a:xfrm>
        </p:spPr>
        <p:txBody>
          <a:bodyPr anchor="b">
            <a:normAutofit/>
          </a:bodyPr>
          <a:lstStyle>
            <a:lvl1pPr>
              <a:defRPr sz="3600"/>
            </a:lvl1pPr>
          </a:lstStyle>
          <a:p>
            <a:r>
              <a:rPr lang="en-US" dirty="0"/>
              <a:t>Click to edit Master title style</a:t>
            </a:r>
          </a:p>
        </p:txBody>
      </p:sp>
      <p:sp>
        <p:nvSpPr>
          <p:cNvPr id="3" name="Content Placeholder 2">
            <a:extLst>
              <a:ext uri="{FF2B5EF4-FFF2-40B4-BE49-F238E27FC236}">
                <a16:creationId xmlns:a16="http://schemas.microsoft.com/office/drawing/2014/main" id="{BC61C454-48FA-4B40-9913-69CA65106E3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p:txBody>
      </p:sp>
      <p:sp>
        <p:nvSpPr>
          <p:cNvPr id="4" name="Text Placeholder 3">
            <a:extLst>
              <a:ext uri="{FF2B5EF4-FFF2-40B4-BE49-F238E27FC236}">
                <a16:creationId xmlns:a16="http://schemas.microsoft.com/office/drawing/2014/main" id="{F999089F-DC0C-CB44-83CB-1A5D94401536}"/>
              </a:ext>
            </a:extLst>
          </p:cNvPr>
          <p:cNvSpPr>
            <a:spLocks noGrp="1"/>
          </p:cNvSpPr>
          <p:nvPr>
            <p:ph type="body" sz="half" idx="2"/>
          </p:nvPr>
        </p:nvSpPr>
        <p:spPr>
          <a:xfrm>
            <a:off x="685800" y="2057400"/>
            <a:ext cx="3932237" cy="3811588"/>
          </a:xfr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0" name="Straight Connector 9">
            <a:extLst>
              <a:ext uri="{FF2B5EF4-FFF2-40B4-BE49-F238E27FC236}">
                <a16:creationId xmlns:a16="http://schemas.microsoft.com/office/drawing/2014/main" id="{8B58F8D6-D34B-134F-BB19-DD1AA2D6F437}"/>
              </a:ext>
            </a:extLst>
          </p:cNvPr>
          <p:cNvCxnSpPr>
            <a:cxnSpLocks/>
          </p:cNvCxnSpPr>
          <p:nvPr userDrawn="1"/>
        </p:nvCxnSpPr>
        <p:spPr>
          <a:xfrm>
            <a:off x="685800" y="6356350"/>
            <a:ext cx="10793894"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CFCBCD90-16C5-4232-B0E4-1F10A471117C}"/>
              </a:ext>
            </a:extLst>
          </p:cNvPr>
          <p:cNvSpPr>
            <a:spLocks noGrp="1"/>
          </p:cNvSpPr>
          <p:nvPr>
            <p:ph type="sldNum" sz="quarter" idx="10"/>
          </p:nvPr>
        </p:nvSpPr>
        <p:spPr/>
        <p:txBody>
          <a:bodyPr/>
          <a:lstStyle/>
          <a:p>
            <a:fld id="{608A590B-EA45-4811-A9A8-40DF519EF08C}" type="slidenum">
              <a:rPr lang="en-US" smtClean="0"/>
              <a:pPr/>
              <a:t>‹#›</a:t>
            </a:fld>
            <a:endParaRPr lang="en-US" dirty="0"/>
          </a:p>
        </p:txBody>
      </p:sp>
    </p:spTree>
    <p:extLst>
      <p:ext uri="{BB962C8B-B14F-4D97-AF65-F5344CB8AC3E}">
        <p14:creationId xmlns:p14="http://schemas.microsoft.com/office/powerpoint/2010/main" val="1451980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3F798C-7391-FD41-913B-E261818930A1}"/>
              </a:ext>
            </a:extLst>
          </p:cNvPr>
          <p:cNvSpPr>
            <a:spLocks noGrp="1"/>
          </p:cNvSpPr>
          <p:nvPr>
            <p:ph type="title"/>
          </p:nvPr>
        </p:nvSpPr>
        <p:spPr>
          <a:xfrm>
            <a:off x="685800" y="669850"/>
            <a:ext cx="3932237" cy="1387549"/>
          </a:xfrm>
        </p:spPr>
        <p:txBody>
          <a:bodyPr anchor="b">
            <a:normAutofit/>
          </a:bodyPr>
          <a:lstStyle>
            <a:lvl1pPr>
              <a:defRPr sz="3600"/>
            </a:lvl1pPr>
          </a:lstStyle>
          <a:p>
            <a:r>
              <a:rPr lang="en-US" dirty="0"/>
              <a:t>Click to edit Master title style</a:t>
            </a:r>
          </a:p>
        </p:txBody>
      </p:sp>
      <p:sp>
        <p:nvSpPr>
          <p:cNvPr id="3" name="Picture Placeholder 2">
            <a:extLst>
              <a:ext uri="{FF2B5EF4-FFF2-40B4-BE49-F238E27FC236}">
                <a16:creationId xmlns:a16="http://schemas.microsoft.com/office/drawing/2014/main" id="{B9C019F7-E42F-754B-9F27-449ABE6EB71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303EFD67-5F7C-E043-B4C5-330D884BB326}"/>
              </a:ext>
            </a:extLst>
          </p:cNvPr>
          <p:cNvSpPr>
            <a:spLocks noGrp="1"/>
          </p:cNvSpPr>
          <p:nvPr>
            <p:ph type="body" sz="half" idx="2"/>
          </p:nvPr>
        </p:nvSpPr>
        <p:spPr>
          <a:xfrm>
            <a:off x="685800" y="2057400"/>
            <a:ext cx="3932237" cy="3811588"/>
          </a:xfr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0" name="Straight Connector 9">
            <a:extLst>
              <a:ext uri="{FF2B5EF4-FFF2-40B4-BE49-F238E27FC236}">
                <a16:creationId xmlns:a16="http://schemas.microsoft.com/office/drawing/2014/main" id="{DE1DA7E8-CFA8-3242-BD9D-4C5D72772F98}"/>
              </a:ext>
            </a:extLst>
          </p:cNvPr>
          <p:cNvCxnSpPr>
            <a:cxnSpLocks/>
          </p:cNvCxnSpPr>
          <p:nvPr userDrawn="1"/>
        </p:nvCxnSpPr>
        <p:spPr>
          <a:xfrm>
            <a:off x="685800" y="6356350"/>
            <a:ext cx="10793894"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26E95796-27FA-48CC-83A2-BC5E476C7B85}"/>
              </a:ext>
            </a:extLst>
          </p:cNvPr>
          <p:cNvSpPr>
            <a:spLocks noGrp="1"/>
          </p:cNvSpPr>
          <p:nvPr>
            <p:ph type="sldNum" sz="quarter" idx="10"/>
          </p:nvPr>
        </p:nvSpPr>
        <p:spPr/>
        <p:txBody>
          <a:bodyPr/>
          <a:lstStyle/>
          <a:p>
            <a:fld id="{608A590B-EA45-4811-A9A8-40DF519EF08C}" type="slidenum">
              <a:rPr lang="en-US" smtClean="0"/>
              <a:pPr/>
              <a:t>‹#›</a:t>
            </a:fld>
            <a:endParaRPr lang="en-US" dirty="0"/>
          </a:p>
        </p:txBody>
      </p:sp>
    </p:spTree>
    <p:extLst>
      <p:ext uri="{BB962C8B-B14F-4D97-AF65-F5344CB8AC3E}">
        <p14:creationId xmlns:p14="http://schemas.microsoft.com/office/powerpoint/2010/main" val="25627094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2493B9F-55EF-2A48-AC17-A012076437F5}"/>
              </a:ext>
            </a:extLst>
          </p:cNvPr>
          <p:cNvSpPr>
            <a:spLocks noGrp="1"/>
          </p:cNvSpPr>
          <p:nvPr>
            <p:ph type="title"/>
          </p:nvPr>
        </p:nvSpPr>
        <p:spPr>
          <a:xfrm>
            <a:off x="685800" y="681038"/>
            <a:ext cx="10793896" cy="1325563"/>
          </a:xfrm>
          <a:prstGeom prst="rect">
            <a:avLst/>
          </a:prstGeom>
        </p:spPr>
        <p:txBody>
          <a:bodyPr vert="horz" lIns="0" tIns="45720" rIns="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75D7DFAD-062F-C448-A4EB-61D476F18B69}"/>
              </a:ext>
            </a:extLst>
          </p:cNvPr>
          <p:cNvSpPr>
            <a:spLocks noGrp="1"/>
          </p:cNvSpPr>
          <p:nvPr>
            <p:ph type="body" idx="1"/>
          </p:nvPr>
        </p:nvSpPr>
        <p:spPr>
          <a:xfrm>
            <a:off x="685799" y="2103439"/>
            <a:ext cx="10793895" cy="4073523"/>
          </a:xfrm>
          <a:prstGeom prst="rect">
            <a:avLst/>
          </a:prstGeom>
        </p:spPr>
        <p:txBody>
          <a:bodyPr vert="horz" lIns="0" tIns="45720" rIns="0" bIns="45720" rtlCol="0">
            <a:normAutofit/>
          </a:bodyPr>
          <a:lstStyle/>
          <a:p>
            <a:pPr lvl="0"/>
            <a:r>
              <a:rPr lang="en-US" dirty="0"/>
              <a:t>Click to edit Master text styles</a:t>
            </a:r>
          </a:p>
          <a:p>
            <a:pPr lvl="1"/>
            <a:r>
              <a:rPr lang="en-US" dirty="0"/>
              <a:t>Second level</a:t>
            </a:r>
          </a:p>
          <a:p>
            <a:pPr lvl="2"/>
            <a:r>
              <a:rPr lang="en-US" dirty="0"/>
              <a:t>Third level</a:t>
            </a:r>
          </a:p>
        </p:txBody>
      </p:sp>
      <p:pic>
        <p:nvPicPr>
          <p:cNvPr id="8" name="Picture 7">
            <a:extLst>
              <a:ext uri="{FF2B5EF4-FFF2-40B4-BE49-F238E27FC236}">
                <a16:creationId xmlns:a16="http://schemas.microsoft.com/office/drawing/2014/main" id="{CB8920FE-459C-574D-AFD8-9C932739C2C8}"/>
              </a:ext>
              <a:ext uri="{C183D7F6-B498-43B3-948B-1728B52AA6E4}">
                <adec:decorative xmlns:adec="http://schemas.microsoft.com/office/drawing/2017/decorative" val="1"/>
              </a:ext>
            </a:extLst>
          </p:cNvPr>
          <p:cNvPicPr>
            <a:picLocks noChangeAspect="1"/>
          </p:cNvPicPr>
          <p:nvPr userDrawn="1"/>
        </p:nvPicPr>
        <p:blipFill>
          <a:blip r:embed="rId11"/>
          <a:stretch>
            <a:fillRect/>
          </a:stretch>
        </p:blipFill>
        <p:spPr>
          <a:xfrm>
            <a:off x="0" y="-1"/>
            <a:ext cx="12192000" cy="586031"/>
          </a:xfrm>
          <a:prstGeom prst="rect">
            <a:avLst/>
          </a:prstGeom>
        </p:spPr>
      </p:pic>
      <p:cxnSp>
        <p:nvCxnSpPr>
          <p:cNvPr id="10" name="Straight Connector 9">
            <a:extLst>
              <a:ext uri="{FF2B5EF4-FFF2-40B4-BE49-F238E27FC236}">
                <a16:creationId xmlns:a16="http://schemas.microsoft.com/office/drawing/2014/main" id="{CA4621C1-2A4E-E048-BB27-0779D88F3A49}"/>
              </a:ext>
            </a:extLst>
          </p:cNvPr>
          <p:cNvCxnSpPr>
            <a:cxnSpLocks/>
          </p:cNvCxnSpPr>
          <p:nvPr userDrawn="1"/>
        </p:nvCxnSpPr>
        <p:spPr>
          <a:xfrm>
            <a:off x="685800" y="6356350"/>
            <a:ext cx="10793894" cy="0"/>
          </a:xfrm>
          <a:prstGeom prst="line">
            <a:avLst/>
          </a:prstGeom>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20AC06CA-900F-46BC-9C05-41A4784BAB2F}"/>
              </a:ext>
            </a:extLst>
          </p:cNvPr>
          <p:cNvSpPr>
            <a:spLocks noGrp="1"/>
          </p:cNvSpPr>
          <p:nvPr>
            <p:ph type="sldNum" sz="quarter" idx="4"/>
          </p:nvPr>
        </p:nvSpPr>
        <p:spPr>
          <a:xfrm>
            <a:off x="712306" y="6417675"/>
            <a:ext cx="2743200" cy="365125"/>
          </a:xfrm>
          <a:prstGeom prst="rect">
            <a:avLst/>
          </a:prstGeom>
        </p:spPr>
        <p:txBody>
          <a:bodyPr vert="horz" lIns="0" tIns="45720" rIns="91440" bIns="45720" rtlCol="0" anchor="ctr"/>
          <a:lstStyle>
            <a:lvl1pPr algn="l">
              <a:defRPr sz="1200">
                <a:solidFill>
                  <a:schemeClr val="tx1">
                    <a:tint val="75000"/>
                  </a:schemeClr>
                </a:solidFill>
                <a:latin typeface="Franklin Gothic Book" panose="020B0503020102020204" pitchFamily="34" charset="0"/>
              </a:defRPr>
            </a:lvl1pPr>
          </a:lstStyle>
          <a:p>
            <a:fld id="{608A590B-EA45-4811-A9A8-40DF519EF08C}" type="slidenum">
              <a:rPr lang="en-US" smtClean="0"/>
              <a:pPr/>
              <a:t>‹#›</a:t>
            </a:fld>
            <a:endParaRPr lang="en-US" dirty="0"/>
          </a:p>
        </p:txBody>
      </p:sp>
      <p:sp>
        <p:nvSpPr>
          <p:cNvPr id="11" name="TextBox 10">
            <a:extLst>
              <a:ext uri="{FF2B5EF4-FFF2-40B4-BE49-F238E27FC236}">
                <a16:creationId xmlns:a16="http://schemas.microsoft.com/office/drawing/2014/main" id="{3FB8330F-9B9F-4D4C-B342-57F40C316CBD}"/>
              </a:ext>
            </a:extLst>
          </p:cNvPr>
          <p:cNvSpPr txBox="1"/>
          <p:nvPr userDrawn="1"/>
        </p:nvSpPr>
        <p:spPr>
          <a:xfrm>
            <a:off x="7177931" y="6354018"/>
            <a:ext cx="4301763" cy="246220"/>
          </a:xfrm>
          <a:prstGeom prst="rect">
            <a:avLst/>
          </a:prstGeom>
          <a:noFill/>
        </p:spPr>
        <p:txBody>
          <a:bodyPr wrap="none" lIns="0" tIns="91440" rIns="0" bIns="0" rtlCol="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100" b="1" i="0" dirty="0">
                <a:solidFill>
                  <a:srgbClr val="005188"/>
                </a:solidFill>
                <a:latin typeface="Arial" panose="020B0604020202020204" pitchFamily="34" charset="0"/>
                <a:cs typeface="Arial" panose="020B0604020202020204" pitchFamily="34" charset="0"/>
              </a:rPr>
              <a:t>Empower • Collaborate • Innovate • Procure</a:t>
            </a:r>
          </a:p>
        </p:txBody>
      </p:sp>
    </p:spTree>
    <p:extLst>
      <p:ext uri="{BB962C8B-B14F-4D97-AF65-F5344CB8AC3E}">
        <p14:creationId xmlns:p14="http://schemas.microsoft.com/office/powerpoint/2010/main" val="3867940933"/>
      </p:ext>
    </p:extLst>
  </p:cSld>
  <p:clrMap bg1="lt1" tx1="dk1" bg2="lt2" tx2="dk2" accent1="accent1" accent2="accent2" accent3="accent3" accent4="accent4" accent5="accent5" accent6="accent6" hlink="hlink" folHlink="folHlink"/>
  <p:sldLayoutIdLst>
    <p:sldLayoutId id="2147483649" r:id="rId1"/>
    <p:sldLayoutId id="2147483658" r:id="rId2"/>
    <p:sldLayoutId id="2147483650" r:id="rId3"/>
    <p:sldLayoutId id="2147483659" r:id="rId4"/>
    <p:sldLayoutId id="2147483660" r:id="rId5"/>
    <p:sldLayoutId id="2147483652" r:id="rId6"/>
    <p:sldLayoutId id="2147483653" r:id="rId7"/>
    <p:sldLayoutId id="2147483656" r:id="rId8"/>
    <p:sldLayoutId id="2147483657" r:id="rId9"/>
  </p:sldLayoutIdLst>
  <p:hf hdr="0" ftr="0" dt="0"/>
  <p:txStyles>
    <p:titleStyle>
      <a:lvl1pPr algn="l" defTabSz="914400" rtl="0" eaLnBrk="1" latinLnBrk="0" hangingPunct="1">
        <a:lnSpc>
          <a:spcPct val="90000"/>
        </a:lnSpc>
        <a:spcBef>
          <a:spcPct val="0"/>
        </a:spcBef>
        <a:buNone/>
        <a:defRPr sz="3600" kern="1200">
          <a:solidFill>
            <a:srgbClr val="005288"/>
          </a:solidFill>
          <a:latin typeface="Franklin Gothic Book" panose="020B05030201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ranklin Gothic Book" panose="020B05030201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ranklin Gothic Book" panose="020B05030201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9.svg"/></Relationships>
</file>

<file path=ppt/slides/_rels/slide11.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chart" Target="../charts/chart1.xml"/><Relationship Id="rId7"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hyperlink" Target="https://www.dhs.gov/dhs-budget" TargetMode="External"/><Relationship Id="rId5" Type="http://schemas.openxmlformats.org/officeDocument/2006/relationships/image" Target="../media/image22.sv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8" Type="http://schemas.openxmlformats.org/officeDocument/2006/relationships/image" Target="../media/image57.png"/><Relationship Id="rId13" Type="http://schemas.openxmlformats.org/officeDocument/2006/relationships/image" Target="../media/image60.svg"/><Relationship Id="rId3" Type="http://schemas.openxmlformats.org/officeDocument/2006/relationships/hyperlink" Target="https://www.dhs.gov/office-chief-procurement-officer" TargetMode="External"/><Relationship Id="rId7" Type="http://schemas.openxmlformats.org/officeDocument/2006/relationships/image" Target="../media/image56.svg"/><Relationship Id="rId12" Type="http://schemas.openxmlformats.org/officeDocument/2006/relationships/image" Target="../media/image59.png"/><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image" Target="../media/image55.png"/><Relationship Id="rId11" Type="http://schemas.openxmlformats.org/officeDocument/2006/relationships/image" Target="../media/image9.svg"/><Relationship Id="rId5" Type="http://schemas.openxmlformats.org/officeDocument/2006/relationships/image" Target="../media/image54.svg"/><Relationship Id="rId10" Type="http://schemas.openxmlformats.org/officeDocument/2006/relationships/image" Target="../media/image8.png"/><Relationship Id="rId4" Type="http://schemas.openxmlformats.org/officeDocument/2006/relationships/image" Target="../media/image53.png"/><Relationship Id="rId9" Type="http://schemas.openxmlformats.org/officeDocument/2006/relationships/image" Target="../media/image58.svg"/></Relationships>
</file>

<file path=ppt/slides/_rels/slide13.xml.rels><?xml version="1.0" encoding="UTF-8" standalone="yes"?>
<Relationships xmlns="http://schemas.openxmlformats.org/package/2006/relationships"><Relationship Id="rId8" Type="http://schemas.openxmlformats.org/officeDocument/2006/relationships/hyperlink" Target="mailto:OPOSmallBusiness@hq.dhs.gov" TargetMode="External"/><Relationship Id="rId13" Type="http://schemas.openxmlformats.org/officeDocument/2006/relationships/image" Target="../media/image66.svg"/><Relationship Id="rId3" Type="http://schemas.openxmlformats.org/officeDocument/2006/relationships/hyperlink" Target="https://www.dhs.gov/office-chief-procurement-officer" TargetMode="External"/><Relationship Id="rId7" Type="http://schemas.openxmlformats.org/officeDocument/2006/relationships/image" Target="../media/image64.svg"/><Relationship Id="rId12" Type="http://schemas.openxmlformats.org/officeDocument/2006/relationships/image" Target="../media/image65.png"/><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image" Target="../media/image63.png"/><Relationship Id="rId11" Type="http://schemas.openxmlformats.org/officeDocument/2006/relationships/image" Target="../media/image56.svg"/><Relationship Id="rId5" Type="http://schemas.openxmlformats.org/officeDocument/2006/relationships/image" Target="../media/image62.svg"/><Relationship Id="rId15" Type="http://schemas.openxmlformats.org/officeDocument/2006/relationships/image" Target="../media/image9.svg"/><Relationship Id="rId10" Type="http://schemas.openxmlformats.org/officeDocument/2006/relationships/image" Target="../media/image55.png"/><Relationship Id="rId4" Type="http://schemas.openxmlformats.org/officeDocument/2006/relationships/image" Target="../media/image61.png"/><Relationship Id="rId9" Type="http://schemas.openxmlformats.org/officeDocument/2006/relationships/hyperlink" Target="mailto:OPOIndustryLiaison@hq.dhs.gov" TargetMode="External"/><Relationship Id="rId14" Type="http://schemas.openxmlformats.org/officeDocument/2006/relationships/image" Target="../media/image8.png"/></Relationships>
</file>

<file path=ppt/slides/_rels/slide14.xml.rels><?xml version="1.0" encoding="UTF-8" standalone="yes"?>
<Relationships xmlns="http://schemas.openxmlformats.org/package/2006/relationships"><Relationship Id="rId8" Type="http://schemas.openxmlformats.org/officeDocument/2006/relationships/image" Target="../media/image58.svg"/><Relationship Id="rId3" Type="http://schemas.openxmlformats.org/officeDocument/2006/relationships/hyperlink" Target="https://www.cisa.gov/doing-business-cisa#:~:text=Doing%20Business%20with%20CISA%201%20CISA%27s%20Vendor%20Engagement,Engage%20with%20VEP%20...%206%20Contact%20Us%20" TargetMode="External"/><Relationship Id="rId7" Type="http://schemas.openxmlformats.org/officeDocument/2006/relationships/image" Target="../media/image57.png"/><Relationship Id="rId12" Type="http://schemas.openxmlformats.org/officeDocument/2006/relationships/image" Target="../media/image60.svg"/><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image" Target="../media/image37.png"/><Relationship Id="rId11" Type="http://schemas.openxmlformats.org/officeDocument/2006/relationships/image" Target="../media/image59.png"/><Relationship Id="rId5" Type="http://schemas.openxmlformats.org/officeDocument/2006/relationships/image" Target="../media/image54.svg"/><Relationship Id="rId10" Type="http://schemas.openxmlformats.org/officeDocument/2006/relationships/image" Target="../media/image9.svg"/><Relationship Id="rId4" Type="http://schemas.openxmlformats.org/officeDocument/2006/relationships/image" Target="../media/image53.png"/><Relationship Id="rId9" Type="http://schemas.openxmlformats.org/officeDocument/2006/relationships/image" Target="../media/image8.png"/></Relationships>
</file>

<file path=ppt/slides/_rels/slide15.xml.rels><?xml version="1.0" encoding="UTF-8" standalone="yes"?>
<Relationships xmlns="http://schemas.openxmlformats.org/package/2006/relationships"><Relationship Id="rId8" Type="http://schemas.openxmlformats.org/officeDocument/2006/relationships/image" Target="../media/image61.png"/><Relationship Id="rId13" Type="http://schemas.openxmlformats.org/officeDocument/2006/relationships/image" Target="../media/image66.svg"/><Relationship Id="rId3" Type="http://schemas.openxmlformats.org/officeDocument/2006/relationships/hyperlink" Target="https://www.cisa.gov/doing-business-cisa#:~:text=Doing%20Business%20with%20CISA%201%20CISA%27s%20Vendor%20Engagement,Engage%20with%20VEP%20...%206%20Contact%20Us%20" TargetMode="External"/><Relationship Id="rId7" Type="http://schemas.openxmlformats.org/officeDocument/2006/relationships/image" Target="../media/image37.png"/><Relationship Id="rId12" Type="http://schemas.openxmlformats.org/officeDocument/2006/relationships/image" Target="../media/image65.png"/><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hyperlink" Target="mailto:CISAVendorEngagement@cisa.dhs.gov" TargetMode="External"/><Relationship Id="rId11" Type="http://schemas.openxmlformats.org/officeDocument/2006/relationships/image" Target="../media/image64.svg"/><Relationship Id="rId5" Type="http://schemas.openxmlformats.org/officeDocument/2006/relationships/hyperlink" Target="mailto:OPOIndustryLiaison@hq.dhs.gov" TargetMode="External"/><Relationship Id="rId15" Type="http://schemas.openxmlformats.org/officeDocument/2006/relationships/image" Target="../media/image9.svg"/><Relationship Id="rId10" Type="http://schemas.openxmlformats.org/officeDocument/2006/relationships/image" Target="../media/image63.png"/><Relationship Id="rId4" Type="http://schemas.openxmlformats.org/officeDocument/2006/relationships/hyperlink" Target="mailto:OPOSmallBusiness@hq.dhs.gov" TargetMode="External"/><Relationship Id="rId9" Type="http://schemas.openxmlformats.org/officeDocument/2006/relationships/image" Target="../media/image62.svg"/><Relationship Id="rId14" Type="http://schemas.openxmlformats.org/officeDocument/2006/relationships/image" Target="../media/image8.png"/></Relationships>
</file>

<file path=ppt/slides/_rels/slide16.xml.rels><?xml version="1.0" encoding="UTF-8" standalone="yes"?>
<Relationships xmlns="http://schemas.openxmlformats.org/package/2006/relationships"><Relationship Id="rId8" Type="http://schemas.openxmlformats.org/officeDocument/2006/relationships/image" Target="../media/image58.svg"/><Relationship Id="rId3" Type="http://schemas.openxmlformats.org/officeDocument/2006/relationships/hyperlink" Target="https://www.dhs.gov/countering-weapons-mass-destruction-office" TargetMode="External"/><Relationship Id="rId7" Type="http://schemas.openxmlformats.org/officeDocument/2006/relationships/image" Target="../media/image57.png"/><Relationship Id="rId12" Type="http://schemas.openxmlformats.org/officeDocument/2006/relationships/image" Target="../media/image60.svg"/><Relationship Id="rId2" Type="http://schemas.openxmlformats.org/officeDocument/2006/relationships/notesSlide" Target="../notesSlides/notesSlide16.xml"/><Relationship Id="rId1" Type="http://schemas.openxmlformats.org/officeDocument/2006/relationships/slideLayout" Target="../slideLayouts/slideLayout6.xml"/><Relationship Id="rId6" Type="http://schemas.openxmlformats.org/officeDocument/2006/relationships/image" Target="../media/image38.jpeg"/><Relationship Id="rId11" Type="http://schemas.openxmlformats.org/officeDocument/2006/relationships/image" Target="../media/image59.png"/><Relationship Id="rId5" Type="http://schemas.openxmlformats.org/officeDocument/2006/relationships/image" Target="../media/image54.svg"/><Relationship Id="rId10" Type="http://schemas.openxmlformats.org/officeDocument/2006/relationships/image" Target="../media/image9.svg"/><Relationship Id="rId4" Type="http://schemas.openxmlformats.org/officeDocument/2006/relationships/image" Target="../media/image53.png"/><Relationship Id="rId9" Type="http://schemas.openxmlformats.org/officeDocument/2006/relationships/image" Target="../media/image8.png"/></Relationships>
</file>

<file path=ppt/slides/_rels/slide17.xml.rels><?xml version="1.0" encoding="UTF-8" standalone="yes"?>
<Relationships xmlns="http://schemas.openxmlformats.org/package/2006/relationships"><Relationship Id="rId8" Type="http://schemas.openxmlformats.org/officeDocument/2006/relationships/image" Target="../media/image64.svg"/><Relationship Id="rId13" Type="http://schemas.openxmlformats.org/officeDocument/2006/relationships/hyperlink" Target="mailto:CWMD.IEP@hq.dhs.gov" TargetMode="External"/><Relationship Id="rId3" Type="http://schemas.openxmlformats.org/officeDocument/2006/relationships/hyperlink" Target="https://www.dhs.gov/countering-weapons-mass-destruction-office" TargetMode="External"/><Relationship Id="rId7" Type="http://schemas.openxmlformats.org/officeDocument/2006/relationships/image" Target="../media/image63.png"/><Relationship Id="rId12" Type="http://schemas.openxmlformats.org/officeDocument/2006/relationships/hyperlink" Target="mailto:OPOIndustryLiaison@hq.dhs.gov" TargetMode="External"/><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image" Target="../media/image62.svg"/><Relationship Id="rId11" Type="http://schemas.openxmlformats.org/officeDocument/2006/relationships/hyperlink" Target="mailto:OPOSmallBusiness@hq.dhs.gov" TargetMode="External"/><Relationship Id="rId5" Type="http://schemas.openxmlformats.org/officeDocument/2006/relationships/image" Target="../media/image61.png"/><Relationship Id="rId15" Type="http://schemas.openxmlformats.org/officeDocument/2006/relationships/image" Target="../media/image9.svg"/><Relationship Id="rId10" Type="http://schemas.openxmlformats.org/officeDocument/2006/relationships/image" Target="../media/image66.svg"/><Relationship Id="rId4" Type="http://schemas.openxmlformats.org/officeDocument/2006/relationships/image" Target="../media/image38.jpeg"/><Relationship Id="rId9" Type="http://schemas.openxmlformats.org/officeDocument/2006/relationships/image" Target="../media/image65.png"/><Relationship Id="rId14" Type="http://schemas.openxmlformats.org/officeDocument/2006/relationships/image" Target="../media/image8.png"/></Relationships>
</file>

<file path=ppt/slides/_rels/slide18.xml.rels><?xml version="1.0" encoding="UTF-8" standalone="yes"?>
<Relationships xmlns="http://schemas.openxmlformats.org/package/2006/relationships"><Relationship Id="rId8" Type="http://schemas.openxmlformats.org/officeDocument/2006/relationships/image" Target="../media/image58.svg"/><Relationship Id="rId3" Type="http://schemas.openxmlformats.org/officeDocument/2006/relationships/image" Target="../media/image53.png"/><Relationship Id="rId7" Type="http://schemas.openxmlformats.org/officeDocument/2006/relationships/image" Target="../media/image57.png"/><Relationship Id="rId12" Type="http://schemas.openxmlformats.org/officeDocument/2006/relationships/image" Target="../media/image60.svg"/><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hyperlink" Target="https://www.dhs.gov/science-and-technology/work-with-st" TargetMode="External"/><Relationship Id="rId11" Type="http://schemas.openxmlformats.org/officeDocument/2006/relationships/image" Target="../media/image59.png"/><Relationship Id="rId5" Type="http://schemas.openxmlformats.org/officeDocument/2006/relationships/image" Target="../media/image47.jpeg"/><Relationship Id="rId10" Type="http://schemas.openxmlformats.org/officeDocument/2006/relationships/image" Target="../media/image9.svg"/><Relationship Id="rId4" Type="http://schemas.openxmlformats.org/officeDocument/2006/relationships/image" Target="../media/image54.svg"/><Relationship Id="rId9" Type="http://schemas.openxmlformats.org/officeDocument/2006/relationships/image" Target="../media/image8.png"/></Relationships>
</file>

<file path=ppt/slides/_rels/slide19.xml.rels><?xml version="1.0" encoding="UTF-8" standalone="yes"?>
<Relationships xmlns="http://schemas.openxmlformats.org/package/2006/relationships"><Relationship Id="rId8" Type="http://schemas.openxmlformats.org/officeDocument/2006/relationships/image" Target="../media/image61.png"/><Relationship Id="rId13" Type="http://schemas.openxmlformats.org/officeDocument/2006/relationships/image" Target="../media/image66.svg"/><Relationship Id="rId3" Type="http://schemas.openxmlformats.org/officeDocument/2006/relationships/hyperlink" Target="https://www.dhs.gov/science-and-technology/work-with-st" TargetMode="External"/><Relationship Id="rId7" Type="http://schemas.openxmlformats.org/officeDocument/2006/relationships/hyperlink" Target="mailto:SandTinnovation@hq.dhs.gov" TargetMode="External"/><Relationship Id="rId12" Type="http://schemas.openxmlformats.org/officeDocument/2006/relationships/image" Target="../media/image65.png"/><Relationship Id="rId2" Type="http://schemas.openxmlformats.org/officeDocument/2006/relationships/notesSlide" Target="../notesSlides/notesSlide19.xml"/><Relationship Id="rId1" Type="http://schemas.openxmlformats.org/officeDocument/2006/relationships/slideLayout" Target="../slideLayouts/slideLayout6.xml"/><Relationship Id="rId6" Type="http://schemas.openxmlformats.org/officeDocument/2006/relationships/hyperlink" Target="mailto:OPOIndustryLiaison@hq.dhs.gov" TargetMode="External"/><Relationship Id="rId11" Type="http://schemas.openxmlformats.org/officeDocument/2006/relationships/image" Target="../media/image64.svg"/><Relationship Id="rId5" Type="http://schemas.openxmlformats.org/officeDocument/2006/relationships/hyperlink" Target="mailto:OPOSmallBusiness@hq.dhs.gov" TargetMode="External"/><Relationship Id="rId15" Type="http://schemas.openxmlformats.org/officeDocument/2006/relationships/image" Target="../media/image9.svg"/><Relationship Id="rId10" Type="http://schemas.openxmlformats.org/officeDocument/2006/relationships/image" Target="../media/image63.png"/><Relationship Id="rId4" Type="http://schemas.openxmlformats.org/officeDocument/2006/relationships/image" Target="../media/image47.jpeg"/><Relationship Id="rId9" Type="http://schemas.openxmlformats.org/officeDocument/2006/relationships/image" Target="../media/image62.svg"/><Relationship Id="rId14" Type="http://schemas.openxmlformats.org/officeDocument/2006/relationships/image" Target="../media/image8.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svg"/><Relationship Id="rId3" Type="http://schemas.openxmlformats.org/officeDocument/2006/relationships/image" Target="../media/image4.png"/><Relationship Id="rId7" Type="http://schemas.openxmlformats.org/officeDocument/2006/relationships/hyperlink" Target="http://www.sam.gov/" TargetMode="External"/><Relationship Id="rId12"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7.svg"/><Relationship Id="rId11" Type="http://schemas.openxmlformats.org/officeDocument/2006/relationships/image" Target="../media/image11.svg"/><Relationship Id="rId5" Type="http://schemas.openxmlformats.org/officeDocument/2006/relationships/image" Target="../media/image6.png"/><Relationship Id="rId15" Type="http://schemas.openxmlformats.org/officeDocument/2006/relationships/image" Target="../media/image15.svg"/><Relationship Id="rId10" Type="http://schemas.openxmlformats.org/officeDocument/2006/relationships/image" Target="../media/image10.png"/><Relationship Id="rId4" Type="http://schemas.openxmlformats.org/officeDocument/2006/relationships/image" Target="../media/image5.svg"/><Relationship Id="rId9" Type="http://schemas.openxmlformats.org/officeDocument/2006/relationships/image" Target="../media/image9.svg"/><Relationship Id="rId14" Type="http://schemas.openxmlformats.org/officeDocument/2006/relationships/image" Target="../media/image14.png"/></Relationships>
</file>

<file path=ppt/slides/_rels/slide20.xml.rels><?xml version="1.0" encoding="UTF-8" standalone="yes"?>
<Relationships xmlns="http://schemas.openxmlformats.org/package/2006/relationships"><Relationship Id="rId8" Type="http://schemas.openxmlformats.org/officeDocument/2006/relationships/image" Target="../media/image58.svg"/><Relationship Id="rId3" Type="http://schemas.openxmlformats.org/officeDocument/2006/relationships/hyperlink" Target="https://www.cbp.gov/contact/how-to-do-business-with-cbp" TargetMode="External"/><Relationship Id="rId7" Type="http://schemas.openxmlformats.org/officeDocument/2006/relationships/image" Target="../media/image57.png"/><Relationship Id="rId12" Type="http://schemas.openxmlformats.org/officeDocument/2006/relationships/image" Target="../media/image60.svg"/><Relationship Id="rId2" Type="http://schemas.openxmlformats.org/officeDocument/2006/relationships/notesSlide" Target="../notesSlides/notesSlide20.xml"/><Relationship Id="rId1" Type="http://schemas.openxmlformats.org/officeDocument/2006/relationships/slideLayout" Target="../slideLayouts/slideLayout6.xml"/><Relationship Id="rId6" Type="http://schemas.openxmlformats.org/officeDocument/2006/relationships/image" Target="../media/image52.png"/><Relationship Id="rId11" Type="http://schemas.openxmlformats.org/officeDocument/2006/relationships/image" Target="../media/image59.png"/><Relationship Id="rId5" Type="http://schemas.openxmlformats.org/officeDocument/2006/relationships/image" Target="../media/image54.svg"/><Relationship Id="rId10" Type="http://schemas.openxmlformats.org/officeDocument/2006/relationships/image" Target="../media/image9.svg"/><Relationship Id="rId4" Type="http://schemas.openxmlformats.org/officeDocument/2006/relationships/image" Target="../media/image53.png"/><Relationship Id="rId9" Type="http://schemas.openxmlformats.org/officeDocument/2006/relationships/image" Target="../media/image8.png"/></Relationships>
</file>

<file path=ppt/slides/_rels/slide21.xml.rels><?xml version="1.0" encoding="UTF-8" standalone="yes"?>
<Relationships xmlns="http://schemas.openxmlformats.org/package/2006/relationships"><Relationship Id="rId8" Type="http://schemas.openxmlformats.org/officeDocument/2006/relationships/image" Target="../media/image62.svg"/><Relationship Id="rId13" Type="http://schemas.openxmlformats.org/officeDocument/2006/relationships/image" Target="../media/image8.png"/><Relationship Id="rId3" Type="http://schemas.openxmlformats.org/officeDocument/2006/relationships/hyperlink" Target="https://www.cbp.gov/contact/how-to-do-business-with-cbp" TargetMode="External"/><Relationship Id="rId7" Type="http://schemas.openxmlformats.org/officeDocument/2006/relationships/image" Target="../media/image61.png"/><Relationship Id="rId12" Type="http://schemas.openxmlformats.org/officeDocument/2006/relationships/image" Target="../media/image66.svg"/><Relationship Id="rId2" Type="http://schemas.openxmlformats.org/officeDocument/2006/relationships/notesSlide" Target="../notesSlides/notesSlide21.xml"/><Relationship Id="rId1" Type="http://schemas.openxmlformats.org/officeDocument/2006/relationships/slideLayout" Target="../slideLayouts/slideLayout6.xml"/><Relationship Id="rId6" Type="http://schemas.openxmlformats.org/officeDocument/2006/relationships/image" Target="../media/image52.png"/><Relationship Id="rId11" Type="http://schemas.openxmlformats.org/officeDocument/2006/relationships/image" Target="../media/image65.png"/><Relationship Id="rId5" Type="http://schemas.openxmlformats.org/officeDocument/2006/relationships/hyperlink" Target="mailto:procurement-ipop@cbp.dhs.gov" TargetMode="External"/><Relationship Id="rId10" Type="http://schemas.openxmlformats.org/officeDocument/2006/relationships/image" Target="../media/image64.svg"/><Relationship Id="rId4" Type="http://schemas.openxmlformats.org/officeDocument/2006/relationships/hyperlink" Target="mailto:SmallBusinessOffice@cbp.dhs.gov" TargetMode="External"/><Relationship Id="rId9" Type="http://schemas.openxmlformats.org/officeDocument/2006/relationships/image" Target="../media/image63.png"/><Relationship Id="rId14" Type="http://schemas.openxmlformats.org/officeDocument/2006/relationships/image" Target="../media/image9.svg"/></Relationships>
</file>

<file path=ppt/slides/_rels/slide22.xml.rels><?xml version="1.0" encoding="UTF-8" standalone="yes"?>
<Relationships xmlns="http://schemas.openxmlformats.org/package/2006/relationships"><Relationship Id="rId8" Type="http://schemas.openxmlformats.org/officeDocument/2006/relationships/image" Target="../media/image58.svg"/><Relationship Id="rId3" Type="http://schemas.openxmlformats.org/officeDocument/2006/relationships/hyperlink" Target="https://www.fema.gov/business-industry/doing-business" TargetMode="External"/><Relationship Id="rId7" Type="http://schemas.openxmlformats.org/officeDocument/2006/relationships/image" Target="../media/image57.png"/><Relationship Id="rId12" Type="http://schemas.openxmlformats.org/officeDocument/2006/relationships/image" Target="../media/image60.svg"/><Relationship Id="rId2" Type="http://schemas.openxmlformats.org/officeDocument/2006/relationships/notesSlide" Target="../notesSlides/notesSlide22.xml"/><Relationship Id="rId1" Type="http://schemas.openxmlformats.org/officeDocument/2006/relationships/slideLayout" Target="../slideLayouts/slideLayout6.xml"/><Relationship Id="rId6" Type="http://schemas.openxmlformats.org/officeDocument/2006/relationships/image" Target="../media/image39.jpg"/><Relationship Id="rId11" Type="http://schemas.openxmlformats.org/officeDocument/2006/relationships/image" Target="../media/image59.png"/><Relationship Id="rId5" Type="http://schemas.openxmlformats.org/officeDocument/2006/relationships/image" Target="../media/image54.svg"/><Relationship Id="rId10" Type="http://schemas.openxmlformats.org/officeDocument/2006/relationships/image" Target="../media/image9.svg"/><Relationship Id="rId4" Type="http://schemas.openxmlformats.org/officeDocument/2006/relationships/image" Target="../media/image53.png"/><Relationship Id="rId9" Type="http://schemas.openxmlformats.org/officeDocument/2006/relationships/image" Target="../media/image8.png"/></Relationships>
</file>

<file path=ppt/slides/_rels/slide23.xml.rels><?xml version="1.0" encoding="UTF-8" standalone="yes"?>
<Relationships xmlns="http://schemas.openxmlformats.org/package/2006/relationships"><Relationship Id="rId8" Type="http://schemas.openxmlformats.org/officeDocument/2006/relationships/image" Target="../media/image62.svg"/><Relationship Id="rId13" Type="http://schemas.openxmlformats.org/officeDocument/2006/relationships/image" Target="../media/image8.png"/><Relationship Id="rId3" Type="http://schemas.openxmlformats.org/officeDocument/2006/relationships/hyperlink" Target="https://www.fema.gov/business-industry/doing-business" TargetMode="External"/><Relationship Id="rId7" Type="http://schemas.openxmlformats.org/officeDocument/2006/relationships/image" Target="../media/image61.png"/><Relationship Id="rId12" Type="http://schemas.openxmlformats.org/officeDocument/2006/relationships/image" Target="../media/image66.svg"/><Relationship Id="rId2" Type="http://schemas.openxmlformats.org/officeDocument/2006/relationships/notesSlide" Target="../notesSlides/notesSlide23.xml"/><Relationship Id="rId1" Type="http://schemas.openxmlformats.org/officeDocument/2006/relationships/slideLayout" Target="../slideLayouts/slideLayout6.xml"/><Relationship Id="rId6" Type="http://schemas.openxmlformats.org/officeDocument/2006/relationships/image" Target="../media/image39.jpg"/><Relationship Id="rId11" Type="http://schemas.openxmlformats.org/officeDocument/2006/relationships/image" Target="../media/image65.png"/><Relationship Id="rId5" Type="http://schemas.openxmlformats.org/officeDocument/2006/relationships/hyperlink" Target="mailto:FEMA-industry@fema.dhs.gov" TargetMode="External"/><Relationship Id="rId10" Type="http://schemas.openxmlformats.org/officeDocument/2006/relationships/image" Target="../media/image64.svg"/><Relationship Id="rId4" Type="http://schemas.openxmlformats.org/officeDocument/2006/relationships/hyperlink" Target="mailto:FEMA-SB@fema.dhs.gov" TargetMode="External"/><Relationship Id="rId9" Type="http://schemas.openxmlformats.org/officeDocument/2006/relationships/image" Target="../media/image63.png"/><Relationship Id="rId14" Type="http://schemas.openxmlformats.org/officeDocument/2006/relationships/image" Target="../media/image9.svg"/></Relationships>
</file>

<file path=ppt/slides/_rels/slide24.xml.rels><?xml version="1.0" encoding="UTF-8" standalone="yes"?>
<Relationships xmlns="http://schemas.openxmlformats.org/package/2006/relationships"><Relationship Id="rId8" Type="http://schemas.openxmlformats.org/officeDocument/2006/relationships/image" Target="../media/image58.svg"/><Relationship Id="rId3" Type="http://schemas.openxmlformats.org/officeDocument/2006/relationships/image" Target="../media/image53.png"/><Relationship Id="rId7" Type="http://schemas.openxmlformats.org/officeDocument/2006/relationships/image" Target="../media/image57.png"/><Relationship Id="rId12" Type="http://schemas.openxmlformats.org/officeDocument/2006/relationships/image" Target="../media/image60.svg"/><Relationship Id="rId2" Type="http://schemas.openxmlformats.org/officeDocument/2006/relationships/notesSlide" Target="../notesSlides/notesSlide24.xml"/><Relationship Id="rId1" Type="http://schemas.openxmlformats.org/officeDocument/2006/relationships/slideLayout" Target="../slideLayouts/slideLayout6.xml"/><Relationship Id="rId6" Type="http://schemas.openxmlformats.org/officeDocument/2006/relationships/hyperlink" Target="https://www.fletc.gov/doing-business-fletc" TargetMode="External"/><Relationship Id="rId11" Type="http://schemas.openxmlformats.org/officeDocument/2006/relationships/image" Target="../media/image59.png"/><Relationship Id="rId5" Type="http://schemas.openxmlformats.org/officeDocument/2006/relationships/image" Target="../media/image40.png"/><Relationship Id="rId10" Type="http://schemas.openxmlformats.org/officeDocument/2006/relationships/image" Target="../media/image9.svg"/><Relationship Id="rId4" Type="http://schemas.openxmlformats.org/officeDocument/2006/relationships/image" Target="../media/image54.svg"/><Relationship Id="rId9" Type="http://schemas.openxmlformats.org/officeDocument/2006/relationships/image" Target="../media/image8.png"/></Relationships>
</file>

<file path=ppt/slides/_rels/slide25.xml.rels><?xml version="1.0" encoding="UTF-8" standalone="yes"?>
<Relationships xmlns="http://schemas.openxmlformats.org/package/2006/relationships"><Relationship Id="rId8" Type="http://schemas.openxmlformats.org/officeDocument/2006/relationships/image" Target="../media/image63.png"/><Relationship Id="rId13" Type="http://schemas.openxmlformats.org/officeDocument/2006/relationships/image" Target="../media/image8.png"/><Relationship Id="rId3" Type="http://schemas.openxmlformats.org/officeDocument/2006/relationships/hyperlink" Target="https://www.fletc.gov/doing-business-fletc" TargetMode="External"/><Relationship Id="rId7" Type="http://schemas.openxmlformats.org/officeDocument/2006/relationships/image" Target="../media/image62.svg"/><Relationship Id="rId12" Type="http://schemas.openxmlformats.org/officeDocument/2006/relationships/image" Target="../media/image40.png"/><Relationship Id="rId2" Type="http://schemas.openxmlformats.org/officeDocument/2006/relationships/notesSlide" Target="../notesSlides/notesSlide25.xml"/><Relationship Id="rId1" Type="http://schemas.openxmlformats.org/officeDocument/2006/relationships/slideLayout" Target="../slideLayouts/slideLayout6.xml"/><Relationship Id="rId6" Type="http://schemas.openxmlformats.org/officeDocument/2006/relationships/image" Target="../media/image61.png"/><Relationship Id="rId11" Type="http://schemas.openxmlformats.org/officeDocument/2006/relationships/image" Target="../media/image66.svg"/><Relationship Id="rId5" Type="http://schemas.openxmlformats.org/officeDocument/2006/relationships/hyperlink" Target="mailto:FLETC-procurement@fletc.dhs.gov" TargetMode="External"/><Relationship Id="rId10" Type="http://schemas.openxmlformats.org/officeDocument/2006/relationships/image" Target="../media/image65.png"/><Relationship Id="rId4" Type="http://schemas.openxmlformats.org/officeDocument/2006/relationships/hyperlink" Target="mailto:Timothy.Strong@fletc.dhs.gov" TargetMode="External"/><Relationship Id="rId9" Type="http://schemas.openxmlformats.org/officeDocument/2006/relationships/image" Target="../media/image64.svg"/><Relationship Id="rId14" Type="http://schemas.openxmlformats.org/officeDocument/2006/relationships/image" Target="../media/image9.svg"/></Relationships>
</file>

<file path=ppt/slides/_rels/slide26.xml.rels><?xml version="1.0" encoding="UTF-8" standalone="yes"?>
<Relationships xmlns="http://schemas.openxmlformats.org/package/2006/relationships"><Relationship Id="rId8" Type="http://schemas.openxmlformats.org/officeDocument/2006/relationships/image" Target="../media/image58.svg"/><Relationship Id="rId3" Type="http://schemas.openxmlformats.org/officeDocument/2006/relationships/hyperlink" Target="https://www.ice.gov/management-administration/oaq" TargetMode="External"/><Relationship Id="rId7" Type="http://schemas.openxmlformats.org/officeDocument/2006/relationships/image" Target="../media/image57.png"/><Relationship Id="rId12" Type="http://schemas.openxmlformats.org/officeDocument/2006/relationships/image" Target="../media/image60.svg"/><Relationship Id="rId2" Type="http://schemas.openxmlformats.org/officeDocument/2006/relationships/notesSlide" Target="../notesSlides/notesSlide26.xml"/><Relationship Id="rId1" Type="http://schemas.openxmlformats.org/officeDocument/2006/relationships/slideLayout" Target="../slideLayouts/slideLayout6.xml"/><Relationship Id="rId6" Type="http://schemas.openxmlformats.org/officeDocument/2006/relationships/image" Target="../media/image41.png"/><Relationship Id="rId11" Type="http://schemas.openxmlformats.org/officeDocument/2006/relationships/image" Target="../media/image59.png"/><Relationship Id="rId5" Type="http://schemas.openxmlformats.org/officeDocument/2006/relationships/image" Target="../media/image54.svg"/><Relationship Id="rId10" Type="http://schemas.openxmlformats.org/officeDocument/2006/relationships/image" Target="../media/image9.svg"/><Relationship Id="rId4" Type="http://schemas.openxmlformats.org/officeDocument/2006/relationships/image" Target="../media/image53.png"/><Relationship Id="rId9" Type="http://schemas.openxmlformats.org/officeDocument/2006/relationships/image" Target="../media/image8.png"/></Relationships>
</file>

<file path=ppt/slides/_rels/slide27.xml.rels><?xml version="1.0" encoding="UTF-8" standalone="yes"?>
<Relationships xmlns="http://schemas.openxmlformats.org/package/2006/relationships"><Relationship Id="rId8" Type="http://schemas.openxmlformats.org/officeDocument/2006/relationships/image" Target="../media/image62.svg"/><Relationship Id="rId13" Type="http://schemas.openxmlformats.org/officeDocument/2006/relationships/image" Target="../media/image8.png"/><Relationship Id="rId3" Type="http://schemas.openxmlformats.org/officeDocument/2006/relationships/hyperlink" Target="https://www.ice.gov/management-administration/oaq" TargetMode="External"/><Relationship Id="rId7" Type="http://schemas.openxmlformats.org/officeDocument/2006/relationships/image" Target="../media/image61.png"/><Relationship Id="rId12" Type="http://schemas.openxmlformats.org/officeDocument/2006/relationships/image" Target="../media/image66.svg"/><Relationship Id="rId2" Type="http://schemas.openxmlformats.org/officeDocument/2006/relationships/notesSlide" Target="../notesSlides/notesSlide27.xml"/><Relationship Id="rId1" Type="http://schemas.openxmlformats.org/officeDocument/2006/relationships/slideLayout" Target="../slideLayouts/slideLayout6.xml"/><Relationship Id="rId6" Type="http://schemas.openxmlformats.org/officeDocument/2006/relationships/image" Target="../media/image41.png"/><Relationship Id="rId11" Type="http://schemas.openxmlformats.org/officeDocument/2006/relationships/image" Target="../media/image65.png"/><Relationship Id="rId5" Type="http://schemas.openxmlformats.org/officeDocument/2006/relationships/hyperlink" Target="mailto:oaq.iep@ice.dhs.gov" TargetMode="External"/><Relationship Id="rId10" Type="http://schemas.openxmlformats.org/officeDocument/2006/relationships/image" Target="../media/image64.svg"/><Relationship Id="rId4" Type="http://schemas.openxmlformats.org/officeDocument/2006/relationships/hyperlink" Target="mailto:Anita.Perkins@ice.dhs.gov" TargetMode="External"/><Relationship Id="rId9" Type="http://schemas.openxmlformats.org/officeDocument/2006/relationships/image" Target="../media/image63.png"/><Relationship Id="rId14" Type="http://schemas.openxmlformats.org/officeDocument/2006/relationships/image" Target="../media/image9.svg"/></Relationships>
</file>

<file path=ppt/slides/_rels/slide28.xml.rels><?xml version="1.0" encoding="UTF-8" standalone="yes"?>
<Relationships xmlns="http://schemas.openxmlformats.org/package/2006/relationships"><Relationship Id="rId8" Type="http://schemas.openxmlformats.org/officeDocument/2006/relationships/image" Target="../media/image57.png"/><Relationship Id="rId13" Type="http://schemas.openxmlformats.org/officeDocument/2006/relationships/image" Target="../media/image60.svg"/><Relationship Id="rId3" Type="http://schemas.openxmlformats.org/officeDocument/2006/relationships/hyperlink" Target="https://www.tsa.gov/for-industry/small-business" TargetMode="External"/><Relationship Id="rId7" Type="http://schemas.openxmlformats.org/officeDocument/2006/relationships/image" Target="../media/image43.svg"/><Relationship Id="rId12" Type="http://schemas.openxmlformats.org/officeDocument/2006/relationships/image" Target="../media/image59.png"/><Relationship Id="rId2" Type="http://schemas.openxmlformats.org/officeDocument/2006/relationships/notesSlide" Target="../notesSlides/notesSlide28.xml"/><Relationship Id="rId1" Type="http://schemas.openxmlformats.org/officeDocument/2006/relationships/slideLayout" Target="../slideLayouts/slideLayout6.xml"/><Relationship Id="rId6" Type="http://schemas.openxmlformats.org/officeDocument/2006/relationships/image" Target="../media/image42.png"/><Relationship Id="rId11" Type="http://schemas.openxmlformats.org/officeDocument/2006/relationships/image" Target="../media/image9.svg"/><Relationship Id="rId5" Type="http://schemas.openxmlformats.org/officeDocument/2006/relationships/image" Target="../media/image54.svg"/><Relationship Id="rId10" Type="http://schemas.openxmlformats.org/officeDocument/2006/relationships/image" Target="../media/image8.png"/><Relationship Id="rId4" Type="http://schemas.openxmlformats.org/officeDocument/2006/relationships/image" Target="../media/image53.png"/><Relationship Id="rId9" Type="http://schemas.openxmlformats.org/officeDocument/2006/relationships/image" Target="../media/image58.svg"/></Relationships>
</file>

<file path=ppt/slides/_rels/slide29.xml.rels><?xml version="1.0" encoding="UTF-8" standalone="yes"?>
<Relationships xmlns="http://schemas.openxmlformats.org/package/2006/relationships"><Relationship Id="rId8" Type="http://schemas.openxmlformats.org/officeDocument/2006/relationships/image" Target="../media/image62.svg"/><Relationship Id="rId13" Type="http://schemas.openxmlformats.org/officeDocument/2006/relationships/image" Target="../media/image42.png"/><Relationship Id="rId3" Type="http://schemas.openxmlformats.org/officeDocument/2006/relationships/hyperlink" Target="https://www.tsa.gov/for-industry/small-business" TargetMode="External"/><Relationship Id="rId7" Type="http://schemas.openxmlformats.org/officeDocument/2006/relationships/image" Target="../media/image61.png"/><Relationship Id="rId12" Type="http://schemas.openxmlformats.org/officeDocument/2006/relationships/image" Target="../media/image66.svg"/><Relationship Id="rId2" Type="http://schemas.openxmlformats.org/officeDocument/2006/relationships/notesSlide" Target="../notesSlides/notesSlide29.xml"/><Relationship Id="rId16" Type="http://schemas.openxmlformats.org/officeDocument/2006/relationships/image" Target="../media/image9.svg"/><Relationship Id="rId1" Type="http://schemas.openxmlformats.org/officeDocument/2006/relationships/slideLayout" Target="../slideLayouts/slideLayout6.xml"/><Relationship Id="rId6" Type="http://schemas.openxmlformats.org/officeDocument/2006/relationships/hyperlink" Target="mailto:TSAIL@tsa.dhs.gov" TargetMode="External"/><Relationship Id="rId11" Type="http://schemas.openxmlformats.org/officeDocument/2006/relationships/image" Target="../media/image65.png"/><Relationship Id="rId5" Type="http://schemas.openxmlformats.org/officeDocument/2006/relationships/hyperlink" Target="mailto:Margaret.Butler@tsa.dhs.gov" TargetMode="External"/><Relationship Id="rId15" Type="http://schemas.openxmlformats.org/officeDocument/2006/relationships/image" Target="../media/image8.png"/><Relationship Id="rId10" Type="http://schemas.openxmlformats.org/officeDocument/2006/relationships/image" Target="../media/image64.svg"/><Relationship Id="rId4" Type="http://schemas.openxmlformats.org/officeDocument/2006/relationships/hyperlink" Target="mailto:Robert.Boone@tsa.dhs.gov" TargetMode="External"/><Relationship Id="rId9" Type="http://schemas.openxmlformats.org/officeDocument/2006/relationships/image" Target="../media/image63.png"/><Relationship Id="rId14" Type="http://schemas.openxmlformats.org/officeDocument/2006/relationships/image" Target="../media/image43.svg"/></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svg"/><Relationship Id="rId3" Type="http://schemas.openxmlformats.org/officeDocument/2006/relationships/image" Target="../media/image4.png"/><Relationship Id="rId7" Type="http://schemas.openxmlformats.org/officeDocument/2006/relationships/hyperlink" Target="http://www.sam.gov/" TargetMode="External"/><Relationship Id="rId12"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7.svg"/><Relationship Id="rId11" Type="http://schemas.openxmlformats.org/officeDocument/2006/relationships/image" Target="../media/image11.svg"/><Relationship Id="rId5" Type="http://schemas.openxmlformats.org/officeDocument/2006/relationships/image" Target="../media/image6.png"/><Relationship Id="rId15" Type="http://schemas.openxmlformats.org/officeDocument/2006/relationships/image" Target="../media/image15.svg"/><Relationship Id="rId10" Type="http://schemas.openxmlformats.org/officeDocument/2006/relationships/image" Target="../media/image10.png"/><Relationship Id="rId4" Type="http://schemas.openxmlformats.org/officeDocument/2006/relationships/image" Target="../media/image5.svg"/><Relationship Id="rId9" Type="http://schemas.openxmlformats.org/officeDocument/2006/relationships/image" Target="../media/image9.svg"/><Relationship Id="rId14" Type="http://schemas.openxmlformats.org/officeDocument/2006/relationships/image" Target="../media/image14.png"/></Relationships>
</file>

<file path=ppt/slides/_rels/slide30.xml.rels><?xml version="1.0" encoding="UTF-8" standalone="yes"?>
<Relationships xmlns="http://schemas.openxmlformats.org/package/2006/relationships"><Relationship Id="rId8" Type="http://schemas.openxmlformats.org/officeDocument/2006/relationships/image" Target="../media/image58.svg"/><Relationship Id="rId3" Type="http://schemas.openxmlformats.org/officeDocument/2006/relationships/hyperlink" Target="https://www.dcms.uscg.mil/Our-Organization/Assistant-Commandant-for-Acquisitions-CG-9/Doing-Business/" TargetMode="External"/><Relationship Id="rId7" Type="http://schemas.openxmlformats.org/officeDocument/2006/relationships/image" Target="../media/image57.png"/><Relationship Id="rId12" Type="http://schemas.openxmlformats.org/officeDocument/2006/relationships/image" Target="../media/image60.svg"/><Relationship Id="rId2" Type="http://schemas.openxmlformats.org/officeDocument/2006/relationships/notesSlide" Target="../notesSlides/notesSlide30.xml"/><Relationship Id="rId1" Type="http://schemas.openxmlformats.org/officeDocument/2006/relationships/slideLayout" Target="../slideLayouts/slideLayout6.xml"/><Relationship Id="rId6" Type="http://schemas.openxmlformats.org/officeDocument/2006/relationships/image" Target="../media/image54.svg"/><Relationship Id="rId11" Type="http://schemas.openxmlformats.org/officeDocument/2006/relationships/image" Target="../media/image59.png"/><Relationship Id="rId5" Type="http://schemas.openxmlformats.org/officeDocument/2006/relationships/image" Target="../media/image53.png"/><Relationship Id="rId10" Type="http://schemas.openxmlformats.org/officeDocument/2006/relationships/image" Target="../media/image9.svg"/><Relationship Id="rId4" Type="http://schemas.openxmlformats.org/officeDocument/2006/relationships/image" Target="../media/image44.jpg"/><Relationship Id="rId9" Type="http://schemas.openxmlformats.org/officeDocument/2006/relationships/image" Target="../media/image8.png"/></Relationships>
</file>

<file path=ppt/slides/_rels/slide31.xml.rels><?xml version="1.0" encoding="UTF-8" standalone="yes"?>
<Relationships xmlns="http://schemas.openxmlformats.org/package/2006/relationships"><Relationship Id="rId8" Type="http://schemas.openxmlformats.org/officeDocument/2006/relationships/image" Target="../media/image63.png"/><Relationship Id="rId13" Type="http://schemas.openxmlformats.org/officeDocument/2006/relationships/image" Target="../media/image9.svg"/><Relationship Id="rId3" Type="http://schemas.openxmlformats.org/officeDocument/2006/relationships/hyperlink" Target="https://www.dcms.uscg.mil/Our-Organization/Assistant-Commandant-for-Acquisitions-CG-9/Doing-Business/" TargetMode="External"/><Relationship Id="rId7" Type="http://schemas.openxmlformats.org/officeDocument/2006/relationships/image" Target="../media/image62.svg"/><Relationship Id="rId12" Type="http://schemas.openxmlformats.org/officeDocument/2006/relationships/image" Target="../media/image8.png"/><Relationship Id="rId2" Type="http://schemas.openxmlformats.org/officeDocument/2006/relationships/notesSlide" Target="../notesSlides/notesSlide31.xml"/><Relationship Id="rId1" Type="http://schemas.openxmlformats.org/officeDocument/2006/relationships/slideLayout" Target="../slideLayouts/slideLayout6.xml"/><Relationship Id="rId6" Type="http://schemas.openxmlformats.org/officeDocument/2006/relationships/image" Target="../media/image61.png"/><Relationship Id="rId11" Type="http://schemas.openxmlformats.org/officeDocument/2006/relationships/image" Target="../media/image66.svg"/><Relationship Id="rId5" Type="http://schemas.openxmlformats.org/officeDocument/2006/relationships/image" Target="../media/image44.jpg"/><Relationship Id="rId10" Type="http://schemas.openxmlformats.org/officeDocument/2006/relationships/image" Target="../media/image65.png"/><Relationship Id="rId4" Type="http://schemas.openxmlformats.org/officeDocument/2006/relationships/hyperlink" Target="mailto:OpenForBusiness@uscg.mil" TargetMode="External"/><Relationship Id="rId9" Type="http://schemas.openxmlformats.org/officeDocument/2006/relationships/image" Target="../media/image64.svg"/></Relationships>
</file>

<file path=ppt/slides/_rels/slide32.xml.rels><?xml version="1.0" encoding="UTF-8" standalone="yes"?>
<Relationships xmlns="http://schemas.openxmlformats.org/package/2006/relationships"><Relationship Id="rId8" Type="http://schemas.openxmlformats.org/officeDocument/2006/relationships/image" Target="../media/image57.png"/><Relationship Id="rId13" Type="http://schemas.openxmlformats.org/officeDocument/2006/relationships/image" Target="../media/image60.svg"/><Relationship Id="rId3" Type="http://schemas.openxmlformats.org/officeDocument/2006/relationships/hyperlink" Target="https://www.uscis.gov/about-us/uscis-contracting" TargetMode="External"/><Relationship Id="rId7" Type="http://schemas.openxmlformats.org/officeDocument/2006/relationships/image" Target="../media/image51.svg"/><Relationship Id="rId12" Type="http://schemas.openxmlformats.org/officeDocument/2006/relationships/image" Target="../media/image59.png"/><Relationship Id="rId2" Type="http://schemas.openxmlformats.org/officeDocument/2006/relationships/notesSlide" Target="../notesSlides/notesSlide32.xml"/><Relationship Id="rId1" Type="http://schemas.openxmlformats.org/officeDocument/2006/relationships/slideLayout" Target="../slideLayouts/slideLayout6.xml"/><Relationship Id="rId6" Type="http://schemas.openxmlformats.org/officeDocument/2006/relationships/image" Target="../media/image50.png"/><Relationship Id="rId11" Type="http://schemas.openxmlformats.org/officeDocument/2006/relationships/image" Target="../media/image9.svg"/><Relationship Id="rId5" Type="http://schemas.openxmlformats.org/officeDocument/2006/relationships/image" Target="../media/image54.svg"/><Relationship Id="rId10" Type="http://schemas.openxmlformats.org/officeDocument/2006/relationships/image" Target="../media/image8.png"/><Relationship Id="rId4" Type="http://schemas.openxmlformats.org/officeDocument/2006/relationships/image" Target="../media/image53.png"/><Relationship Id="rId9" Type="http://schemas.openxmlformats.org/officeDocument/2006/relationships/image" Target="../media/image58.svg"/></Relationships>
</file>

<file path=ppt/slides/_rels/slide33.xml.rels><?xml version="1.0" encoding="UTF-8" standalone="yes"?>
<Relationships xmlns="http://schemas.openxmlformats.org/package/2006/relationships"><Relationship Id="rId8" Type="http://schemas.openxmlformats.org/officeDocument/2006/relationships/image" Target="../media/image50.png"/><Relationship Id="rId13" Type="http://schemas.openxmlformats.org/officeDocument/2006/relationships/image" Target="../media/image64.svg"/><Relationship Id="rId3" Type="http://schemas.openxmlformats.org/officeDocument/2006/relationships/hyperlink" Target="https://www.uscis.gov/about-us/uscis-contracting" TargetMode="External"/><Relationship Id="rId7" Type="http://schemas.openxmlformats.org/officeDocument/2006/relationships/hyperlink" Target="mailto:USCIS_VendorOutreach@uscis.dhs.gov" TargetMode="External"/><Relationship Id="rId12" Type="http://schemas.openxmlformats.org/officeDocument/2006/relationships/image" Target="../media/image63.png"/><Relationship Id="rId17" Type="http://schemas.openxmlformats.org/officeDocument/2006/relationships/image" Target="../media/image9.svg"/><Relationship Id="rId2" Type="http://schemas.openxmlformats.org/officeDocument/2006/relationships/notesSlide" Target="../notesSlides/notesSlide33.xml"/><Relationship Id="rId16" Type="http://schemas.openxmlformats.org/officeDocument/2006/relationships/image" Target="../media/image8.png"/><Relationship Id="rId1" Type="http://schemas.openxmlformats.org/officeDocument/2006/relationships/slideLayout" Target="../slideLayouts/slideLayout6.xml"/><Relationship Id="rId6" Type="http://schemas.openxmlformats.org/officeDocument/2006/relationships/hyperlink" Target="mailto:Amy.L.Tansey@uscis.dhs.gov" TargetMode="External"/><Relationship Id="rId11" Type="http://schemas.openxmlformats.org/officeDocument/2006/relationships/image" Target="../media/image62.svg"/><Relationship Id="rId5" Type="http://schemas.openxmlformats.org/officeDocument/2006/relationships/image" Target="../media/image68.svg"/><Relationship Id="rId15" Type="http://schemas.openxmlformats.org/officeDocument/2006/relationships/image" Target="../media/image66.svg"/><Relationship Id="rId10" Type="http://schemas.openxmlformats.org/officeDocument/2006/relationships/image" Target="../media/image61.png"/><Relationship Id="rId4" Type="http://schemas.openxmlformats.org/officeDocument/2006/relationships/image" Target="../media/image67.png"/><Relationship Id="rId9" Type="http://schemas.openxmlformats.org/officeDocument/2006/relationships/image" Target="../media/image51.svg"/><Relationship Id="rId14" Type="http://schemas.openxmlformats.org/officeDocument/2006/relationships/image" Target="../media/image65.png"/></Relationships>
</file>

<file path=ppt/slides/_rels/slide34.xml.rels><?xml version="1.0" encoding="UTF-8" standalone="yes"?>
<Relationships xmlns="http://schemas.openxmlformats.org/package/2006/relationships"><Relationship Id="rId8" Type="http://schemas.openxmlformats.org/officeDocument/2006/relationships/image" Target="../media/image58.svg"/><Relationship Id="rId3" Type="http://schemas.openxmlformats.org/officeDocument/2006/relationships/hyperlink" Target="https://www.secretservice.gov/about/overview/" TargetMode="External"/><Relationship Id="rId7" Type="http://schemas.openxmlformats.org/officeDocument/2006/relationships/image" Target="../media/image57.png"/><Relationship Id="rId12" Type="http://schemas.openxmlformats.org/officeDocument/2006/relationships/image" Target="../media/image60.svg"/><Relationship Id="rId2" Type="http://schemas.openxmlformats.org/officeDocument/2006/relationships/notesSlide" Target="../notesSlides/notesSlide34.xml"/><Relationship Id="rId1" Type="http://schemas.openxmlformats.org/officeDocument/2006/relationships/slideLayout" Target="../slideLayouts/slideLayout6.xml"/><Relationship Id="rId6" Type="http://schemas.openxmlformats.org/officeDocument/2006/relationships/image" Target="../media/image45.jpg"/><Relationship Id="rId11" Type="http://schemas.openxmlformats.org/officeDocument/2006/relationships/image" Target="../media/image59.png"/><Relationship Id="rId5" Type="http://schemas.openxmlformats.org/officeDocument/2006/relationships/image" Target="../media/image54.svg"/><Relationship Id="rId10" Type="http://schemas.openxmlformats.org/officeDocument/2006/relationships/image" Target="../media/image9.svg"/><Relationship Id="rId4" Type="http://schemas.openxmlformats.org/officeDocument/2006/relationships/image" Target="../media/image53.png"/><Relationship Id="rId9" Type="http://schemas.openxmlformats.org/officeDocument/2006/relationships/image" Target="../media/image8.png"/></Relationships>
</file>

<file path=ppt/slides/_rels/slide35.xml.rels><?xml version="1.0" encoding="UTF-8" standalone="yes"?>
<Relationships xmlns="http://schemas.openxmlformats.org/package/2006/relationships"><Relationship Id="rId8" Type="http://schemas.openxmlformats.org/officeDocument/2006/relationships/image" Target="../media/image62.svg"/><Relationship Id="rId13" Type="http://schemas.openxmlformats.org/officeDocument/2006/relationships/image" Target="../media/image8.png"/><Relationship Id="rId3" Type="http://schemas.openxmlformats.org/officeDocument/2006/relationships/hyperlink" Target="https://www.secretservice.gov/about/overview/" TargetMode="External"/><Relationship Id="rId7" Type="http://schemas.openxmlformats.org/officeDocument/2006/relationships/image" Target="../media/image61.png"/><Relationship Id="rId12" Type="http://schemas.openxmlformats.org/officeDocument/2006/relationships/image" Target="../media/image66.svg"/><Relationship Id="rId2" Type="http://schemas.openxmlformats.org/officeDocument/2006/relationships/notesSlide" Target="../notesSlides/notesSlide35.xml"/><Relationship Id="rId1" Type="http://schemas.openxmlformats.org/officeDocument/2006/relationships/slideLayout" Target="../slideLayouts/slideLayout6.xml"/><Relationship Id="rId6" Type="http://schemas.openxmlformats.org/officeDocument/2006/relationships/image" Target="../media/image45.jpg"/><Relationship Id="rId11" Type="http://schemas.openxmlformats.org/officeDocument/2006/relationships/image" Target="../media/image65.png"/><Relationship Id="rId5" Type="http://schemas.openxmlformats.org/officeDocument/2006/relationships/hyperlink" Target="mailto:Industryliaison@usss.dhs.gov" TargetMode="External"/><Relationship Id="rId10" Type="http://schemas.openxmlformats.org/officeDocument/2006/relationships/image" Target="../media/image64.svg"/><Relationship Id="rId4" Type="http://schemas.openxmlformats.org/officeDocument/2006/relationships/hyperlink" Target="mailto:Pro.smallbusiness@usss.dhs.gov" TargetMode="External"/><Relationship Id="rId9" Type="http://schemas.openxmlformats.org/officeDocument/2006/relationships/image" Target="../media/image63.png"/><Relationship Id="rId14" Type="http://schemas.openxmlformats.org/officeDocument/2006/relationships/image" Target="../media/image9.svg"/></Relationships>
</file>

<file path=ppt/slides/_rels/slide36.xml.rels><?xml version="1.0" encoding="UTF-8" standalone="yes"?>
<Relationships xmlns="http://schemas.openxmlformats.org/package/2006/relationships"><Relationship Id="rId8" Type="http://schemas.openxmlformats.org/officeDocument/2006/relationships/image" Target="../media/image13.svg"/><Relationship Id="rId13" Type="http://schemas.openxmlformats.org/officeDocument/2006/relationships/hyperlink" Target="http://www.sam.gov/" TargetMode="External"/><Relationship Id="rId3" Type="http://schemas.openxmlformats.org/officeDocument/2006/relationships/image" Target="../media/image6.png"/><Relationship Id="rId7" Type="http://schemas.openxmlformats.org/officeDocument/2006/relationships/image" Target="../media/image12.png"/><Relationship Id="rId12" Type="http://schemas.openxmlformats.org/officeDocument/2006/relationships/image" Target="../media/image5.svg"/><Relationship Id="rId2" Type="http://schemas.openxmlformats.org/officeDocument/2006/relationships/notesSlide" Target="../notesSlides/notesSlide36.xml"/><Relationship Id="rId1" Type="http://schemas.openxmlformats.org/officeDocument/2006/relationships/slideLayout" Target="../slideLayouts/slideLayout3.xml"/><Relationship Id="rId6" Type="http://schemas.openxmlformats.org/officeDocument/2006/relationships/image" Target="../media/image11.svg"/><Relationship Id="rId11" Type="http://schemas.openxmlformats.org/officeDocument/2006/relationships/image" Target="../media/image4.png"/><Relationship Id="rId5" Type="http://schemas.openxmlformats.org/officeDocument/2006/relationships/image" Target="../media/image10.png"/><Relationship Id="rId15" Type="http://schemas.openxmlformats.org/officeDocument/2006/relationships/image" Target="../media/image9.svg"/><Relationship Id="rId10" Type="http://schemas.openxmlformats.org/officeDocument/2006/relationships/image" Target="../media/image15.svg"/><Relationship Id="rId4" Type="http://schemas.openxmlformats.org/officeDocument/2006/relationships/image" Target="../media/image7.svg"/><Relationship Id="rId9" Type="http://schemas.openxmlformats.org/officeDocument/2006/relationships/image" Target="../media/image14.png"/><Relationship Id="rId14" Type="http://schemas.openxmlformats.org/officeDocument/2006/relationships/image" Target="../media/image8.png"/></Relationships>
</file>

<file path=ppt/slides/_rels/slide37.xml.rels><?xml version="1.0" encoding="UTF-8" standalone="yes"?>
<Relationships xmlns="http://schemas.openxmlformats.org/package/2006/relationships"><Relationship Id="rId8" Type="http://schemas.openxmlformats.org/officeDocument/2006/relationships/image" Target="../media/image72.svg"/><Relationship Id="rId3" Type="http://schemas.openxmlformats.org/officeDocument/2006/relationships/image" Target="../media/image6.png"/><Relationship Id="rId7" Type="http://schemas.openxmlformats.org/officeDocument/2006/relationships/image" Target="../media/image71.png"/><Relationship Id="rId12" Type="http://schemas.openxmlformats.org/officeDocument/2006/relationships/image" Target="../media/image76.svg"/><Relationship Id="rId2" Type="http://schemas.openxmlformats.org/officeDocument/2006/relationships/notesSlide" Target="../notesSlides/notesSlide37.xml"/><Relationship Id="rId1" Type="http://schemas.openxmlformats.org/officeDocument/2006/relationships/slideLayout" Target="../slideLayouts/slideLayout3.xml"/><Relationship Id="rId6" Type="http://schemas.openxmlformats.org/officeDocument/2006/relationships/image" Target="../media/image70.png"/><Relationship Id="rId11" Type="http://schemas.openxmlformats.org/officeDocument/2006/relationships/image" Target="../media/image75.png"/><Relationship Id="rId5" Type="http://schemas.openxmlformats.org/officeDocument/2006/relationships/hyperlink" Target="https://apfs-cloud.dhs.gov/" TargetMode="External"/><Relationship Id="rId10" Type="http://schemas.openxmlformats.org/officeDocument/2006/relationships/image" Target="../media/image74.svg"/><Relationship Id="rId4" Type="http://schemas.openxmlformats.org/officeDocument/2006/relationships/image" Target="../media/image69.svg"/><Relationship Id="rId9" Type="http://schemas.openxmlformats.org/officeDocument/2006/relationships/image" Target="../media/image73.png"/></Relationships>
</file>

<file path=ppt/slides/_rels/slide38.xml.rels><?xml version="1.0" encoding="UTF-8" standalone="yes"?>
<Relationships xmlns="http://schemas.openxmlformats.org/package/2006/relationships"><Relationship Id="rId8" Type="http://schemas.openxmlformats.org/officeDocument/2006/relationships/image" Target="../media/image79.png"/><Relationship Id="rId13" Type="http://schemas.openxmlformats.org/officeDocument/2006/relationships/image" Target="../media/image82.svg"/><Relationship Id="rId3" Type="http://schemas.openxmlformats.org/officeDocument/2006/relationships/image" Target="../media/image6.png"/><Relationship Id="rId7" Type="http://schemas.openxmlformats.org/officeDocument/2006/relationships/image" Target="../media/image78.svg"/><Relationship Id="rId12" Type="http://schemas.openxmlformats.org/officeDocument/2006/relationships/image" Target="../media/image81.png"/><Relationship Id="rId2" Type="http://schemas.openxmlformats.org/officeDocument/2006/relationships/notesSlide" Target="../notesSlides/notesSlide38.xml"/><Relationship Id="rId1" Type="http://schemas.openxmlformats.org/officeDocument/2006/relationships/slideLayout" Target="../slideLayouts/slideLayout3.xml"/><Relationship Id="rId6" Type="http://schemas.openxmlformats.org/officeDocument/2006/relationships/image" Target="../media/image77.png"/><Relationship Id="rId11" Type="http://schemas.openxmlformats.org/officeDocument/2006/relationships/image" Target="../media/image74.svg"/><Relationship Id="rId5" Type="http://schemas.openxmlformats.org/officeDocument/2006/relationships/hyperlink" Target="https://apfs-cloud.dhs.gov/" TargetMode="External"/><Relationship Id="rId10" Type="http://schemas.openxmlformats.org/officeDocument/2006/relationships/image" Target="../media/image73.png"/><Relationship Id="rId4" Type="http://schemas.openxmlformats.org/officeDocument/2006/relationships/image" Target="../media/image69.svg"/><Relationship Id="rId9" Type="http://schemas.openxmlformats.org/officeDocument/2006/relationships/image" Target="../media/image80.svg"/></Relationships>
</file>

<file path=ppt/slides/_rels/slide39.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39.xml"/><Relationship Id="rId1" Type="http://schemas.openxmlformats.org/officeDocument/2006/relationships/slideLayout" Target="../slideLayouts/slideLayout3.xml"/><Relationship Id="rId5" Type="http://schemas.openxmlformats.org/officeDocument/2006/relationships/image" Target="../media/image69.sv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6.png"/><Relationship Id="rId7" Type="http://schemas.openxmlformats.org/officeDocument/2006/relationships/image" Target="../media/image19.png"/><Relationship Id="rId12" Type="http://schemas.openxmlformats.org/officeDocument/2006/relationships/image" Target="../media/image5.sv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hyperlink" Target="http://www.sam.gov/" TargetMode="External"/><Relationship Id="rId11" Type="http://schemas.openxmlformats.org/officeDocument/2006/relationships/image" Target="../media/image4.png"/><Relationship Id="rId5" Type="http://schemas.openxmlformats.org/officeDocument/2006/relationships/image" Target="../media/image18.png"/><Relationship Id="rId10" Type="http://schemas.openxmlformats.org/officeDocument/2006/relationships/image" Target="../media/image22.svg"/><Relationship Id="rId4" Type="http://schemas.openxmlformats.org/officeDocument/2006/relationships/image" Target="../media/image17.svg"/><Relationship Id="rId9" Type="http://schemas.openxmlformats.org/officeDocument/2006/relationships/image" Target="../media/image21.png"/></Relationships>
</file>

<file path=ppt/slides/_rels/slide40.xml.rels><?xml version="1.0" encoding="UTF-8" standalone="yes"?>
<Relationships xmlns="http://schemas.openxmlformats.org/package/2006/relationships"><Relationship Id="rId8" Type="http://schemas.openxmlformats.org/officeDocument/2006/relationships/image" Target="../media/image69.svg"/><Relationship Id="rId3" Type="http://schemas.openxmlformats.org/officeDocument/2006/relationships/hyperlink" Target="https://www.dhs.gov/acquisition-innovations-motion" TargetMode="External"/><Relationship Id="rId7" Type="http://schemas.openxmlformats.org/officeDocument/2006/relationships/image" Target="../media/image6.png"/><Relationship Id="rId2" Type="http://schemas.openxmlformats.org/officeDocument/2006/relationships/notesSlide" Target="../notesSlides/notesSlide40.xml"/><Relationship Id="rId1" Type="http://schemas.openxmlformats.org/officeDocument/2006/relationships/slideLayout" Target="../slideLayouts/slideLayout3.xml"/><Relationship Id="rId6" Type="http://schemas.openxmlformats.org/officeDocument/2006/relationships/image" Target="../media/image80.svg"/><Relationship Id="rId5" Type="http://schemas.openxmlformats.org/officeDocument/2006/relationships/image" Target="../media/image79.png"/><Relationship Id="rId4" Type="http://schemas.openxmlformats.org/officeDocument/2006/relationships/hyperlink" Target="https://www.dhs.gov/small-business-specialists" TargetMode="External"/></Relationships>
</file>

<file path=ppt/slides/_rels/slide41.xml.rels><?xml version="1.0" encoding="UTF-8" standalone="yes"?>
<Relationships xmlns="http://schemas.openxmlformats.org/package/2006/relationships"><Relationship Id="rId8" Type="http://schemas.openxmlformats.org/officeDocument/2006/relationships/hyperlink" Target="mailto:DHSOSDBU@hq.dhs.gov" TargetMode="External"/><Relationship Id="rId13" Type="http://schemas.openxmlformats.org/officeDocument/2006/relationships/image" Target="../media/image87.png"/><Relationship Id="rId3" Type="http://schemas.openxmlformats.org/officeDocument/2006/relationships/image" Target="../media/image84.png"/><Relationship Id="rId7" Type="http://schemas.openxmlformats.org/officeDocument/2006/relationships/image" Target="../media/image7.svg"/><Relationship Id="rId12" Type="http://schemas.openxmlformats.org/officeDocument/2006/relationships/hyperlink" Target="http://www.dhs.gov/small-business-specialists" TargetMode="External"/><Relationship Id="rId2" Type="http://schemas.openxmlformats.org/officeDocument/2006/relationships/notesSlide" Target="../notesSlides/notesSlide41.xml"/><Relationship Id="rId16" Type="http://schemas.openxmlformats.org/officeDocument/2006/relationships/hyperlink" Target="http://www.dhs.gov/prime-contractors" TargetMode="External"/><Relationship Id="rId1" Type="http://schemas.openxmlformats.org/officeDocument/2006/relationships/slideLayout" Target="../slideLayouts/slideLayout6.xml"/><Relationship Id="rId6" Type="http://schemas.openxmlformats.org/officeDocument/2006/relationships/image" Target="../media/image6.png"/><Relationship Id="rId11" Type="http://schemas.openxmlformats.org/officeDocument/2006/relationships/image" Target="../media/image86.jpg"/><Relationship Id="rId5" Type="http://schemas.openxmlformats.org/officeDocument/2006/relationships/hyperlink" Target="https://www.dhs.gov/small-business-assistance" TargetMode="External"/><Relationship Id="rId15" Type="http://schemas.openxmlformats.org/officeDocument/2006/relationships/hyperlink" Target="http://www.dhs.gov/small-business-vendor-outreach-sessions" TargetMode="External"/><Relationship Id="rId10" Type="http://schemas.openxmlformats.org/officeDocument/2006/relationships/image" Target="../media/image64.svg"/><Relationship Id="rId4" Type="http://schemas.openxmlformats.org/officeDocument/2006/relationships/image" Target="../media/image85.svg"/><Relationship Id="rId9" Type="http://schemas.openxmlformats.org/officeDocument/2006/relationships/image" Target="../media/image63.png"/><Relationship Id="rId14" Type="http://schemas.openxmlformats.org/officeDocument/2006/relationships/image" Target="../media/image88.svg"/></Relationships>
</file>

<file path=ppt/slides/_rels/slide42.xml.rels><?xml version="1.0" encoding="UTF-8" standalone="yes"?>
<Relationships xmlns="http://schemas.openxmlformats.org/package/2006/relationships"><Relationship Id="rId8" Type="http://schemas.openxmlformats.org/officeDocument/2006/relationships/image" Target="../media/image92.svg"/><Relationship Id="rId3" Type="http://schemas.openxmlformats.org/officeDocument/2006/relationships/image" Target="../media/image6.png"/><Relationship Id="rId7" Type="http://schemas.openxmlformats.org/officeDocument/2006/relationships/image" Target="../media/image91.png"/><Relationship Id="rId2" Type="http://schemas.openxmlformats.org/officeDocument/2006/relationships/notesSlide" Target="../notesSlides/notesSlide42.xml"/><Relationship Id="rId1" Type="http://schemas.openxmlformats.org/officeDocument/2006/relationships/slideLayout" Target="../slideLayouts/slideLayout3.xml"/><Relationship Id="rId6" Type="http://schemas.openxmlformats.org/officeDocument/2006/relationships/image" Target="../media/image90.svg"/><Relationship Id="rId5" Type="http://schemas.openxmlformats.org/officeDocument/2006/relationships/image" Target="../media/image89.png"/><Relationship Id="rId10" Type="http://schemas.openxmlformats.org/officeDocument/2006/relationships/image" Target="../media/image22.svg"/><Relationship Id="rId4" Type="http://schemas.openxmlformats.org/officeDocument/2006/relationships/image" Target="../media/image69.svg"/><Relationship Id="rId9" Type="http://schemas.openxmlformats.org/officeDocument/2006/relationships/image" Target="../media/image21.png"/></Relationships>
</file>

<file path=ppt/slides/_rels/slide43.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hyperlink" Target="https://sam.gov/content/home" TargetMode="External"/><Relationship Id="rId2" Type="http://schemas.openxmlformats.org/officeDocument/2006/relationships/notesSlide" Target="../notesSlides/notesSlide43.xml"/><Relationship Id="rId1" Type="http://schemas.openxmlformats.org/officeDocument/2006/relationships/slideLayout" Target="../slideLayouts/slideLayout3.xml"/><Relationship Id="rId6" Type="http://schemas.openxmlformats.org/officeDocument/2006/relationships/hyperlink" Target="https://www.dhs.gov/department-wide-contract-vehicles" TargetMode="External"/><Relationship Id="rId5" Type="http://schemas.openxmlformats.org/officeDocument/2006/relationships/hyperlink" Target="https://www.dhs.gov/prime-contractors" TargetMode="External"/><Relationship Id="rId4" Type="http://schemas.openxmlformats.org/officeDocument/2006/relationships/image" Target="../media/image69.svg"/></Relationships>
</file>

<file path=ppt/slides/_rels/slide44.xml.rels><?xml version="1.0" encoding="UTF-8" standalone="yes"?>
<Relationships xmlns="http://schemas.openxmlformats.org/package/2006/relationships"><Relationship Id="rId8" Type="http://schemas.openxmlformats.org/officeDocument/2006/relationships/image" Target="../media/image15.svg"/><Relationship Id="rId13" Type="http://schemas.openxmlformats.org/officeDocument/2006/relationships/image" Target="../media/image9.sv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8.png"/><Relationship Id="rId2" Type="http://schemas.openxmlformats.org/officeDocument/2006/relationships/notesSlide" Target="../notesSlides/notesSlide44.xml"/><Relationship Id="rId1" Type="http://schemas.openxmlformats.org/officeDocument/2006/relationships/slideLayout" Target="../slideLayouts/slideLayout3.xml"/><Relationship Id="rId6" Type="http://schemas.openxmlformats.org/officeDocument/2006/relationships/image" Target="../media/image13.svg"/><Relationship Id="rId11" Type="http://schemas.openxmlformats.org/officeDocument/2006/relationships/hyperlink" Target="http://www.sam.gov/" TargetMode="External"/><Relationship Id="rId5" Type="http://schemas.openxmlformats.org/officeDocument/2006/relationships/image" Target="../media/image12.png"/><Relationship Id="rId15" Type="http://schemas.openxmlformats.org/officeDocument/2006/relationships/image" Target="../media/image7.svg"/><Relationship Id="rId10" Type="http://schemas.openxmlformats.org/officeDocument/2006/relationships/image" Target="../media/image5.svg"/><Relationship Id="rId4" Type="http://schemas.openxmlformats.org/officeDocument/2006/relationships/image" Target="../media/image11.svg"/><Relationship Id="rId9" Type="http://schemas.openxmlformats.org/officeDocument/2006/relationships/image" Target="../media/image4.png"/><Relationship Id="rId14" Type="http://schemas.openxmlformats.org/officeDocument/2006/relationships/image" Target="../media/image6.png"/></Relationships>
</file>

<file path=ppt/slides/_rels/slide4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93.png"/><Relationship Id="rId7" Type="http://schemas.openxmlformats.org/officeDocument/2006/relationships/hyperlink" Target="https://sam.gov/content/home" TargetMode="External"/><Relationship Id="rId2" Type="http://schemas.openxmlformats.org/officeDocument/2006/relationships/notesSlide" Target="../notesSlides/notesSlide45.xml"/><Relationship Id="rId1" Type="http://schemas.openxmlformats.org/officeDocument/2006/relationships/slideLayout" Target="../slideLayouts/slideLayout3.xml"/><Relationship Id="rId6" Type="http://schemas.openxmlformats.org/officeDocument/2006/relationships/hyperlink" Target="https://www.ebuy.gsa.gov/ebuy/" TargetMode="External"/><Relationship Id="rId5" Type="http://schemas.openxmlformats.org/officeDocument/2006/relationships/hyperlink" Target="https://www.dhs.gov/department-wide-contract-vehicles" TargetMode="External"/><Relationship Id="rId4" Type="http://schemas.openxmlformats.org/officeDocument/2006/relationships/image" Target="../media/image94.svg"/><Relationship Id="rId9" Type="http://schemas.openxmlformats.org/officeDocument/2006/relationships/image" Target="../media/image11.svg"/></Relationships>
</file>

<file path=ppt/slides/_rels/slide46.xml.rels><?xml version="1.0" encoding="UTF-8" standalone="yes"?>
<Relationships xmlns="http://schemas.openxmlformats.org/package/2006/relationships"><Relationship Id="rId8" Type="http://schemas.openxmlformats.org/officeDocument/2006/relationships/image" Target="../media/image99.png"/><Relationship Id="rId3" Type="http://schemas.openxmlformats.org/officeDocument/2006/relationships/hyperlink" Target="https://www.dhs.gov/sites/default/files/publications/commercial_solutions_opening_pilot_program_guide.pdf" TargetMode="External"/><Relationship Id="rId7" Type="http://schemas.openxmlformats.org/officeDocument/2006/relationships/image" Target="../media/image98.svg"/><Relationship Id="rId2" Type="http://schemas.openxmlformats.org/officeDocument/2006/relationships/notesSlide" Target="../notesSlides/notesSlide46.xml"/><Relationship Id="rId1" Type="http://schemas.openxmlformats.org/officeDocument/2006/relationships/slideLayout" Target="../slideLayouts/slideLayout3.xml"/><Relationship Id="rId6" Type="http://schemas.openxmlformats.org/officeDocument/2006/relationships/image" Target="../media/image97.png"/><Relationship Id="rId11" Type="http://schemas.openxmlformats.org/officeDocument/2006/relationships/image" Target="../media/image11.svg"/><Relationship Id="rId5" Type="http://schemas.openxmlformats.org/officeDocument/2006/relationships/image" Target="../media/image96.svg"/><Relationship Id="rId10" Type="http://schemas.openxmlformats.org/officeDocument/2006/relationships/image" Target="../media/image10.png"/><Relationship Id="rId4" Type="http://schemas.openxmlformats.org/officeDocument/2006/relationships/image" Target="../media/image95.png"/><Relationship Id="rId9" Type="http://schemas.openxmlformats.org/officeDocument/2006/relationships/image" Target="../media/image100.svg"/></Relationships>
</file>

<file path=ppt/slides/_rels/slide47.xml.rels><?xml version="1.0" encoding="UTF-8" standalone="yes"?>
<Relationships xmlns="http://schemas.openxmlformats.org/package/2006/relationships"><Relationship Id="rId8" Type="http://schemas.openxmlformats.org/officeDocument/2006/relationships/image" Target="../media/image101.png"/><Relationship Id="rId13" Type="http://schemas.openxmlformats.org/officeDocument/2006/relationships/image" Target="../media/image106.svg"/><Relationship Id="rId18" Type="http://schemas.openxmlformats.org/officeDocument/2006/relationships/image" Target="../media/image107.png"/><Relationship Id="rId3" Type="http://schemas.openxmlformats.org/officeDocument/2006/relationships/image" Target="../media/image6.png"/><Relationship Id="rId21" Type="http://schemas.openxmlformats.org/officeDocument/2006/relationships/image" Target="../media/image11.svg"/><Relationship Id="rId7" Type="http://schemas.openxmlformats.org/officeDocument/2006/relationships/hyperlink" Target="https://oip.dhs.gov/sbir/public" TargetMode="External"/><Relationship Id="rId12" Type="http://schemas.openxmlformats.org/officeDocument/2006/relationships/image" Target="../media/image105.png"/><Relationship Id="rId17" Type="http://schemas.openxmlformats.org/officeDocument/2006/relationships/hyperlink" Target="https://www.dhs.gov/science-and-technology/iqt" TargetMode="External"/><Relationship Id="rId2" Type="http://schemas.openxmlformats.org/officeDocument/2006/relationships/notesSlide" Target="../notesSlides/notesSlide47.xml"/><Relationship Id="rId16" Type="http://schemas.openxmlformats.org/officeDocument/2006/relationships/image" Target="../media/image13.svg"/><Relationship Id="rId20"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hyperlink" Target="https://www.dhs.gov/science-and-technology/svip" TargetMode="External"/><Relationship Id="rId11" Type="http://schemas.openxmlformats.org/officeDocument/2006/relationships/image" Target="../media/image104.svg"/><Relationship Id="rId5" Type="http://schemas.openxmlformats.org/officeDocument/2006/relationships/hyperlink" Target="https://oip.dhs.gov/baa/public" TargetMode="External"/><Relationship Id="rId15" Type="http://schemas.openxmlformats.org/officeDocument/2006/relationships/image" Target="../media/image12.png"/><Relationship Id="rId10" Type="http://schemas.openxmlformats.org/officeDocument/2006/relationships/image" Target="../media/image103.png"/><Relationship Id="rId19" Type="http://schemas.openxmlformats.org/officeDocument/2006/relationships/image" Target="../media/image108.svg"/><Relationship Id="rId4" Type="http://schemas.openxmlformats.org/officeDocument/2006/relationships/image" Target="../media/image7.svg"/><Relationship Id="rId9" Type="http://schemas.openxmlformats.org/officeDocument/2006/relationships/image" Target="../media/image102.svg"/><Relationship Id="rId14" Type="http://schemas.openxmlformats.org/officeDocument/2006/relationships/hyperlink" Target="https://www.dhs.gov/science-and-technology/prize-competitions" TargetMode="External"/></Relationships>
</file>

<file path=ppt/slides/_rels/slide4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7.svg"/></Relationships>
</file>

<file path=ppt/slides/_rels/slide49.xml.rels><?xml version="1.0" encoding="UTF-8" standalone="yes"?>
<Relationships xmlns="http://schemas.openxmlformats.org/package/2006/relationships"><Relationship Id="rId8" Type="http://schemas.openxmlformats.org/officeDocument/2006/relationships/image" Target="../media/image113.png"/><Relationship Id="rId13" Type="http://schemas.openxmlformats.org/officeDocument/2006/relationships/image" Target="../media/image10.png"/><Relationship Id="rId3" Type="http://schemas.openxmlformats.org/officeDocument/2006/relationships/hyperlink" Target="https://www.acquisition.gov/far/part-15#FAR_Subpart_15_6" TargetMode="External"/><Relationship Id="rId7" Type="http://schemas.openxmlformats.org/officeDocument/2006/relationships/image" Target="../media/image112.png"/><Relationship Id="rId12" Type="http://schemas.openxmlformats.org/officeDocument/2006/relationships/image" Target="../media/image22.svg"/><Relationship Id="rId2" Type="http://schemas.openxmlformats.org/officeDocument/2006/relationships/notesSlide" Target="../notesSlides/notesSlide49.xml"/><Relationship Id="rId1" Type="http://schemas.openxmlformats.org/officeDocument/2006/relationships/slideLayout" Target="../slideLayouts/slideLayout3.xml"/><Relationship Id="rId6" Type="http://schemas.openxmlformats.org/officeDocument/2006/relationships/image" Target="../media/image111.png"/><Relationship Id="rId11" Type="http://schemas.openxmlformats.org/officeDocument/2006/relationships/image" Target="../media/image21.png"/><Relationship Id="rId5" Type="http://schemas.openxmlformats.org/officeDocument/2006/relationships/image" Target="../media/image110.png"/><Relationship Id="rId10" Type="http://schemas.openxmlformats.org/officeDocument/2006/relationships/hyperlink" Target="http://www.dhs.gov/unsolicited-proposals" TargetMode="External"/><Relationship Id="rId4" Type="http://schemas.openxmlformats.org/officeDocument/2006/relationships/image" Target="../media/image109.png"/><Relationship Id="rId9" Type="http://schemas.openxmlformats.org/officeDocument/2006/relationships/image" Target="../media/image114.png"/><Relationship Id="rId14" Type="http://schemas.openxmlformats.org/officeDocument/2006/relationships/image" Target="../media/image11.svg"/></Relationships>
</file>

<file path=ppt/slides/_rels/slide5.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6.png"/><Relationship Id="rId7"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png"/><Relationship Id="rId10" Type="http://schemas.openxmlformats.org/officeDocument/2006/relationships/image" Target="../media/image5.svg"/><Relationship Id="rId4" Type="http://schemas.openxmlformats.org/officeDocument/2006/relationships/image" Target="../media/image17.svg"/><Relationship Id="rId9" Type="http://schemas.openxmlformats.org/officeDocument/2006/relationships/image" Target="../media/image4.png"/></Relationships>
</file>

<file path=ppt/slides/_rels/slide50.xml.rels><?xml version="1.0" encoding="UTF-8" standalone="yes"?>
<Relationships xmlns="http://schemas.openxmlformats.org/package/2006/relationships"><Relationship Id="rId8" Type="http://schemas.openxmlformats.org/officeDocument/2006/relationships/image" Target="../media/image118.svg"/><Relationship Id="rId3" Type="http://schemas.openxmlformats.org/officeDocument/2006/relationships/hyperlink" Target="https://www.acquisition.gov/far/subpart-8.4" TargetMode="External"/><Relationship Id="rId7" Type="http://schemas.openxmlformats.org/officeDocument/2006/relationships/image" Target="../media/image117.png"/><Relationship Id="rId12" Type="http://schemas.openxmlformats.org/officeDocument/2006/relationships/image" Target="../media/image11.svg"/><Relationship Id="rId2" Type="http://schemas.openxmlformats.org/officeDocument/2006/relationships/notesSlide" Target="../notesSlides/notesSlide50.xml"/><Relationship Id="rId1" Type="http://schemas.openxmlformats.org/officeDocument/2006/relationships/slideLayout" Target="../slideLayouts/slideLayout3.xml"/><Relationship Id="rId6" Type="http://schemas.openxmlformats.org/officeDocument/2006/relationships/image" Target="../media/image116.svg"/><Relationship Id="rId11" Type="http://schemas.openxmlformats.org/officeDocument/2006/relationships/image" Target="../media/image10.png"/><Relationship Id="rId5" Type="http://schemas.openxmlformats.org/officeDocument/2006/relationships/image" Target="../media/image115.png"/><Relationship Id="rId10" Type="http://schemas.openxmlformats.org/officeDocument/2006/relationships/image" Target="../media/image120.svg"/><Relationship Id="rId4" Type="http://schemas.openxmlformats.org/officeDocument/2006/relationships/hyperlink" Target="https://www.acquisition.gov/far/part-16#FAR_Subpart_16_5" TargetMode="External"/><Relationship Id="rId9" Type="http://schemas.openxmlformats.org/officeDocument/2006/relationships/image" Target="../media/image119.png"/></Relationships>
</file>

<file path=ppt/slides/_rels/slide51.xml.rels><?xml version="1.0" encoding="UTF-8" standalone="yes"?>
<Relationships xmlns="http://schemas.openxmlformats.org/package/2006/relationships"><Relationship Id="rId8" Type="http://schemas.openxmlformats.org/officeDocument/2006/relationships/image" Target="../media/image5.svg"/><Relationship Id="rId13" Type="http://schemas.openxmlformats.org/officeDocument/2006/relationships/image" Target="../media/image7.svg"/><Relationship Id="rId3" Type="http://schemas.openxmlformats.org/officeDocument/2006/relationships/image" Target="../media/image14.png"/><Relationship Id="rId7" Type="http://schemas.openxmlformats.org/officeDocument/2006/relationships/image" Target="../media/image4.png"/><Relationship Id="rId12" Type="http://schemas.openxmlformats.org/officeDocument/2006/relationships/image" Target="../media/image6.png"/><Relationship Id="rId2" Type="http://schemas.openxmlformats.org/officeDocument/2006/relationships/notesSlide" Target="../notesSlides/notesSlide51.xml"/><Relationship Id="rId1" Type="http://schemas.openxmlformats.org/officeDocument/2006/relationships/slideLayout" Target="../slideLayouts/slideLayout3.xml"/><Relationship Id="rId6" Type="http://schemas.openxmlformats.org/officeDocument/2006/relationships/image" Target="../media/image13.svg"/><Relationship Id="rId11" Type="http://schemas.openxmlformats.org/officeDocument/2006/relationships/image" Target="../media/image9.svg"/><Relationship Id="rId5" Type="http://schemas.openxmlformats.org/officeDocument/2006/relationships/image" Target="../media/image12.png"/><Relationship Id="rId15" Type="http://schemas.openxmlformats.org/officeDocument/2006/relationships/image" Target="../media/image11.svg"/><Relationship Id="rId10" Type="http://schemas.openxmlformats.org/officeDocument/2006/relationships/image" Target="../media/image8.png"/><Relationship Id="rId4" Type="http://schemas.openxmlformats.org/officeDocument/2006/relationships/image" Target="../media/image15.svg"/><Relationship Id="rId9" Type="http://schemas.openxmlformats.org/officeDocument/2006/relationships/hyperlink" Target="http://www.sam.gov/" TargetMode="External"/><Relationship Id="rId14" Type="http://schemas.openxmlformats.org/officeDocument/2006/relationships/image" Target="../media/image10.png"/></Relationships>
</file>

<file path=ppt/slides/_rels/slide5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2.xml"/><Relationship Id="rId1" Type="http://schemas.openxmlformats.org/officeDocument/2006/relationships/slideLayout" Target="../slideLayouts/slideLayout3.xml"/><Relationship Id="rId4" Type="http://schemas.openxmlformats.org/officeDocument/2006/relationships/image" Target="../media/image15.svg"/></Relationships>
</file>

<file path=ppt/slides/_rels/slide53.xml.rels><?xml version="1.0" encoding="UTF-8" standalone="yes"?>
<Relationships xmlns="http://schemas.openxmlformats.org/package/2006/relationships"><Relationship Id="rId8" Type="http://schemas.openxmlformats.org/officeDocument/2006/relationships/image" Target="../media/image126.svg"/><Relationship Id="rId13" Type="http://schemas.openxmlformats.org/officeDocument/2006/relationships/image" Target="../media/image131.png"/><Relationship Id="rId18" Type="http://schemas.openxmlformats.org/officeDocument/2006/relationships/image" Target="../media/image134.svg"/><Relationship Id="rId26" Type="http://schemas.openxmlformats.org/officeDocument/2006/relationships/image" Target="../media/image15.svg"/><Relationship Id="rId3" Type="http://schemas.openxmlformats.org/officeDocument/2006/relationships/image" Target="../media/image121.png"/><Relationship Id="rId21" Type="http://schemas.openxmlformats.org/officeDocument/2006/relationships/image" Target="../media/image137.png"/><Relationship Id="rId7" Type="http://schemas.openxmlformats.org/officeDocument/2006/relationships/image" Target="../media/image125.png"/><Relationship Id="rId12" Type="http://schemas.openxmlformats.org/officeDocument/2006/relationships/image" Target="../media/image130.svg"/><Relationship Id="rId17" Type="http://schemas.openxmlformats.org/officeDocument/2006/relationships/image" Target="../media/image133.png"/><Relationship Id="rId25" Type="http://schemas.openxmlformats.org/officeDocument/2006/relationships/image" Target="../media/image14.png"/><Relationship Id="rId2" Type="http://schemas.openxmlformats.org/officeDocument/2006/relationships/notesSlide" Target="../notesSlides/notesSlide53.xml"/><Relationship Id="rId16" Type="http://schemas.openxmlformats.org/officeDocument/2006/relationships/image" Target="../media/image11.svg"/><Relationship Id="rId20" Type="http://schemas.openxmlformats.org/officeDocument/2006/relationships/image" Target="../media/image136.svg"/><Relationship Id="rId1" Type="http://schemas.openxmlformats.org/officeDocument/2006/relationships/slideLayout" Target="../slideLayouts/slideLayout3.xml"/><Relationship Id="rId6" Type="http://schemas.openxmlformats.org/officeDocument/2006/relationships/image" Target="../media/image124.svg"/><Relationship Id="rId11" Type="http://schemas.openxmlformats.org/officeDocument/2006/relationships/image" Target="../media/image129.png"/><Relationship Id="rId24" Type="http://schemas.openxmlformats.org/officeDocument/2006/relationships/image" Target="../media/image140.svg"/><Relationship Id="rId5" Type="http://schemas.openxmlformats.org/officeDocument/2006/relationships/image" Target="../media/image123.png"/><Relationship Id="rId15" Type="http://schemas.openxmlformats.org/officeDocument/2006/relationships/image" Target="../media/image10.png"/><Relationship Id="rId23" Type="http://schemas.openxmlformats.org/officeDocument/2006/relationships/image" Target="../media/image139.png"/><Relationship Id="rId10" Type="http://schemas.openxmlformats.org/officeDocument/2006/relationships/image" Target="../media/image128.svg"/><Relationship Id="rId19" Type="http://schemas.openxmlformats.org/officeDocument/2006/relationships/image" Target="../media/image135.png"/><Relationship Id="rId4" Type="http://schemas.openxmlformats.org/officeDocument/2006/relationships/image" Target="../media/image122.svg"/><Relationship Id="rId9" Type="http://schemas.openxmlformats.org/officeDocument/2006/relationships/image" Target="../media/image127.png"/><Relationship Id="rId14" Type="http://schemas.openxmlformats.org/officeDocument/2006/relationships/image" Target="../media/image132.svg"/><Relationship Id="rId22" Type="http://schemas.openxmlformats.org/officeDocument/2006/relationships/image" Target="../media/image138.svg"/></Relationships>
</file>

<file path=ppt/slides/_rels/slide54.xml.rels><?xml version="1.0" encoding="UTF-8" standalone="yes"?>
<Relationships xmlns="http://schemas.openxmlformats.org/package/2006/relationships"><Relationship Id="rId8" Type="http://schemas.openxmlformats.org/officeDocument/2006/relationships/image" Target="../media/image146.svg"/><Relationship Id="rId13" Type="http://schemas.openxmlformats.org/officeDocument/2006/relationships/image" Target="../media/image151.png"/><Relationship Id="rId18" Type="http://schemas.openxmlformats.org/officeDocument/2006/relationships/image" Target="../media/image156.svg"/><Relationship Id="rId3" Type="http://schemas.openxmlformats.org/officeDocument/2006/relationships/image" Target="../media/image141.png"/><Relationship Id="rId21" Type="http://schemas.openxmlformats.org/officeDocument/2006/relationships/image" Target="../media/image4.png"/><Relationship Id="rId7" Type="http://schemas.openxmlformats.org/officeDocument/2006/relationships/image" Target="../media/image145.png"/><Relationship Id="rId12" Type="http://schemas.openxmlformats.org/officeDocument/2006/relationships/image" Target="../media/image150.svg"/><Relationship Id="rId17" Type="http://schemas.openxmlformats.org/officeDocument/2006/relationships/image" Target="../media/image155.png"/><Relationship Id="rId2" Type="http://schemas.openxmlformats.org/officeDocument/2006/relationships/notesSlide" Target="../notesSlides/notesSlide54.xml"/><Relationship Id="rId16" Type="http://schemas.openxmlformats.org/officeDocument/2006/relationships/image" Target="../media/image154.svg"/><Relationship Id="rId20" Type="http://schemas.openxmlformats.org/officeDocument/2006/relationships/image" Target="../media/image126.svg"/><Relationship Id="rId1" Type="http://schemas.openxmlformats.org/officeDocument/2006/relationships/slideLayout" Target="../slideLayouts/slideLayout3.xml"/><Relationship Id="rId6" Type="http://schemas.openxmlformats.org/officeDocument/2006/relationships/image" Target="../media/image144.svg"/><Relationship Id="rId11" Type="http://schemas.openxmlformats.org/officeDocument/2006/relationships/image" Target="../media/image149.png"/><Relationship Id="rId24" Type="http://schemas.openxmlformats.org/officeDocument/2006/relationships/image" Target="../media/image15.svg"/><Relationship Id="rId5" Type="http://schemas.openxmlformats.org/officeDocument/2006/relationships/image" Target="../media/image143.png"/><Relationship Id="rId15" Type="http://schemas.openxmlformats.org/officeDocument/2006/relationships/image" Target="../media/image153.png"/><Relationship Id="rId23" Type="http://schemas.openxmlformats.org/officeDocument/2006/relationships/image" Target="../media/image14.png"/><Relationship Id="rId10" Type="http://schemas.openxmlformats.org/officeDocument/2006/relationships/image" Target="../media/image148.svg"/><Relationship Id="rId19" Type="http://schemas.openxmlformats.org/officeDocument/2006/relationships/image" Target="../media/image125.png"/><Relationship Id="rId4" Type="http://schemas.openxmlformats.org/officeDocument/2006/relationships/image" Target="../media/image142.svg"/><Relationship Id="rId9" Type="http://schemas.openxmlformats.org/officeDocument/2006/relationships/image" Target="../media/image147.png"/><Relationship Id="rId14" Type="http://schemas.openxmlformats.org/officeDocument/2006/relationships/image" Target="../media/image152.svg"/><Relationship Id="rId22" Type="http://schemas.openxmlformats.org/officeDocument/2006/relationships/image" Target="../media/image5.svg"/></Relationships>
</file>

<file path=ppt/slides/_rels/slide55.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1.svg"/><Relationship Id="rId3" Type="http://schemas.openxmlformats.org/officeDocument/2006/relationships/image" Target="../media/image12.png"/><Relationship Id="rId7" Type="http://schemas.openxmlformats.org/officeDocument/2006/relationships/hyperlink" Target="http://www.sam.gov/" TargetMode="External"/><Relationship Id="rId12" Type="http://schemas.openxmlformats.org/officeDocument/2006/relationships/image" Target="../media/image10.png"/><Relationship Id="rId2" Type="http://schemas.openxmlformats.org/officeDocument/2006/relationships/notesSlide" Target="../notesSlides/notesSlide55.xml"/><Relationship Id="rId1" Type="http://schemas.openxmlformats.org/officeDocument/2006/relationships/slideLayout" Target="../slideLayouts/slideLayout3.xml"/><Relationship Id="rId6" Type="http://schemas.openxmlformats.org/officeDocument/2006/relationships/image" Target="../media/image5.svg"/><Relationship Id="rId11" Type="http://schemas.openxmlformats.org/officeDocument/2006/relationships/image" Target="../media/image7.svg"/><Relationship Id="rId5" Type="http://schemas.openxmlformats.org/officeDocument/2006/relationships/image" Target="../media/image4.png"/><Relationship Id="rId15" Type="http://schemas.openxmlformats.org/officeDocument/2006/relationships/image" Target="../media/image15.svg"/><Relationship Id="rId10" Type="http://schemas.openxmlformats.org/officeDocument/2006/relationships/image" Target="../media/image6.png"/><Relationship Id="rId4" Type="http://schemas.openxmlformats.org/officeDocument/2006/relationships/image" Target="../media/image13.svg"/><Relationship Id="rId9" Type="http://schemas.openxmlformats.org/officeDocument/2006/relationships/image" Target="../media/image9.svg"/><Relationship Id="rId14" Type="http://schemas.openxmlformats.org/officeDocument/2006/relationships/image" Target="../media/image14.png"/></Relationships>
</file>

<file path=ppt/slides/_rels/slide56.xml.rels><?xml version="1.0" encoding="UTF-8" standalone="yes"?>
<Relationships xmlns="http://schemas.openxmlformats.org/package/2006/relationships"><Relationship Id="rId8" Type="http://schemas.openxmlformats.org/officeDocument/2006/relationships/image" Target="../media/image162.svg"/><Relationship Id="rId13" Type="http://schemas.openxmlformats.org/officeDocument/2006/relationships/image" Target="../media/image167.png"/><Relationship Id="rId3" Type="http://schemas.openxmlformats.org/officeDocument/2006/relationships/image" Target="../media/image157.png"/><Relationship Id="rId7" Type="http://schemas.openxmlformats.org/officeDocument/2006/relationships/image" Target="../media/image161.png"/><Relationship Id="rId12" Type="http://schemas.openxmlformats.org/officeDocument/2006/relationships/image" Target="../media/image166.svg"/><Relationship Id="rId2" Type="http://schemas.openxmlformats.org/officeDocument/2006/relationships/notesSlide" Target="../notesSlides/notesSlide56.xml"/><Relationship Id="rId16" Type="http://schemas.openxmlformats.org/officeDocument/2006/relationships/image" Target="../media/image13.svg"/><Relationship Id="rId1" Type="http://schemas.openxmlformats.org/officeDocument/2006/relationships/slideLayout" Target="../slideLayouts/slideLayout3.xml"/><Relationship Id="rId6" Type="http://schemas.openxmlformats.org/officeDocument/2006/relationships/image" Target="../media/image160.svg"/><Relationship Id="rId11" Type="http://schemas.openxmlformats.org/officeDocument/2006/relationships/image" Target="../media/image165.png"/><Relationship Id="rId5" Type="http://schemas.openxmlformats.org/officeDocument/2006/relationships/image" Target="../media/image159.png"/><Relationship Id="rId15" Type="http://schemas.openxmlformats.org/officeDocument/2006/relationships/image" Target="../media/image12.png"/><Relationship Id="rId10" Type="http://schemas.openxmlformats.org/officeDocument/2006/relationships/image" Target="../media/image164.svg"/><Relationship Id="rId4" Type="http://schemas.openxmlformats.org/officeDocument/2006/relationships/image" Target="../media/image158.svg"/><Relationship Id="rId9" Type="http://schemas.openxmlformats.org/officeDocument/2006/relationships/image" Target="../media/image163.png"/><Relationship Id="rId14" Type="http://schemas.openxmlformats.org/officeDocument/2006/relationships/image" Target="../media/image168.svg"/></Relationships>
</file>

<file path=ppt/slides/_rels/slide57.xml.rels><?xml version="1.0" encoding="UTF-8" standalone="yes"?>
<Relationships xmlns="http://schemas.openxmlformats.org/package/2006/relationships"><Relationship Id="rId8" Type="http://schemas.openxmlformats.org/officeDocument/2006/relationships/image" Target="../media/image174.svg"/><Relationship Id="rId13" Type="http://schemas.openxmlformats.org/officeDocument/2006/relationships/image" Target="../media/image177.png"/><Relationship Id="rId3" Type="http://schemas.openxmlformats.org/officeDocument/2006/relationships/image" Target="../media/image169.png"/><Relationship Id="rId7" Type="http://schemas.openxmlformats.org/officeDocument/2006/relationships/image" Target="../media/image173.png"/><Relationship Id="rId12" Type="http://schemas.openxmlformats.org/officeDocument/2006/relationships/image" Target="../media/image176.svg"/><Relationship Id="rId2" Type="http://schemas.openxmlformats.org/officeDocument/2006/relationships/notesSlide" Target="../notesSlides/notesSlide57.xml"/><Relationship Id="rId16" Type="http://schemas.openxmlformats.org/officeDocument/2006/relationships/image" Target="../media/image13.svg"/><Relationship Id="rId1" Type="http://schemas.openxmlformats.org/officeDocument/2006/relationships/slideLayout" Target="../slideLayouts/slideLayout3.xml"/><Relationship Id="rId6" Type="http://schemas.openxmlformats.org/officeDocument/2006/relationships/image" Target="../media/image172.svg"/><Relationship Id="rId11" Type="http://schemas.openxmlformats.org/officeDocument/2006/relationships/image" Target="../media/image175.png"/><Relationship Id="rId5" Type="http://schemas.openxmlformats.org/officeDocument/2006/relationships/image" Target="../media/image171.png"/><Relationship Id="rId15" Type="http://schemas.openxmlformats.org/officeDocument/2006/relationships/image" Target="../media/image12.png"/><Relationship Id="rId10" Type="http://schemas.openxmlformats.org/officeDocument/2006/relationships/image" Target="../media/image11.svg"/><Relationship Id="rId4" Type="http://schemas.openxmlformats.org/officeDocument/2006/relationships/image" Target="../media/image170.svg"/><Relationship Id="rId9" Type="http://schemas.openxmlformats.org/officeDocument/2006/relationships/image" Target="../media/image10.png"/><Relationship Id="rId14" Type="http://schemas.openxmlformats.org/officeDocument/2006/relationships/image" Target="../media/image178.svg"/></Relationships>
</file>

<file path=ppt/slides/_rels/slide58.xml.rels><?xml version="1.0" encoding="UTF-8" standalone="yes"?>
<Relationships xmlns="http://schemas.openxmlformats.org/package/2006/relationships"><Relationship Id="rId8" Type="http://schemas.openxmlformats.org/officeDocument/2006/relationships/image" Target="../media/image183.svg"/><Relationship Id="rId13" Type="http://schemas.openxmlformats.org/officeDocument/2006/relationships/image" Target="../media/image188.png"/><Relationship Id="rId3" Type="http://schemas.openxmlformats.org/officeDocument/2006/relationships/image" Target="../media/image6.png"/><Relationship Id="rId7" Type="http://schemas.openxmlformats.org/officeDocument/2006/relationships/image" Target="../media/image182.png"/><Relationship Id="rId12" Type="http://schemas.openxmlformats.org/officeDocument/2006/relationships/image" Target="../media/image187.svg"/><Relationship Id="rId2" Type="http://schemas.openxmlformats.org/officeDocument/2006/relationships/notesSlide" Target="../notesSlides/notesSlide58.xml"/><Relationship Id="rId1" Type="http://schemas.openxmlformats.org/officeDocument/2006/relationships/slideLayout" Target="../slideLayouts/slideLayout3.xml"/><Relationship Id="rId6" Type="http://schemas.openxmlformats.org/officeDocument/2006/relationships/image" Target="../media/image181.svg"/><Relationship Id="rId11" Type="http://schemas.openxmlformats.org/officeDocument/2006/relationships/image" Target="../media/image186.png"/><Relationship Id="rId5" Type="http://schemas.openxmlformats.org/officeDocument/2006/relationships/image" Target="../media/image180.png"/><Relationship Id="rId10" Type="http://schemas.openxmlformats.org/officeDocument/2006/relationships/image" Target="../media/image185.svg"/><Relationship Id="rId4" Type="http://schemas.openxmlformats.org/officeDocument/2006/relationships/image" Target="../media/image179.svg"/><Relationship Id="rId9" Type="http://schemas.openxmlformats.org/officeDocument/2006/relationships/image" Target="../media/image184.png"/><Relationship Id="rId14" Type="http://schemas.openxmlformats.org/officeDocument/2006/relationships/image" Target="../media/image189.svg"/></Relationships>
</file>

<file path=ppt/slides/_rels/slide59.xml.rels><?xml version="1.0" encoding="UTF-8" standalone="yes"?>
<Relationships xmlns="http://schemas.openxmlformats.org/package/2006/relationships"><Relationship Id="rId8" Type="http://schemas.openxmlformats.org/officeDocument/2006/relationships/hyperlink" Target="http://www.sam.gov/" TargetMode="External"/><Relationship Id="rId13" Type="http://schemas.openxmlformats.org/officeDocument/2006/relationships/image" Target="../media/image193.svg"/><Relationship Id="rId18" Type="http://schemas.openxmlformats.org/officeDocument/2006/relationships/image" Target="../media/image194.png"/><Relationship Id="rId26" Type="http://schemas.openxmlformats.org/officeDocument/2006/relationships/image" Target="../media/image200.png"/><Relationship Id="rId3" Type="http://schemas.openxmlformats.org/officeDocument/2006/relationships/image" Target="../media/image188.png"/><Relationship Id="rId21" Type="http://schemas.openxmlformats.org/officeDocument/2006/relationships/image" Target="../media/image197.svg"/><Relationship Id="rId7" Type="http://schemas.openxmlformats.org/officeDocument/2006/relationships/hyperlink" Target="https://apfs-cloud.dhs.gov/" TargetMode="External"/><Relationship Id="rId12" Type="http://schemas.openxmlformats.org/officeDocument/2006/relationships/image" Target="../media/image192.png"/><Relationship Id="rId17" Type="http://schemas.openxmlformats.org/officeDocument/2006/relationships/image" Target="../media/image152.svg"/><Relationship Id="rId25" Type="http://schemas.openxmlformats.org/officeDocument/2006/relationships/image" Target="../media/image174.svg"/><Relationship Id="rId2" Type="http://schemas.openxmlformats.org/officeDocument/2006/relationships/notesSlide" Target="../notesSlides/notesSlide59.xml"/><Relationship Id="rId16" Type="http://schemas.openxmlformats.org/officeDocument/2006/relationships/image" Target="../media/image151.png"/><Relationship Id="rId20" Type="http://schemas.openxmlformats.org/officeDocument/2006/relationships/image" Target="../media/image196.png"/><Relationship Id="rId1" Type="http://schemas.openxmlformats.org/officeDocument/2006/relationships/slideLayout" Target="../slideLayouts/slideLayout3.xml"/><Relationship Id="rId6" Type="http://schemas.openxmlformats.org/officeDocument/2006/relationships/hyperlink" Target="https://www.dhs.gov/small-business-specialists" TargetMode="External"/><Relationship Id="rId11" Type="http://schemas.openxmlformats.org/officeDocument/2006/relationships/image" Target="../media/image191.svg"/><Relationship Id="rId24" Type="http://schemas.openxmlformats.org/officeDocument/2006/relationships/image" Target="../media/image173.png"/><Relationship Id="rId5" Type="http://schemas.openxmlformats.org/officeDocument/2006/relationships/hyperlink" Target="https://www.dhs.gov/acquisition-innovations-motion" TargetMode="External"/><Relationship Id="rId15" Type="http://schemas.openxmlformats.org/officeDocument/2006/relationships/image" Target="../media/image170.svg"/><Relationship Id="rId23" Type="http://schemas.openxmlformats.org/officeDocument/2006/relationships/image" Target="../media/image199.svg"/><Relationship Id="rId10" Type="http://schemas.openxmlformats.org/officeDocument/2006/relationships/image" Target="../media/image190.png"/><Relationship Id="rId19" Type="http://schemas.openxmlformats.org/officeDocument/2006/relationships/image" Target="../media/image195.svg"/><Relationship Id="rId4" Type="http://schemas.openxmlformats.org/officeDocument/2006/relationships/image" Target="../media/image189.svg"/><Relationship Id="rId9" Type="http://schemas.openxmlformats.org/officeDocument/2006/relationships/hyperlink" Target="https://www.acquisition.gov/browse/index/far" TargetMode="External"/><Relationship Id="rId14" Type="http://schemas.openxmlformats.org/officeDocument/2006/relationships/image" Target="../media/image169.png"/><Relationship Id="rId22" Type="http://schemas.openxmlformats.org/officeDocument/2006/relationships/image" Target="../media/image198.png"/><Relationship Id="rId27" Type="http://schemas.openxmlformats.org/officeDocument/2006/relationships/image" Target="../media/image201.svg"/></Relationships>
</file>

<file path=ppt/slides/_rels/slide6.xml.rels><?xml version="1.0" encoding="UTF-8" standalone="yes"?>
<Relationships xmlns="http://schemas.openxmlformats.org/package/2006/relationships"><Relationship Id="rId8" Type="http://schemas.openxmlformats.org/officeDocument/2006/relationships/image" Target="../media/image13.svg"/><Relationship Id="rId13" Type="http://schemas.openxmlformats.org/officeDocument/2006/relationships/hyperlink" Target="http://www.sam.gov/" TargetMode="External"/><Relationship Id="rId3" Type="http://schemas.openxmlformats.org/officeDocument/2006/relationships/image" Target="../media/image6.png"/><Relationship Id="rId7" Type="http://schemas.openxmlformats.org/officeDocument/2006/relationships/image" Target="../media/image12.png"/><Relationship Id="rId12" Type="http://schemas.openxmlformats.org/officeDocument/2006/relationships/image" Target="../media/image5.sv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11.svg"/><Relationship Id="rId11" Type="http://schemas.openxmlformats.org/officeDocument/2006/relationships/image" Target="../media/image4.png"/><Relationship Id="rId5" Type="http://schemas.openxmlformats.org/officeDocument/2006/relationships/image" Target="../media/image10.png"/><Relationship Id="rId15" Type="http://schemas.openxmlformats.org/officeDocument/2006/relationships/image" Target="../media/image9.svg"/><Relationship Id="rId10" Type="http://schemas.openxmlformats.org/officeDocument/2006/relationships/image" Target="../media/image15.svg"/><Relationship Id="rId4" Type="http://schemas.openxmlformats.org/officeDocument/2006/relationships/image" Target="../media/image7.svg"/><Relationship Id="rId9" Type="http://schemas.openxmlformats.org/officeDocument/2006/relationships/image" Target="../media/image14.png"/><Relationship Id="rId14" Type="http://schemas.openxmlformats.org/officeDocument/2006/relationships/image" Target="../media/image8.png"/></Relationships>
</file>

<file path=ppt/slides/_rels/slide60.xml.rels><?xml version="1.0" encoding="UTF-8" standalone="yes"?>
<Relationships xmlns="http://schemas.openxmlformats.org/package/2006/relationships"><Relationship Id="rId8" Type="http://schemas.openxmlformats.org/officeDocument/2006/relationships/hyperlink" Target="https://www.dhs.gov/department-wide-contract-vehicles" TargetMode="External"/><Relationship Id="rId13" Type="http://schemas.openxmlformats.org/officeDocument/2006/relationships/hyperlink" Target="https://www.grants.gov/" TargetMode="External"/><Relationship Id="rId3" Type="http://schemas.openxmlformats.org/officeDocument/2006/relationships/image" Target="../media/image188.png"/><Relationship Id="rId7" Type="http://schemas.openxmlformats.org/officeDocument/2006/relationships/hyperlink" Target="https://apfs-cloud.dhs.gov/" TargetMode="External"/><Relationship Id="rId12" Type="http://schemas.openxmlformats.org/officeDocument/2006/relationships/hyperlink" Target="https://www.dhs.gov/prime-contractors" TargetMode="External"/><Relationship Id="rId2" Type="http://schemas.openxmlformats.org/officeDocument/2006/relationships/notesSlide" Target="../notesSlides/notesSlide60.xml"/><Relationship Id="rId1" Type="http://schemas.openxmlformats.org/officeDocument/2006/relationships/slideLayout" Target="../slideLayouts/slideLayout3.xml"/><Relationship Id="rId6" Type="http://schemas.openxmlformats.org/officeDocument/2006/relationships/hyperlink" Target="https://www.dhs.gov/dhs-budget" TargetMode="External"/><Relationship Id="rId11" Type="http://schemas.openxmlformats.org/officeDocument/2006/relationships/hyperlink" Target="https://www.dhs.gov/small-business-specialists" TargetMode="External"/><Relationship Id="rId5" Type="http://schemas.openxmlformats.org/officeDocument/2006/relationships/hyperlink" Target="https://www.dhs.gov/office-small-and-disadvantaged-business-utilization-staff" TargetMode="External"/><Relationship Id="rId10" Type="http://schemas.openxmlformats.org/officeDocument/2006/relationships/hyperlink" Target="https://www.dhs.gov/acquisition-innovations-motion" TargetMode="External"/><Relationship Id="rId4" Type="http://schemas.openxmlformats.org/officeDocument/2006/relationships/image" Target="../media/image189.svg"/><Relationship Id="rId9" Type="http://schemas.openxmlformats.org/officeDocument/2006/relationships/hyperlink" Target="https://sam.gov/content/home" TargetMode="External"/><Relationship Id="rId14" Type="http://schemas.openxmlformats.org/officeDocument/2006/relationships/image" Target="../media/image202.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6.png"/><Relationship Id="rId7"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hyperlink" Target="https://www.dhs.gov/who-joined-dhs" TargetMode="External"/><Relationship Id="rId5" Type="http://schemas.openxmlformats.org/officeDocument/2006/relationships/hyperlink" Target="https://www.dhs.gov/homeland-security-act-2002" TargetMode="External"/><Relationship Id="rId4" Type="http://schemas.openxmlformats.org/officeDocument/2006/relationships/image" Target="../media/image7.svg"/></Relationships>
</file>

<file path=ppt/slides/_rels/slide8.xml.rels><?xml version="1.0" encoding="UTF-8" standalone="yes"?>
<Relationships xmlns="http://schemas.openxmlformats.org/package/2006/relationships"><Relationship Id="rId8" Type="http://schemas.openxmlformats.org/officeDocument/2006/relationships/image" Target="../media/image32.svg"/><Relationship Id="rId13" Type="http://schemas.openxmlformats.org/officeDocument/2006/relationships/image" Target="../media/image8.png"/><Relationship Id="rId3" Type="http://schemas.openxmlformats.org/officeDocument/2006/relationships/image" Target="../media/image27.jpg"/><Relationship Id="rId7" Type="http://schemas.openxmlformats.org/officeDocument/2006/relationships/image" Target="../media/image31.png"/><Relationship Id="rId12" Type="http://schemas.openxmlformats.org/officeDocument/2006/relationships/image" Target="../media/image36.jp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30.svg"/><Relationship Id="rId11" Type="http://schemas.openxmlformats.org/officeDocument/2006/relationships/image" Target="../media/image35.jpg"/><Relationship Id="rId5" Type="http://schemas.openxmlformats.org/officeDocument/2006/relationships/image" Target="../media/image29.png"/><Relationship Id="rId10" Type="http://schemas.openxmlformats.org/officeDocument/2006/relationships/image" Target="../media/image34.svg"/><Relationship Id="rId4" Type="http://schemas.openxmlformats.org/officeDocument/2006/relationships/image" Target="../media/image28.jpg"/><Relationship Id="rId9" Type="http://schemas.openxmlformats.org/officeDocument/2006/relationships/image" Target="../media/image33.png"/><Relationship Id="rId14" Type="http://schemas.openxmlformats.org/officeDocument/2006/relationships/image" Target="../media/image9.svg"/></Relationships>
</file>

<file path=ppt/slides/_rels/slide9.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7.jpeg"/><Relationship Id="rId18" Type="http://schemas.openxmlformats.org/officeDocument/2006/relationships/image" Target="../media/image52.png"/><Relationship Id="rId3" Type="http://schemas.openxmlformats.org/officeDocument/2006/relationships/image" Target="../media/image37.png"/><Relationship Id="rId7" Type="http://schemas.openxmlformats.org/officeDocument/2006/relationships/image" Target="../media/image41.png"/><Relationship Id="rId12" Type="http://schemas.openxmlformats.org/officeDocument/2006/relationships/image" Target="../media/image46.jpeg"/><Relationship Id="rId17" Type="http://schemas.openxmlformats.org/officeDocument/2006/relationships/image" Target="../media/image51.svg"/><Relationship Id="rId2" Type="http://schemas.openxmlformats.org/officeDocument/2006/relationships/notesSlide" Target="../notesSlides/notesSlide9.xml"/><Relationship Id="rId16" Type="http://schemas.openxmlformats.org/officeDocument/2006/relationships/image" Target="../media/image50.png"/><Relationship Id="rId20" Type="http://schemas.openxmlformats.org/officeDocument/2006/relationships/image" Target="../media/image9.svg"/><Relationship Id="rId1" Type="http://schemas.openxmlformats.org/officeDocument/2006/relationships/slideLayout" Target="../slideLayouts/slideLayout4.xml"/><Relationship Id="rId6" Type="http://schemas.openxmlformats.org/officeDocument/2006/relationships/image" Target="../media/image40.png"/><Relationship Id="rId11" Type="http://schemas.openxmlformats.org/officeDocument/2006/relationships/image" Target="../media/image45.jpg"/><Relationship Id="rId5" Type="http://schemas.openxmlformats.org/officeDocument/2006/relationships/image" Target="../media/image39.jpg"/><Relationship Id="rId15" Type="http://schemas.openxmlformats.org/officeDocument/2006/relationships/image" Target="../media/image49.png"/><Relationship Id="rId10" Type="http://schemas.openxmlformats.org/officeDocument/2006/relationships/image" Target="../media/image44.jpg"/><Relationship Id="rId19" Type="http://schemas.openxmlformats.org/officeDocument/2006/relationships/image" Target="../media/image8.png"/><Relationship Id="rId4" Type="http://schemas.openxmlformats.org/officeDocument/2006/relationships/image" Target="../media/image38.jpeg"/><Relationship Id="rId9" Type="http://schemas.openxmlformats.org/officeDocument/2006/relationships/image" Target="../media/image43.svg"/><Relationship Id="rId14" Type="http://schemas.openxmlformats.org/officeDocument/2006/relationships/image" Target="../media/image4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863537-2C89-408C-A627-443D0D3D0278}"/>
              </a:ext>
            </a:extLst>
          </p:cNvPr>
          <p:cNvSpPr>
            <a:spLocks noGrp="1"/>
          </p:cNvSpPr>
          <p:nvPr>
            <p:ph type="ctrTitle"/>
          </p:nvPr>
        </p:nvSpPr>
        <p:spPr>
          <a:xfrm>
            <a:off x="1524000" y="3692254"/>
            <a:ext cx="8200768" cy="648098"/>
          </a:xfrm>
        </p:spPr>
        <p:txBody>
          <a:bodyPr anchor="ctr">
            <a:normAutofit/>
          </a:bodyPr>
          <a:lstStyle/>
          <a:p>
            <a:r>
              <a:rPr lang="en-US" sz="3400" dirty="0"/>
              <a:t>With the Department of Homeland Security</a:t>
            </a:r>
          </a:p>
        </p:txBody>
      </p:sp>
      <p:sp>
        <p:nvSpPr>
          <p:cNvPr id="3" name="Subtitle 2">
            <a:extLst>
              <a:ext uri="{FF2B5EF4-FFF2-40B4-BE49-F238E27FC236}">
                <a16:creationId xmlns:a16="http://schemas.microsoft.com/office/drawing/2014/main" id="{D3E4674D-C23D-43E4-AB79-CAC6893465C6}"/>
              </a:ext>
            </a:extLst>
          </p:cNvPr>
          <p:cNvSpPr>
            <a:spLocks noGrp="1"/>
          </p:cNvSpPr>
          <p:nvPr>
            <p:ph type="subTitle" idx="1"/>
          </p:nvPr>
        </p:nvSpPr>
        <p:spPr>
          <a:xfrm>
            <a:off x="1524000" y="4695570"/>
            <a:ext cx="9144000" cy="1385713"/>
          </a:xfrm>
        </p:spPr>
        <p:txBody>
          <a:bodyPr>
            <a:normAutofit/>
          </a:bodyPr>
          <a:lstStyle/>
          <a:p>
            <a:r>
              <a:rPr lang="en-US" sz="2000" dirty="0"/>
              <a:t>Last Updated: June 2023</a:t>
            </a:r>
          </a:p>
        </p:txBody>
      </p:sp>
      <p:cxnSp>
        <p:nvCxnSpPr>
          <p:cNvPr id="5" name="Straight Connector 4">
            <a:extLst>
              <a:ext uri="{FF2B5EF4-FFF2-40B4-BE49-F238E27FC236}">
                <a16:creationId xmlns:a16="http://schemas.microsoft.com/office/drawing/2014/main" id="{DEC7D68F-9836-41CE-A1D5-EC8D1A9AF8E4}"/>
              </a:ext>
            </a:extLst>
          </p:cNvPr>
          <p:cNvCxnSpPr>
            <a:cxnSpLocks/>
          </p:cNvCxnSpPr>
          <p:nvPr/>
        </p:nvCxnSpPr>
        <p:spPr>
          <a:xfrm>
            <a:off x="1524000" y="3545950"/>
            <a:ext cx="8200768"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D087E9EE-DFAF-4DA0-B0A5-D12175977088}"/>
              </a:ext>
            </a:extLst>
          </p:cNvPr>
          <p:cNvSpPr txBox="1"/>
          <p:nvPr/>
        </p:nvSpPr>
        <p:spPr>
          <a:xfrm>
            <a:off x="1383958" y="2628781"/>
            <a:ext cx="8200768" cy="800219"/>
          </a:xfrm>
          <a:prstGeom prst="rect">
            <a:avLst/>
          </a:prstGeom>
          <a:noFill/>
        </p:spPr>
        <p:txBody>
          <a:bodyPr wrap="square" rtlCol="0">
            <a:spAutoFit/>
          </a:bodyPr>
          <a:lstStyle/>
          <a:p>
            <a:r>
              <a:rPr lang="en-US" sz="4600" b="1" dirty="0">
                <a:solidFill>
                  <a:schemeClr val="bg1"/>
                </a:solidFill>
                <a:latin typeface="Franklin Gothic Book" panose="020B0503020102020204" pitchFamily="34" charset="0"/>
              </a:rPr>
              <a:t>How To Do Business</a:t>
            </a:r>
            <a:endParaRPr lang="en-US" sz="4600" dirty="0">
              <a:solidFill>
                <a:schemeClr val="bg1"/>
              </a:solidFill>
              <a:latin typeface="Franklin Gothic Book" panose="020B0503020102020204" pitchFamily="34" charset="0"/>
            </a:endParaRPr>
          </a:p>
        </p:txBody>
      </p:sp>
    </p:spTree>
    <p:extLst>
      <p:ext uri="{BB962C8B-B14F-4D97-AF65-F5344CB8AC3E}">
        <p14:creationId xmlns:p14="http://schemas.microsoft.com/office/powerpoint/2010/main" val="19889024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709CFDA-8240-4CE0-B419-2A5D154CE0D3}"/>
              </a:ext>
            </a:extLst>
          </p:cNvPr>
          <p:cNvSpPr>
            <a:spLocks noGrp="1"/>
          </p:cNvSpPr>
          <p:nvPr>
            <p:ph type="sldNum" sz="quarter" idx="10"/>
          </p:nvPr>
        </p:nvSpPr>
        <p:spPr/>
        <p:txBody>
          <a:bodyPr/>
          <a:lstStyle/>
          <a:p>
            <a:fld id="{608A590B-EA45-4811-A9A8-40DF519EF08C}" type="slidenum">
              <a:rPr lang="en-US" smtClean="0"/>
              <a:pPr/>
              <a:t>10</a:t>
            </a:fld>
            <a:endParaRPr lang="en-US" dirty="0"/>
          </a:p>
        </p:txBody>
      </p:sp>
      <p:sp>
        <p:nvSpPr>
          <p:cNvPr id="2" name="TextBox 1">
            <a:extLst>
              <a:ext uri="{FF2B5EF4-FFF2-40B4-BE49-F238E27FC236}">
                <a16:creationId xmlns:a16="http://schemas.microsoft.com/office/drawing/2014/main" id="{68555760-6F9C-44B5-A475-0339E17C6817}"/>
              </a:ext>
            </a:extLst>
          </p:cNvPr>
          <p:cNvSpPr txBox="1"/>
          <p:nvPr/>
        </p:nvSpPr>
        <p:spPr>
          <a:xfrm>
            <a:off x="641558" y="747063"/>
            <a:ext cx="9782602" cy="584775"/>
          </a:xfrm>
          <a:prstGeom prst="rect">
            <a:avLst/>
          </a:prstGeom>
          <a:noFill/>
        </p:spPr>
        <p:txBody>
          <a:bodyPr wrap="square" rtlCol="0">
            <a:spAutoFit/>
          </a:bodyPr>
          <a:lstStyle/>
          <a:p>
            <a:r>
              <a:rPr lang="en-US" sz="3200" dirty="0">
                <a:solidFill>
                  <a:schemeClr val="accent1">
                    <a:lumMod val="75000"/>
                  </a:schemeClr>
                </a:solidFill>
                <a:latin typeface="Franklin Gothic Book" panose="020B0503020102020204" pitchFamily="34" charset="0"/>
              </a:rPr>
              <a:t>DHS Organizational Structure</a:t>
            </a:r>
          </a:p>
        </p:txBody>
      </p:sp>
      <p:sp>
        <p:nvSpPr>
          <p:cNvPr id="18" name="TextBox 17">
            <a:extLst>
              <a:ext uri="{FF2B5EF4-FFF2-40B4-BE49-F238E27FC236}">
                <a16:creationId xmlns:a16="http://schemas.microsoft.com/office/drawing/2014/main" id="{D7B7D5D6-3BDC-4976-A69D-581BA41A2D6D}"/>
              </a:ext>
            </a:extLst>
          </p:cNvPr>
          <p:cNvSpPr txBox="1"/>
          <p:nvPr/>
        </p:nvSpPr>
        <p:spPr>
          <a:xfrm>
            <a:off x="712307" y="2176061"/>
            <a:ext cx="5123499" cy="3978012"/>
          </a:xfrm>
          <a:prstGeom prst="rect">
            <a:avLst/>
          </a:prstGeom>
          <a:noFill/>
        </p:spPr>
        <p:txBody>
          <a:bodyPr wrap="square" numCol="1" spcCol="182880">
            <a:spAutoFit/>
          </a:bodyPr>
          <a:lstStyle/>
          <a:p>
            <a:pPr marL="228600" marR="0" lvl="0" indent="-228600">
              <a:spcBef>
                <a:spcPts val="0"/>
              </a:spcBef>
              <a:spcAft>
                <a:spcPts val="900"/>
              </a:spcAft>
              <a:buClr>
                <a:srgbClr val="5E9732"/>
              </a:buClr>
              <a:buFont typeface="Arial" panose="020B0604020202020204" pitchFamily="34" charset="0"/>
              <a:buChar char="•"/>
            </a:pPr>
            <a:r>
              <a:rPr lang="en-US" sz="20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Military Advisor’s Office</a:t>
            </a:r>
          </a:p>
          <a:p>
            <a:pPr marL="228600" indent="-228600">
              <a:spcAft>
                <a:spcPts val="900"/>
              </a:spcAft>
              <a:buClr>
                <a:srgbClr val="5E9732"/>
              </a:buClr>
              <a:buFont typeface="Arial" panose="020B0604020202020204" pitchFamily="34" charset="0"/>
              <a:buChar char="•"/>
            </a:pPr>
            <a:r>
              <a:rPr lang="en-US" sz="20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Office of the Citizenship and Immigration Services Ombudsman</a:t>
            </a:r>
          </a:p>
          <a:p>
            <a:pPr marL="228600" marR="0" lvl="0" indent="-228600">
              <a:spcBef>
                <a:spcPts val="0"/>
              </a:spcBef>
              <a:spcAft>
                <a:spcPts val="900"/>
              </a:spcAft>
              <a:buClr>
                <a:srgbClr val="5E9732"/>
              </a:buClr>
              <a:buFont typeface="Arial" panose="020B0604020202020204" pitchFamily="34" charset="0"/>
              <a:buChar char="•"/>
            </a:pPr>
            <a:r>
              <a:rPr lang="en-US" sz="20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Office of Strategy, Policy, and Plans</a:t>
            </a:r>
          </a:p>
          <a:p>
            <a:pPr marL="228600" marR="0" lvl="0" indent="-228600">
              <a:spcBef>
                <a:spcPts val="0"/>
              </a:spcBef>
              <a:spcAft>
                <a:spcPts val="900"/>
              </a:spcAft>
              <a:buClr>
                <a:srgbClr val="5E9732"/>
              </a:buClr>
              <a:buFont typeface="Arial" panose="020B0604020202020204" pitchFamily="34" charset="0"/>
              <a:buChar char="•"/>
            </a:pPr>
            <a:r>
              <a:rPr lang="en-US" sz="20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Office of the General Counsel</a:t>
            </a:r>
          </a:p>
          <a:p>
            <a:pPr marL="228600" marR="0" lvl="0" indent="-228600">
              <a:spcBef>
                <a:spcPts val="0"/>
              </a:spcBef>
              <a:spcAft>
                <a:spcPts val="900"/>
              </a:spcAft>
              <a:buClr>
                <a:srgbClr val="5E9732"/>
              </a:buClr>
              <a:buFont typeface="Arial" panose="020B0604020202020204" pitchFamily="34" charset="0"/>
              <a:buChar char="•"/>
            </a:pPr>
            <a:r>
              <a:rPr lang="en-US" sz="20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Office of Partnership and Engagement</a:t>
            </a:r>
          </a:p>
          <a:p>
            <a:pPr marL="228600" marR="0" lvl="0" indent="-228600">
              <a:spcBef>
                <a:spcPts val="0"/>
              </a:spcBef>
              <a:spcAft>
                <a:spcPts val="900"/>
              </a:spcAft>
              <a:buClr>
                <a:srgbClr val="5E9732"/>
              </a:buClr>
              <a:buFont typeface="Arial" panose="020B0604020202020204" pitchFamily="34" charset="0"/>
              <a:buChar char="•"/>
            </a:pPr>
            <a:r>
              <a:rPr lang="en-US" sz="20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Office of Legislative Affairs</a:t>
            </a:r>
          </a:p>
          <a:p>
            <a:pPr marL="228600" marR="0" lvl="0" indent="-228600">
              <a:spcBef>
                <a:spcPts val="0"/>
              </a:spcBef>
              <a:spcAft>
                <a:spcPts val="900"/>
              </a:spcAft>
              <a:buClr>
                <a:srgbClr val="5E9732"/>
              </a:buClr>
              <a:buFont typeface="Arial" panose="020B0604020202020204" pitchFamily="34" charset="0"/>
              <a:buChar char="•"/>
            </a:pPr>
            <a:r>
              <a:rPr lang="en-US" sz="20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Office of Public Affairs</a:t>
            </a:r>
          </a:p>
          <a:p>
            <a:pPr marL="228600" indent="-228600">
              <a:spcAft>
                <a:spcPts val="900"/>
              </a:spcAft>
              <a:buClr>
                <a:srgbClr val="5E9732"/>
              </a:buClr>
              <a:buFont typeface="Arial" panose="020B0604020202020204" pitchFamily="34" charset="0"/>
              <a:buChar char="•"/>
            </a:pPr>
            <a:r>
              <a:rPr lang="en-US" sz="20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Office of the Immigration Detention Ombudsman</a:t>
            </a:r>
          </a:p>
        </p:txBody>
      </p:sp>
      <p:sp>
        <p:nvSpPr>
          <p:cNvPr id="22" name="Rectangle 21">
            <a:extLst>
              <a:ext uri="{FF2B5EF4-FFF2-40B4-BE49-F238E27FC236}">
                <a16:creationId xmlns:a16="http://schemas.microsoft.com/office/drawing/2014/main" id="{484AB243-2745-484F-9D3B-751D2482CD37}"/>
              </a:ext>
            </a:extLst>
          </p:cNvPr>
          <p:cNvSpPr/>
          <p:nvPr/>
        </p:nvSpPr>
        <p:spPr>
          <a:xfrm>
            <a:off x="641558" y="1614981"/>
            <a:ext cx="10861725" cy="416971"/>
          </a:xfrm>
          <a:prstGeom prst="rect">
            <a:avLst/>
          </a:prstGeom>
          <a:solidFill>
            <a:srgbClr val="5E9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Box 23">
            <a:extLst>
              <a:ext uri="{FF2B5EF4-FFF2-40B4-BE49-F238E27FC236}">
                <a16:creationId xmlns:a16="http://schemas.microsoft.com/office/drawing/2014/main" id="{D6D146B9-5F20-4D17-840E-F3FFB12B916A}"/>
              </a:ext>
            </a:extLst>
          </p:cNvPr>
          <p:cNvSpPr txBox="1"/>
          <p:nvPr/>
        </p:nvSpPr>
        <p:spPr>
          <a:xfrm>
            <a:off x="712306" y="1581940"/>
            <a:ext cx="3139440" cy="461665"/>
          </a:xfrm>
          <a:prstGeom prst="rect">
            <a:avLst/>
          </a:prstGeom>
          <a:noFill/>
        </p:spPr>
        <p:txBody>
          <a:bodyPr wrap="square" rtlCol="0">
            <a:spAutoFit/>
          </a:bodyPr>
          <a:lstStyle/>
          <a:p>
            <a:r>
              <a:rPr lang="en-US" sz="2400" b="1" dirty="0">
                <a:solidFill>
                  <a:schemeClr val="bg1"/>
                </a:solidFill>
                <a:effectLst/>
                <a:latin typeface="Franklin Gothic Demi" panose="020B0603020102020204" pitchFamily="34" charset="0"/>
                <a:ea typeface="Calibri" panose="020F0502020204030204" pitchFamily="34" charset="0"/>
                <a:cs typeface="Times New Roman" panose="02020603050405020304" pitchFamily="18" charset="0"/>
              </a:rPr>
              <a:t>14 </a:t>
            </a:r>
            <a:r>
              <a:rPr lang="en-US" sz="2400" b="1" dirty="0">
                <a:solidFill>
                  <a:schemeClr val="bg1"/>
                </a:solidFill>
                <a:effectLst/>
                <a:latin typeface="Franklin Gothic Book" panose="020B0503020102020204" pitchFamily="34" charset="0"/>
                <a:ea typeface="Calibri" panose="020F0502020204030204" pitchFamily="34" charset="0"/>
                <a:cs typeface="Times New Roman" panose="02020603050405020304" pitchFamily="18" charset="0"/>
              </a:rPr>
              <a:t>Additional Offices</a:t>
            </a:r>
          </a:p>
        </p:txBody>
      </p:sp>
      <p:sp>
        <p:nvSpPr>
          <p:cNvPr id="4" name="TextBox 3">
            <a:extLst>
              <a:ext uri="{FF2B5EF4-FFF2-40B4-BE49-F238E27FC236}">
                <a16:creationId xmlns:a16="http://schemas.microsoft.com/office/drawing/2014/main" id="{868536B7-698F-39E5-B1FD-B88464903007}"/>
              </a:ext>
            </a:extLst>
          </p:cNvPr>
          <p:cNvSpPr txBox="1"/>
          <p:nvPr/>
        </p:nvSpPr>
        <p:spPr>
          <a:xfrm>
            <a:off x="6356195" y="2176061"/>
            <a:ext cx="5226205" cy="2700739"/>
          </a:xfrm>
          <a:prstGeom prst="rect">
            <a:avLst/>
          </a:prstGeom>
          <a:noFill/>
        </p:spPr>
        <p:txBody>
          <a:bodyPr wrap="square" rtlCol="0">
            <a:spAutoFit/>
          </a:bodyPr>
          <a:lstStyle/>
          <a:p>
            <a:pPr marL="228600" marR="0" lvl="0" indent="-228600">
              <a:spcBef>
                <a:spcPts val="0"/>
              </a:spcBef>
              <a:spcAft>
                <a:spcPts val="900"/>
              </a:spcAft>
              <a:buClr>
                <a:srgbClr val="5E9732"/>
              </a:buClr>
              <a:buFont typeface="Arial" panose="020B0604020202020204" pitchFamily="34" charset="0"/>
              <a:buChar char="•"/>
            </a:pPr>
            <a:r>
              <a:rPr lang="en-US" sz="2000" b="0" dirty="0">
                <a:solidFill>
                  <a:srgbClr val="005188"/>
                </a:solidFill>
                <a:latin typeface="Franklin Gothic Book" panose="020B0503020102020204" pitchFamily="34" charset="0"/>
                <a:ea typeface="Calibri" panose="020F0502020204030204" pitchFamily="34" charset="0"/>
                <a:cs typeface="Times New Roman" panose="02020603050405020304" pitchFamily="18" charset="0"/>
              </a:rPr>
              <a:t>Office of the Secretary</a:t>
            </a:r>
          </a:p>
          <a:p>
            <a:pPr marL="228600" marR="0" lvl="0" indent="-228600">
              <a:spcBef>
                <a:spcPts val="0"/>
              </a:spcBef>
              <a:spcAft>
                <a:spcPts val="900"/>
              </a:spcAft>
              <a:buClr>
                <a:srgbClr val="5E9732"/>
              </a:buClr>
              <a:buFont typeface="Arial" panose="020B0604020202020204" pitchFamily="34" charset="0"/>
              <a:buChar char="•"/>
            </a:pPr>
            <a:r>
              <a:rPr lang="en-US" sz="20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Office of the Deputy Secretary</a:t>
            </a:r>
          </a:p>
          <a:p>
            <a:pPr marL="228600" marR="0" lvl="0" indent="-228600">
              <a:spcBef>
                <a:spcPts val="0"/>
              </a:spcBef>
              <a:spcAft>
                <a:spcPts val="900"/>
              </a:spcAft>
              <a:buClr>
                <a:srgbClr val="5E9732"/>
              </a:buClr>
              <a:buFont typeface="Arial" panose="020B0604020202020204" pitchFamily="34" charset="0"/>
              <a:buChar char="•"/>
            </a:pPr>
            <a:r>
              <a:rPr lang="en-US" sz="20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Office for Civil Rights and Civil Liberties</a:t>
            </a:r>
          </a:p>
          <a:p>
            <a:pPr marL="228600" marR="0" lvl="0" indent="-228600">
              <a:spcBef>
                <a:spcPts val="0"/>
              </a:spcBef>
              <a:spcAft>
                <a:spcPts val="900"/>
              </a:spcAft>
              <a:buClr>
                <a:srgbClr val="5E9732"/>
              </a:buClr>
              <a:buFont typeface="Arial" panose="020B0604020202020204" pitchFamily="34" charset="0"/>
              <a:buChar char="•"/>
            </a:pPr>
            <a:r>
              <a:rPr lang="en-US" sz="20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Office of the Executive Secretary</a:t>
            </a:r>
          </a:p>
          <a:p>
            <a:pPr marL="228600" indent="-228600">
              <a:spcAft>
                <a:spcPts val="900"/>
              </a:spcAft>
              <a:buClr>
                <a:srgbClr val="5E9732"/>
              </a:buClr>
              <a:buFont typeface="Arial" panose="020B0604020202020204" pitchFamily="34" charset="0"/>
              <a:buChar char="•"/>
            </a:pPr>
            <a:r>
              <a:rPr lang="en-US" sz="20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Office of Inspector General* </a:t>
            </a:r>
            <a:br>
              <a:rPr lang="en-US" sz="20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br>
            <a:r>
              <a:rPr lang="en-US" sz="1200" b="0" i="1"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(*Executes their own procurement actions.)</a:t>
            </a:r>
          </a:p>
          <a:p>
            <a:pPr marL="228600" indent="-228600">
              <a:spcAft>
                <a:spcPts val="900"/>
              </a:spcAft>
              <a:buClr>
                <a:srgbClr val="5E9732"/>
              </a:buClr>
              <a:buFont typeface="Arial" panose="020B0604020202020204" pitchFamily="34" charset="0"/>
              <a:buChar char="•"/>
            </a:pPr>
            <a:r>
              <a:rPr lang="en-US" sz="2000" b="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rPr>
              <a:t>Privacy Office</a:t>
            </a:r>
          </a:p>
        </p:txBody>
      </p:sp>
      <p:cxnSp>
        <p:nvCxnSpPr>
          <p:cNvPr id="8" name="Straight Connector 7">
            <a:extLst>
              <a:ext uri="{FF2B5EF4-FFF2-40B4-BE49-F238E27FC236}">
                <a16:creationId xmlns:a16="http://schemas.microsoft.com/office/drawing/2014/main" id="{F40995FD-47EE-C047-C1D8-0430A573F156}"/>
              </a:ext>
            </a:extLst>
          </p:cNvPr>
          <p:cNvCxnSpPr>
            <a:cxnSpLocks/>
          </p:cNvCxnSpPr>
          <p:nvPr/>
        </p:nvCxnSpPr>
        <p:spPr>
          <a:xfrm>
            <a:off x="791737" y="2594090"/>
            <a:ext cx="4906537" cy="0"/>
          </a:xfrm>
          <a:prstGeom prst="line">
            <a:avLst/>
          </a:prstGeom>
          <a:ln>
            <a:solidFill>
              <a:srgbClr val="C4123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187CA8FF-584D-6427-125A-D957107935CE}"/>
              </a:ext>
            </a:extLst>
          </p:cNvPr>
          <p:cNvCxnSpPr>
            <a:cxnSpLocks/>
          </p:cNvCxnSpPr>
          <p:nvPr/>
        </p:nvCxnSpPr>
        <p:spPr>
          <a:xfrm>
            <a:off x="791737" y="3315202"/>
            <a:ext cx="4906537" cy="0"/>
          </a:xfrm>
          <a:prstGeom prst="line">
            <a:avLst/>
          </a:prstGeom>
          <a:ln>
            <a:solidFill>
              <a:srgbClr val="C4123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960D8F8B-D9A1-DDF8-28DA-08C10AF41E12}"/>
              </a:ext>
            </a:extLst>
          </p:cNvPr>
          <p:cNvCxnSpPr>
            <a:cxnSpLocks/>
          </p:cNvCxnSpPr>
          <p:nvPr/>
        </p:nvCxnSpPr>
        <p:spPr>
          <a:xfrm>
            <a:off x="791737" y="3738948"/>
            <a:ext cx="4906537" cy="0"/>
          </a:xfrm>
          <a:prstGeom prst="line">
            <a:avLst/>
          </a:prstGeom>
          <a:ln>
            <a:solidFill>
              <a:srgbClr val="C4123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BC7EE74B-F93C-7418-FD63-942688C427AC}"/>
              </a:ext>
            </a:extLst>
          </p:cNvPr>
          <p:cNvCxnSpPr>
            <a:cxnSpLocks/>
          </p:cNvCxnSpPr>
          <p:nvPr/>
        </p:nvCxnSpPr>
        <p:spPr>
          <a:xfrm>
            <a:off x="791737" y="4140392"/>
            <a:ext cx="4906537" cy="0"/>
          </a:xfrm>
          <a:prstGeom prst="line">
            <a:avLst/>
          </a:prstGeom>
          <a:ln>
            <a:solidFill>
              <a:srgbClr val="C4123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5D918969-3B2D-8063-983A-712CD55B7842}"/>
              </a:ext>
            </a:extLst>
          </p:cNvPr>
          <p:cNvCxnSpPr>
            <a:cxnSpLocks/>
          </p:cNvCxnSpPr>
          <p:nvPr/>
        </p:nvCxnSpPr>
        <p:spPr>
          <a:xfrm>
            <a:off x="791737" y="4552988"/>
            <a:ext cx="4906537" cy="0"/>
          </a:xfrm>
          <a:prstGeom prst="line">
            <a:avLst/>
          </a:prstGeom>
          <a:ln>
            <a:solidFill>
              <a:srgbClr val="C4123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6320BDF4-4704-D3ED-AF4E-CA4EC53D5F44}"/>
              </a:ext>
            </a:extLst>
          </p:cNvPr>
          <p:cNvCxnSpPr>
            <a:cxnSpLocks/>
          </p:cNvCxnSpPr>
          <p:nvPr/>
        </p:nvCxnSpPr>
        <p:spPr>
          <a:xfrm>
            <a:off x="791737" y="5018497"/>
            <a:ext cx="4906537" cy="0"/>
          </a:xfrm>
          <a:prstGeom prst="line">
            <a:avLst/>
          </a:prstGeom>
          <a:ln>
            <a:solidFill>
              <a:srgbClr val="C4123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6F45F0B-BE73-07F6-29D2-0DC9C13361DC}"/>
              </a:ext>
            </a:extLst>
          </p:cNvPr>
          <p:cNvCxnSpPr>
            <a:cxnSpLocks/>
          </p:cNvCxnSpPr>
          <p:nvPr/>
        </p:nvCxnSpPr>
        <p:spPr>
          <a:xfrm>
            <a:off x="791737" y="5411632"/>
            <a:ext cx="4906537" cy="0"/>
          </a:xfrm>
          <a:prstGeom prst="line">
            <a:avLst/>
          </a:prstGeom>
          <a:ln>
            <a:solidFill>
              <a:srgbClr val="C4123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9EA3A3D-658C-4C34-DA46-BA158F53B964}"/>
              </a:ext>
            </a:extLst>
          </p:cNvPr>
          <p:cNvCxnSpPr>
            <a:cxnSpLocks/>
          </p:cNvCxnSpPr>
          <p:nvPr/>
        </p:nvCxnSpPr>
        <p:spPr>
          <a:xfrm>
            <a:off x="6452840" y="2590373"/>
            <a:ext cx="4906537" cy="0"/>
          </a:xfrm>
          <a:prstGeom prst="line">
            <a:avLst/>
          </a:prstGeom>
          <a:ln>
            <a:solidFill>
              <a:srgbClr val="C4123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017260C1-CFB4-7099-80C7-C385AFE9F2A9}"/>
              </a:ext>
            </a:extLst>
          </p:cNvPr>
          <p:cNvCxnSpPr>
            <a:cxnSpLocks/>
          </p:cNvCxnSpPr>
          <p:nvPr/>
        </p:nvCxnSpPr>
        <p:spPr>
          <a:xfrm>
            <a:off x="6452840" y="3021553"/>
            <a:ext cx="4906537" cy="0"/>
          </a:xfrm>
          <a:prstGeom prst="line">
            <a:avLst/>
          </a:prstGeom>
          <a:ln>
            <a:solidFill>
              <a:srgbClr val="C4123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6DD7A13F-6989-8804-5761-3F8FC57BF045}"/>
              </a:ext>
            </a:extLst>
          </p:cNvPr>
          <p:cNvCxnSpPr>
            <a:cxnSpLocks/>
          </p:cNvCxnSpPr>
          <p:nvPr/>
        </p:nvCxnSpPr>
        <p:spPr>
          <a:xfrm>
            <a:off x="6452840" y="3445299"/>
            <a:ext cx="4906537" cy="0"/>
          </a:xfrm>
          <a:prstGeom prst="line">
            <a:avLst/>
          </a:prstGeom>
          <a:ln>
            <a:solidFill>
              <a:srgbClr val="C4123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A25EA6AB-EB17-43E5-E697-55BC23D594DF}"/>
              </a:ext>
            </a:extLst>
          </p:cNvPr>
          <p:cNvCxnSpPr>
            <a:cxnSpLocks/>
          </p:cNvCxnSpPr>
          <p:nvPr/>
        </p:nvCxnSpPr>
        <p:spPr>
          <a:xfrm>
            <a:off x="6452840" y="3846743"/>
            <a:ext cx="4906537" cy="0"/>
          </a:xfrm>
          <a:prstGeom prst="line">
            <a:avLst/>
          </a:prstGeom>
          <a:ln>
            <a:solidFill>
              <a:srgbClr val="C4123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FB16E2E0-EBDF-C2D0-D6A7-C371A04E6C68}"/>
              </a:ext>
            </a:extLst>
          </p:cNvPr>
          <p:cNvCxnSpPr>
            <a:cxnSpLocks/>
          </p:cNvCxnSpPr>
          <p:nvPr/>
        </p:nvCxnSpPr>
        <p:spPr>
          <a:xfrm>
            <a:off x="6452840" y="4457224"/>
            <a:ext cx="4906537" cy="0"/>
          </a:xfrm>
          <a:prstGeom prst="line">
            <a:avLst/>
          </a:prstGeom>
          <a:ln>
            <a:solidFill>
              <a:srgbClr val="C41230"/>
            </a:solidFill>
          </a:ln>
        </p:spPr>
        <p:style>
          <a:lnRef idx="1">
            <a:schemeClr val="accent1"/>
          </a:lnRef>
          <a:fillRef idx="0">
            <a:schemeClr val="accent1"/>
          </a:fillRef>
          <a:effectRef idx="0">
            <a:schemeClr val="accent1"/>
          </a:effectRef>
          <a:fontRef idx="minor">
            <a:schemeClr val="tx1"/>
          </a:fontRef>
        </p:style>
      </p:cxnSp>
      <p:sp>
        <p:nvSpPr>
          <p:cNvPr id="31" name="Rectangle 30">
            <a:extLst>
              <a:ext uri="{FF2B5EF4-FFF2-40B4-BE49-F238E27FC236}">
                <a16:creationId xmlns:a16="http://schemas.microsoft.com/office/drawing/2014/main" id="{6FD3700A-3D94-A552-BA62-09C1C50B1A57}"/>
              </a:ext>
            </a:extLst>
          </p:cNvPr>
          <p:cNvSpPr/>
          <p:nvPr/>
        </p:nvSpPr>
        <p:spPr>
          <a:xfrm>
            <a:off x="6452841" y="5520802"/>
            <a:ext cx="5050442" cy="452955"/>
          </a:xfrm>
          <a:prstGeom prst="rect">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TextBox 31">
            <a:extLst>
              <a:ext uri="{FF2B5EF4-FFF2-40B4-BE49-F238E27FC236}">
                <a16:creationId xmlns:a16="http://schemas.microsoft.com/office/drawing/2014/main" id="{6D4E13B0-89BA-D102-B48F-AF090F76AAE0}"/>
              </a:ext>
            </a:extLst>
          </p:cNvPr>
          <p:cNvSpPr txBox="1"/>
          <p:nvPr/>
        </p:nvSpPr>
        <p:spPr>
          <a:xfrm>
            <a:off x="6452841" y="5576557"/>
            <a:ext cx="5075916"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dirty="0">
                <a:solidFill>
                  <a:schemeClr val="bg1"/>
                </a:solidFill>
                <a:effectLst/>
                <a:latin typeface="Franklin Gothic Book" panose="020B0503020102020204" pitchFamily="34" charset="0"/>
                <a:ea typeface="Calibri" panose="020F0502020204030204" pitchFamily="34" charset="0"/>
                <a:cs typeface="Times New Roman" panose="02020603050405020304" pitchFamily="18" charset="0"/>
              </a:rPr>
              <a:t>https://dhsconnect.dhs.gov/comp</a:t>
            </a:r>
          </a:p>
        </p:txBody>
      </p:sp>
      <p:grpSp>
        <p:nvGrpSpPr>
          <p:cNvPr id="5" name="Group 4">
            <a:extLst>
              <a:ext uri="{FF2B5EF4-FFF2-40B4-BE49-F238E27FC236}">
                <a16:creationId xmlns:a16="http://schemas.microsoft.com/office/drawing/2014/main" id="{77AE2A5B-D03D-F79B-6441-52532184F7F3}"/>
              </a:ext>
            </a:extLst>
          </p:cNvPr>
          <p:cNvGrpSpPr/>
          <p:nvPr/>
        </p:nvGrpSpPr>
        <p:grpSpPr>
          <a:xfrm>
            <a:off x="10352098" y="752702"/>
            <a:ext cx="1850062" cy="584775"/>
            <a:chOff x="10352098" y="752702"/>
            <a:chExt cx="1850062" cy="584775"/>
          </a:xfrm>
        </p:grpSpPr>
        <p:sp>
          <p:nvSpPr>
            <p:cNvPr id="6" name="Rectangle 5">
              <a:extLst>
                <a:ext uri="{FF2B5EF4-FFF2-40B4-BE49-F238E27FC236}">
                  <a16:creationId xmlns:a16="http://schemas.microsoft.com/office/drawing/2014/main" id="{97CFDDE0-7A08-B418-3DDE-BD58BE323CA6}"/>
                </a:ext>
              </a:extLst>
            </p:cNvPr>
            <p:cNvSpPr/>
            <p:nvPr/>
          </p:nvSpPr>
          <p:spPr>
            <a:xfrm>
              <a:off x="10352098" y="752702"/>
              <a:ext cx="1850062" cy="58477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C2681DBA-F8FB-7062-61AF-88D58E8A126F}"/>
                </a:ext>
              </a:extLst>
            </p:cNvPr>
            <p:cNvSpPr txBox="1"/>
            <p:nvPr/>
          </p:nvSpPr>
          <p:spPr>
            <a:xfrm>
              <a:off x="10707209" y="859001"/>
              <a:ext cx="1411187"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2</a:t>
              </a:r>
              <a:endParaRPr lang="en-US" dirty="0">
                <a:solidFill>
                  <a:srgbClr val="3F3F3F"/>
                </a:solidFill>
                <a:effectLst/>
                <a:latin typeface="FranklinGothicURWBoo" pitchFamily="2" charset="77"/>
              </a:endParaRPr>
            </a:p>
          </p:txBody>
        </p:sp>
        <p:pic>
          <p:nvPicPr>
            <p:cNvPr id="11" name="Graphic 10" descr="Magnifying glass with solid fill">
              <a:extLst>
                <a:ext uri="{FF2B5EF4-FFF2-40B4-BE49-F238E27FC236}">
                  <a16:creationId xmlns:a16="http://schemas.microsoft.com/office/drawing/2014/main" id="{9E441CC9-B914-51B2-53ED-B23348A04B7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427749" y="787645"/>
              <a:ext cx="509491" cy="509491"/>
            </a:xfrm>
            <a:prstGeom prst="rect">
              <a:avLst/>
            </a:prstGeom>
          </p:spPr>
        </p:pic>
      </p:grpSp>
    </p:spTree>
    <p:extLst>
      <p:ext uri="{BB962C8B-B14F-4D97-AF65-F5344CB8AC3E}">
        <p14:creationId xmlns:p14="http://schemas.microsoft.com/office/powerpoint/2010/main" val="8254606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C0BC8083-7A6D-BE5F-78CE-5C6CA07B9F1A}"/>
              </a:ext>
            </a:extLst>
          </p:cNvPr>
          <p:cNvSpPr/>
          <p:nvPr/>
        </p:nvSpPr>
        <p:spPr>
          <a:xfrm>
            <a:off x="8870692" y="4460687"/>
            <a:ext cx="3424323" cy="1644611"/>
          </a:xfrm>
          <a:prstGeom prst="rect">
            <a:avLst/>
          </a:prstGeom>
          <a:solidFill>
            <a:schemeClr val="accent4">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Title 1">
            <a:extLst>
              <a:ext uri="{FF2B5EF4-FFF2-40B4-BE49-F238E27FC236}">
                <a16:creationId xmlns:a16="http://schemas.microsoft.com/office/drawing/2014/main" id="{7B72945F-480A-A74C-A99F-37DCB5C62201}"/>
              </a:ext>
            </a:extLst>
          </p:cNvPr>
          <p:cNvSpPr txBox="1">
            <a:spLocks/>
          </p:cNvSpPr>
          <p:nvPr/>
        </p:nvSpPr>
        <p:spPr>
          <a:xfrm>
            <a:off x="277915" y="343780"/>
            <a:ext cx="8512746" cy="1078733"/>
          </a:xfrm>
          <a:prstGeom prst="rect">
            <a:avLst/>
          </a:prstGeom>
        </p:spPr>
        <p:txBody>
          <a:bodyPr vert="horz" lIns="0" tIns="45720" rIns="0" bIns="45720" rtlCol="0" anchor="ctr">
            <a:normAutofit/>
          </a:bodyPr>
          <a:lstStyle>
            <a:lvl1pPr algn="l" defTabSz="914400" rtl="0" eaLnBrk="1" latinLnBrk="0" hangingPunct="1">
              <a:lnSpc>
                <a:spcPct val="90000"/>
              </a:lnSpc>
              <a:spcBef>
                <a:spcPct val="0"/>
              </a:spcBef>
              <a:buNone/>
              <a:defRPr sz="3600" kern="1200">
                <a:solidFill>
                  <a:srgbClr val="005288"/>
                </a:solidFill>
                <a:latin typeface="Franklin Gothic Book" panose="020B0503020102020204" pitchFamily="34" charset="0"/>
                <a:ea typeface="+mj-ea"/>
                <a:cs typeface="Arial" panose="020B0604020202020204" pitchFamily="34" charset="0"/>
              </a:defRPr>
            </a:lvl1pPr>
          </a:lstStyle>
          <a:p>
            <a:pPr>
              <a:lnSpc>
                <a:spcPct val="100000"/>
              </a:lnSpc>
              <a:spcAft>
                <a:spcPts val="600"/>
              </a:spcAft>
            </a:pPr>
            <a:r>
              <a:rPr lang="en-US" sz="3200" dirty="0">
                <a:solidFill>
                  <a:srgbClr val="005188"/>
                </a:solidFill>
              </a:rPr>
              <a:t>DHS’s Budget and Average Contract Spend</a:t>
            </a:r>
          </a:p>
        </p:txBody>
      </p:sp>
      <p:sp>
        <p:nvSpPr>
          <p:cNvPr id="4" name="TextBox 3">
            <a:extLst>
              <a:ext uri="{FF2B5EF4-FFF2-40B4-BE49-F238E27FC236}">
                <a16:creationId xmlns:a16="http://schemas.microsoft.com/office/drawing/2014/main" id="{A5D0C05F-5319-3EC5-A310-6E66BCCF48D0}"/>
              </a:ext>
            </a:extLst>
          </p:cNvPr>
          <p:cNvSpPr txBox="1"/>
          <p:nvPr/>
        </p:nvSpPr>
        <p:spPr>
          <a:xfrm>
            <a:off x="8819114" y="2041365"/>
            <a:ext cx="2500052" cy="646331"/>
          </a:xfrm>
          <a:prstGeom prst="rect">
            <a:avLst/>
          </a:prstGeom>
          <a:noFill/>
        </p:spPr>
        <p:txBody>
          <a:bodyPr wrap="square" rtlCol="0">
            <a:spAutoFit/>
          </a:bodyPr>
          <a:lstStyle/>
          <a:p>
            <a:pPr>
              <a:spcAft>
                <a:spcPts val="300"/>
              </a:spcAft>
            </a:pPr>
            <a:r>
              <a:rPr lang="en-US" sz="1200" dirty="0">
                <a:solidFill>
                  <a:srgbClr val="C41230"/>
                </a:solidFill>
                <a:effectLst/>
                <a:latin typeface="Helvetica" pitchFamily="2" charset="0"/>
              </a:rPr>
              <a:t>This chart represents average DHS contract spend over the last five fiscal years by category. </a:t>
            </a:r>
            <a:endParaRPr lang="en-US" sz="800" dirty="0">
              <a:solidFill>
                <a:srgbClr val="C41230"/>
              </a:solidFill>
              <a:latin typeface="Franklin Gothic Book" panose="020B0503020102020204" pitchFamily="34" charset="0"/>
            </a:endParaRPr>
          </a:p>
        </p:txBody>
      </p:sp>
      <p:grpSp>
        <p:nvGrpSpPr>
          <p:cNvPr id="36" name="Group 35">
            <a:extLst>
              <a:ext uri="{FF2B5EF4-FFF2-40B4-BE49-F238E27FC236}">
                <a16:creationId xmlns:a16="http://schemas.microsoft.com/office/drawing/2014/main" id="{BA042FFA-91C9-C37E-A53F-7EFD0C506BDB}"/>
              </a:ext>
            </a:extLst>
          </p:cNvPr>
          <p:cNvGrpSpPr/>
          <p:nvPr/>
        </p:nvGrpSpPr>
        <p:grpSpPr>
          <a:xfrm>
            <a:off x="3204402" y="1297136"/>
            <a:ext cx="7238055" cy="4917333"/>
            <a:chOff x="3254141" y="827535"/>
            <a:chExt cx="8148501" cy="5535865"/>
          </a:xfrm>
        </p:grpSpPr>
        <p:graphicFrame>
          <p:nvGraphicFramePr>
            <p:cNvPr id="3" name="Chart 2">
              <a:extLst>
                <a:ext uri="{FF2B5EF4-FFF2-40B4-BE49-F238E27FC236}">
                  <a16:creationId xmlns:a16="http://schemas.microsoft.com/office/drawing/2014/main" id="{9740A9F0-BD69-1280-BEBD-896DC4388721}"/>
                </a:ext>
              </a:extLst>
            </p:cNvPr>
            <p:cNvGraphicFramePr/>
            <p:nvPr>
              <p:extLst>
                <p:ext uri="{D42A27DB-BD31-4B8C-83A1-F6EECF244321}">
                  <p14:modId xmlns:p14="http://schemas.microsoft.com/office/powerpoint/2010/main" val="1240666054"/>
                </p:ext>
              </p:extLst>
            </p:nvPr>
          </p:nvGraphicFramePr>
          <p:xfrm>
            <a:off x="3254141" y="1194832"/>
            <a:ext cx="8148501" cy="4794739"/>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D0290C07-465D-96F1-B75F-904B11ED28E3}"/>
                </a:ext>
              </a:extLst>
            </p:cNvPr>
            <p:cNvSpPr txBox="1"/>
            <p:nvPr/>
          </p:nvSpPr>
          <p:spPr>
            <a:xfrm>
              <a:off x="7211283" y="1557069"/>
              <a:ext cx="1445731" cy="577081"/>
            </a:xfrm>
            <a:prstGeom prst="rect">
              <a:avLst/>
            </a:prstGeom>
            <a:noFill/>
          </p:spPr>
          <p:txBody>
            <a:bodyPr wrap="square" rtlCol="0">
              <a:spAutoFit/>
            </a:bodyPr>
            <a:lstStyle/>
            <a:p>
              <a:pPr algn="ctr"/>
              <a:r>
                <a:rPr lang="en-US" sz="1050" dirty="0">
                  <a:solidFill>
                    <a:schemeClr val="bg1"/>
                  </a:solidFill>
                  <a:latin typeface="Franklin Gothic Book" panose="020B0503020102020204" pitchFamily="34" charset="0"/>
                </a:rPr>
                <a:t>Aircraft, Ships, and</a:t>
              </a:r>
              <a:br>
                <a:rPr lang="en-US" sz="1050" dirty="0">
                  <a:solidFill>
                    <a:schemeClr val="bg1"/>
                  </a:solidFill>
                  <a:latin typeface="Franklin Gothic Book" panose="020B0503020102020204" pitchFamily="34" charset="0"/>
                </a:rPr>
              </a:br>
              <a:r>
                <a:rPr lang="en-US" sz="1050" dirty="0">
                  <a:solidFill>
                    <a:schemeClr val="bg1"/>
                  </a:solidFill>
                  <a:latin typeface="Franklin Gothic Book" panose="020B0503020102020204" pitchFamily="34" charset="0"/>
                </a:rPr>
                <a:t>Specialized Vehicles</a:t>
              </a:r>
              <a:br>
                <a:rPr lang="en-US" sz="1050" dirty="0">
                  <a:solidFill>
                    <a:schemeClr val="bg1"/>
                  </a:solidFill>
                  <a:latin typeface="Franklin Gothic Book" panose="020B0503020102020204" pitchFamily="34" charset="0"/>
                </a:rPr>
              </a:br>
              <a:r>
                <a:rPr lang="en-US" sz="1050" dirty="0">
                  <a:solidFill>
                    <a:schemeClr val="bg1"/>
                  </a:solidFill>
                  <a:latin typeface="Franklin Gothic Book" panose="020B0503020102020204" pitchFamily="34" charset="0"/>
                </a:rPr>
                <a:t>$1,942,260,790</a:t>
              </a:r>
            </a:p>
          </p:txBody>
        </p:sp>
        <p:sp>
          <p:nvSpPr>
            <p:cNvPr id="6" name="TextBox 5">
              <a:extLst>
                <a:ext uri="{FF2B5EF4-FFF2-40B4-BE49-F238E27FC236}">
                  <a16:creationId xmlns:a16="http://schemas.microsoft.com/office/drawing/2014/main" id="{0C6F5C7E-8605-7CE1-2542-73FDF1C12EE7}"/>
                </a:ext>
              </a:extLst>
            </p:cNvPr>
            <p:cNvSpPr txBox="1"/>
            <p:nvPr/>
          </p:nvSpPr>
          <p:spPr>
            <a:xfrm>
              <a:off x="8067424" y="2393008"/>
              <a:ext cx="1304342" cy="646331"/>
            </a:xfrm>
            <a:prstGeom prst="rect">
              <a:avLst/>
            </a:prstGeom>
            <a:noFill/>
          </p:spPr>
          <p:txBody>
            <a:bodyPr wrap="square" rtlCol="0">
              <a:spAutoFit/>
            </a:bodyPr>
            <a:lstStyle/>
            <a:p>
              <a:pPr algn="ctr"/>
              <a:r>
                <a:rPr lang="en-US" sz="1200" dirty="0">
                  <a:solidFill>
                    <a:schemeClr val="bg1"/>
                  </a:solidFill>
                  <a:latin typeface="Franklin Gothic Book" panose="020B0503020102020204" pitchFamily="34" charset="0"/>
                </a:rPr>
                <a:t>Facilities and Construction</a:t>
              </a:r>
              <a:br>
                <a:rPr lang="en-US" sz="1200" dirty="0">
                  <a:solidFill>
                    <a:schemeClr val="bg1"/>
                  </a:solidFill>
                  <a:latin typeface="Franklin Gothic Book" panose="020B0503020102020204" pitchFamily="34" charset="0"/>
                </a:rPr>
              </a:br>
              <a:r>
                <a:rPr lang="en-US" sz="1200" dirty="0">
                  <a:solidFill>
                    <a:schemeClr val="bg1"/>
                  </a:solidFill>
                  <a:latin typeface="Franklin Gothic Book" panose="020B0503020102020204" pitchFamily="34" charset="0"/>
                </a:rPr>
                <a:t>$2,400,619,412</a:t>
              </a:r>
            </a:p>
          </p:txBody>
        </p:sp>
        <p:sp>
          <p:nvSpPr>
            <p:cNvPr id="7" name="TextBox 6">
              <a:extLst>
                <a:ext uri="{FF2B5EF4-FFF2-40B4-BE49-F238E27FC236}">
                  <a16:creationId xmlns:a16="http://schemas.microsoft.com/office/drawing/2014/main" id="{A993C6FC-26AC-D850-4ECC-F19A573FD685}"/>
                </a:ext>
              </a:extLst>
            </p:cNvPr>
            <p:cNvSpPr txBox="1"/>
            <p:nvPr/>
          </p:nvSpPr>
          <p:spPr>
            <a:xfrm>
              <a:off x="9751952" y="3305090"/>
              <a:ext cx="1465367" cy="646331"/>
            </a:xfrm>
            <a:prstGeom prst="rect">
              <a:avLst/>
            </a:prstGeom>
            <a:noFill/>
          </p:spPr>
          <p:txBody>
            <a:bodyPr wrap="square" rtlCol="0">
              <a:spAutoFit/>
            </a:bodyPr>
            <a:lstStyle/>
            <a:p>
              <a:r>
                <a:rPr lang="en-US" sz="1200" dirty="0">
                  <a:solidFill>
                    <a:schemeClr val="tx1">
                      <a:lumMod val="65000"/>
                      <a:lumOff val="35000"/>
                    </a:schemeClr>
                  </a:solidFill>
                  <a:latin typeface="Franklin Gothic Book" panose="020B0503020102020204" pitchFamily="34" charset="0"/>
                </a:rPr>
                <a:t>Industrial Products and Services</a:t>
              </a:r>
              <a:br>
                <a:rPr lang="en-US" sz="1200" dirty="0">
                  <a:solidFill>
                    <a:schemeClr val="tx1">
                      <a:lumMod val="65000"/>
                      <a:lumOff val="35000"/>
                    </a:schemeClr>
                  </a:solidFill>
                  <a:latin typeface="Franklin Gothic Book" panose="020B0503020102020204" pitchFamily="34" charset="0"/>
                </a:rPr>
              </a:br>
              <a:r>
                <a:rPr lang="en-US" sz="1200" dirty="0">
                  <a:solidFill>
                    <a:schemeClr val="tx1">
                      <a:lumMod val="65000"/>
                      <a:lumOff val="35000"/>
                    </a:schemeClr>
                  </a:solidFill>
                  <a:latin typeface="Franklin Gothic Book" panose="020B0503020102020204" pitchFamily="34" charset="0"/>
                </a:rPr>
                <a:t>$550,037,394</a:t>
              </a:r>
            </a:p>
          </p:txBody>
        </p:sp>
        <p:sp>
          <p:nvSpPr>
            <p:cNvPr id="8" name="TextBox 7">
              <a:extLst>
                <a:ext uri="{FF2B5EF4-FFF2-40B4-BE49-F238E27FC236}">
                  <a16:creationId xmlns:a16="http://schemas.microsoft.com/office/drawing/2014/main" id="{EAA29402-1DE5-3919-7DA1-8BFE91287FBF}"/>
                </a:ext>
              </a:extLst>
            </p:cNvPr>
            <p:cNvSpPr txBox="1"/>
            <p:nvPr/>
          </p:nvSpPr>
          <p:spPr>
            <a:xfrm>
              <a:off x="7745207" y="4460688"/>
              <a:ext cx="1304342" cy="461665"/>
            </a:xfrm>
            <a:prstGeom prst="rect">
              <a:avLst/>
            </a:prstGeom>
            <a:noFill/>
          </p:spPr>
          <p:txBody>
            <a:bodyPr wrap="square" rtlCol="0">
              <a:spAutoFit/>
            </a:bodyPr>
            <a:lstStyle/>
            <a:p>
              <a:pPr algn="ctr"/>
              <a:r>
                <a:rPr lang="en-US" sz="1200" dirty="0">
                  <a:solidFill>
                    <a:schemeClr val="bg1"/>
                  </a:solidFill>
                  <a:latin typeface="Franklin Gothic Book" panose="020B0503020102020204" pitchFamily="34" charset="0"/>
                </a:rPr>
                <a:t>IT</a:t>
              </a:r>
              <a:br>
                <a:rPr lang="en-US" sz="1200" dirty="0">
                  <a:solidFill>
                    <a:schemeClr val="bg1"/>
                  </a:solidFill>
                  <a:latin typeface="Franklin Gothic Book" panose="020B0503020102020204" pitchFamily="34" charset="0"/>
                </a:rPr>
              </a:br>
              <a:r>
                <a:rPr lang="en-US" sz="1200" dirty="0">
                  <a:solidFill>
                    <a:schemeClr val="bg1"/>
                  </a:solidFill>
                  <a:latin typeface="Franklin Gothic Book" panose="020B0503020102020204" pitchFamily="34" charset="0"/>
                </a:rPr>
                <a:t>$4,543,222,693</a:t>
              </a:r>
            </a:p>
          </p:txBody>
        </p:sp>
        <p:sp>
          <p:nvSpPr>
            <p:cNvPr id="9" name="TextBox 8">
              <a:extLst>
                <a:ext uri="{FF2B5EF4-FFF2-40B4-BE49-F238E27FC236}">
                  <a16:creationId xmlns:a16="http://schemas.microsoft.com/office/drawing/2014/main" id="{6042E2BD-3023-BF4F-255F-8D4F7F7C97E4}"/>
                </a:ext>
              </a:extLst>
            </p:cNvPr>
            <p:cNvSpPr txBox="1"/>
            <p:nvPr/>
          </p:nvSpPr>
          <p:spPr>
            <a:xfrm>
              <a:off x="7346239" y="5901735"/>
              <a:ext cx="1304342" cy="461665"/>
            </a:xfrm>
            <a:prstGeom prst="rect">
              <a:avLst/>
            </a:prstGeom>
            <a:noFill/>
          </p:spPr>
          <p:txBody>
            <a:bodyPr wrap="square" rtlCol="0">
              <a:spAutoFit/>
            </a:bodyPr>
            <a:lstStyle/>
            <a:p>
              <a:r>
                <a:rPr lang="en-US" sz="1200" dirty="0">
                  <a:solidFill>
                    <a:schemeClr val="tx1">
                      <a:lumMod val="65000"/>
                      <a:lumOff val="35000"/>
                    </a:schemeClr>
                  </a:solidFill>
                  <a:latin typeface="Franklin Gothic Book" panose="020B0503020102020204" pitchFamily="34" charset="0"/>
                </a:rPr>
                <a:t>Medical</a:t>
              </a:r>
              <a:br>
                <a:rPr lang="en-US" sz="1200" dirty="0">
                  <a:solidFill>
                    <a:schemeClr val="tx1">
                      <a:lumMod val="65000"/>
                      <a:lumOff val="35000"/>
                    </a:schemeClr>
                  </a:solidFill>
                  <a:latin typeface="Franklin Gothic Book" panose="020B0503020102020204" pitchFamily="34" charset="0"/>
                </a:rPr>
              </a:br>
              <a:r>
                <a:rPr lang="en-US" sz="1200" dirty="0">
                  <a:solidFill>
                    <a:schemeClr val="tx1">
                      <a:lumMod val="65000"/>
                      <a:lumOff val="35000"/>
                    </a:schemeClr>
                  </a:solidFill>
                  <a:latin typeface="Franklin Gothic Book" panose="020B0503020102020204" pitchFamily="34" charset="0"/>
                </a:rPr>
                <a:t>$848,179,122</a:t>
              </a:r>
            </a:p>
          </p:txBody>
        </p:sp>
        <p:sp>
          <p:nvSpPr>
            <p:cNvPr id="10" name="TextBox 9">
              <a:extLst>
                <a:ext uri="{FF2B5EF4-FFF2-40B4-BE49-F238E27FC236}">
                  <a16:creationId xmlns:a16="http://schemas.microsoft.com/office/drawing/2014/main" id="{C45A5160-B318-CD5B-DD81-BAE860623A4A}"/>
                </a:ext>
              </a:extLst>
            </p:cNvPr>
            <p:cNvSpPr txBox="1"/>
            <p:nvPr/>
          </p:nvSpPr>
          <p:spPr>
            <a:xfrm>
              <a:off x="5114309" y="5812386"/>
              <a:ext cx="1471258" cy="461665"/>
            </a:xfrm>
            <a:prstGeom prst="rect">
              <a:avLst/>
            </a:prstGeom>
            <a:noFill/>
          </p:spPr>
          <p:txBody>
            <a:bodyPr wrap="square" rtlCol="0">
              <a:spAutoFit/>
            </a:bodyPr>
            <a:lstStyle/>
            <a:p>
              <a:pPr algn="r"/>
              <a:r>
                <a:rPr lang="en-US" sz="1200" dirty="0">
                  <a:solidFill>
                    <a:schemeClr val="tx1">
                      <a:lumMod val="65000"/>
                      <a:lumOff val="35000"/>
                    </a:schemeClr>
                  </a:solidFill>
                  <a:latin typeface="Franklin Gothic Book" panose="020B0503020102020204" pitchFamily="34" charset="0"/>
                </a:rPr>
                <a:t>Office Management</a:t>
              </a:r>
              <a:br>
                <a:rPr lang="en-US" sz="1200" dirty="0">
                  <a:solidFill>
                    <a:schemeClr val="tx1">
                      <a:lumMod val="65000"/>
                      <a:lumOff val="35000"/>
                    </a:schemeClr>
                  </a:solidFill>
                  <a:latin typeface="Franklin Gothic Book" panose="020B0503020102020204" pitchFamily="34" charset="0"/>
                </a:rPr>
              </a:br>
              <a:r>
                <a:rPr lang="en-US" sz="1200" dirty="0">
                  <a:solidFill>
                    <a:schemeClr val="tx1">
                      <a:lumMod val="65000"/>
                      <a:lumOff val="35000"/>
                    </a:schemeClr>
                  </a:solidFill>
                  <a:latin typeface="Franklin Gothic Book" panose="020B0503020102020204" pitchFamily="34" charset="0"/>
                </a:rPr>
                <a:t>$140,553,028</a:t>
              </a:r>
            </a:p>
          </p:txBody>
        </p:sp>
        <p:sp>
          <p:nvSpPr>
            <p:cNvPr id="11" name="TextBox 10">
              <a:extLst>
                <a:ext uri="{FF2B5EF4-FFF2-40B4-BE49-F238E27FC236}">
                  <a16:creationId xmlns:a16="http://schemas.microsoft.com/office/drawing/2014/main" id="{943F5A23-30EF-E81C-3E6D-A9F2B2ABBCF4}"/>
                </a:ext>
              </a:extLst>
            </p:cNvPr>
            <p:cNvSpPr txBox="1"/>
            <p:nvPr/>
          </p:nvSpPr>
          <p:spPr>
            <a:xfrm>
              <a:off x="5471858" y="4136087"/>
              <a:ext cx="1304342" cy="646331"/>
            </a:xfrm>
            <a:prstGeom prst="rect">
              <a:avLst/>
            </a:prstGeom>
            <a:noFill/>
          </p:spPr>
          <p:txBody>
            <a:bodyPr wrap="square" rtlCol="0">
              <a:spAutoFit/>
            </a:bodyPr>
            <a:lstStyle/>
            <a:p>
              <a:pPr algn="ctr"/>
              <a:r>
                <a:rPr lang="en-US" sz="1200" dirty="0">
                  <a:solidFill>
                    <a:schemeClr val="bg1"/>
                  </a:solidFill>
                  <a:latin typeface="Franklin Gothic Book" panose="020B0503020102020204" pitchFamily="34" charset="0"/>
                </a:rPr>
                <a:t>Professional Services</a:t>
              </a:r>
              <a:br>
                <a:rPr lang="en-US" sz="1200" dirty="0">
                  <a:solidFill>
                    <a:schemeClr val="bg1"/>
                  </a:solidFill>
                  <a:latin typeface="Franklin Gothic Book" panose="020B0503020102020204" pitchFamily="34" charset="0"/>
                </a:rPr>
              </a:br>
              <a:r>
                <a:rPr lang="en-US" sz="1200" dirty="0">
                  <a:solidFill>
                    <a:schemeClr val="bg1"/>
                  </a:solidFill>
                  <a:latin typeface="Franklin Gothic Book" panose="020B0503020102020204" pitchFamily="34" charset="0"/>
                </a:rPr>
                <a:t>$4,332,426,042</a:t>
              </a:r>
            </a:p>
          </p:txBody>
        </p:sp>
        <p:sp>
          <p:nvSpPr>
            <p:cNvPr id="12" name="TextBox 11">
              <a:extLst>
                <a:ext uri="{FF2B5EF4-FFF2-40B4-BE49-F238E27FC236}">
                  <a16:creationId xmlns:a16="http://schemas.microsoft.com/office/drawing/2014/main" id="{60FF6343-A3F6-61F0-7D5A-2DE181496912}"/>
                </a:ext>
              </a:extLst>
            </p:cNvPr>
            <p:cNvSpPr txBox="1"/>
            <p:nvPr/>
          </p:nvSpPr>
          <p:spPr>
            <a:xfrm>
              <a:off x="5479035" y="2220103"/>
              <a:ext cx="1304342" cy="646331"/>
            </a:xfrm>
            <a:prstGeom prst="rect">
              <a:avLst/>
            </a:prstGeom>
            <a:noFill/>
          </p:spPr>
          <p:txBody>
            <a:bodyPr wrap="square" rtlCol="0">
              <a:spAutoFit/>
            </a:bodyPr>
            <a:lstStyle/>
            <a:p>
              <a:pPr algn="ctr"/>
              <a:r>
                <a:rPr lang="en-US" sz="1200" dirty="0">
                  <a:solidFill>
                    <a:schemeClr val="bg1"/>
                  </a:solidFill>
                  <a:latin typeface="Franklin Gothic Book" panose="020B0503020102020204" pitchFamily="34" charset="0"/>
                </a:rPr>
                <a:t>Security and Protection</a:t>
              </a:r>
              <a:br>
                <a:rPr lang="en-US" sz="1200" dirty="0">
                  <a:solidFill>
                    <a:schemeClr val="bg1"/>
                  </a:solidFill>
                  <a:latin typeface="Franklin Gothic Book" panose="020B0503020102020204" pitchFamily="34" charset="0"/>
                </a:rPr>
              </a:br>
              <a:r>
                <a:rPr lang="en-US" sz="1200" dirty="0">
                  <a:solidFill>
                    <a:schemeClr val="bg1"/>
                  </a:solidFill>
                  <a:latin typeface="Franklin Gothic Book" panose="020B0503020102020204" pitchFamily="34" charset="0"/>
                </a:rPr>
                <a:t>$3,762,202,393</a:t>
              </a:r>
            </a:p>
          </p:txBody>
        </p:sp>
        <p:sp>
          <p:nvSpPr>
            <p:cNvPr id="13" name="TextBox 12">
              <a:extLst>
                <a:ext uri="{FF2B5EF4-FFF2-40B4-BE49-F238E27FC236}">
                  <a16:creationId xmlns:a16="http://schemas.microsoft.com/office/drawing/2014/main" id="{21716337-079E-5BB8-6D07-78F083085E09}"/>
                </a:ext>
              </a:extLst>
            </p:cNvPr>
            <p:cNvSpPr txBox="1"/>
            <p:nvPr/>
          </p:nvSpPr>
          <p:spPr>
            <a:xfrm>
              <a:off x="4662132" y="827535"/>
              <a:ext cx="2121245" cy="461665"/>
            </a:xfrm>
            <a:prstGeom prst="rect">
              <a:avLst/>
            </a:prstGeom>
            <a:noFill/>
          </p:spPr>
          <p:txBody>
            <a:bodyPr wrap="square" rtlCol="0">
              <a:spAutoFit/>
            </a:bodyPr>
            <a:lstStyle/>
            <a:p>
              <a:pPr algn="r"/>
              <a:r>
                <a:rPr lang="en-US" sz="1200" dirty="0">
                  <a:solidFill>
                    <a:schemeClr val="tx1">
                      <a:lumMod val="65000"/>
                      <a:lumOff val="35000"/>
                    </a:schemeClr>
                  </a:solidFill>
                  <a:latin typeface="Franklin Gothic Book" panose="020B0503020102020204" pitchFamily="34" charset="0"/>
                </a:rPr>
                <a:t>Transportation and Logistics</a:t>
              </a:r>
              <a:br>
                <a:rPr lang="en-US" sz="1200" dirty="0">
                  <a:solidFill>
                    <a:schemeClr val="tx1">
                      <a:lumMod val="65000"/>
                      <a:lumOff val="35000"/>
                    </a:schemeClr>
                  </a:solidFill>
                  <a:latin typeface="Franklin Gothic Book" panose="020B0503020102020204" pitchFamily="34" charset="0"/>
                </a:rPr>
              </a:br>
              <a:r>
                <a:rPr lang="en-US" sz="1200" dirty="0">
                  <a:solidFill>
                    <a:schemeClr val="tx1">
                      <a:lumMod val="65000"/>
                      <a:lumOff val="35000"/>
                    </a:schemeClr>
                  </a:solidFill>
                  <a:latin typeface="Franklin Gothic Book" panose="020B0503020102020204" pitchFamily="34" charset="0"/>
                </a:rPr>
                <a:t>$457,126,244</a:t>
              </a:r>
            </a:p>
          </p:txBody>
        </p:sp>
        <p:sp>
          <p:nvSpPr>
            <p:cNvPr id="14" name="TextBox 13">
              <a:extLst>
                <a:ext uri="{FF2B5EF4-FFF2-40B4-BE49-F238E27FC236}">
                  <a16:creationId xmlns:a16="http://schemas.microsoft.com/office/drawing/2014/main" id="{3617529B-2281-4FCF-4F41-C0309CC676EF}"/>
                </a:ext>
              </a:extLst>
            </p:cNvPr>
            <p:cNvSpPr txBox="1"/>
            <p:nvPr/>
          </p:nvSpPr>
          <p:spPr>
            <a:xfrm>
              <a:off x="7415253" y="836546"/>
              <a:ext cx="1304342" cy="461665"/>
            </a:xfrm>
            <a:prstGeom prst="rect">
              <a:avLst/>
            </a:prstGeom>
            <a:noFill/>
          </p:spPr>
          <p:txBody>
            <a:bodyPr wrap="square" rtlCol="0">
              <a:spAutoFit/>
            </a:bodyPr>
            <a:lstStyle/>
            <a:p>
              <a:r>
                <a:rPr lang="en-US" sz="1200" dirty="0">
                  <a:solidFill>
                    <a:schemeClr val="tx1">
                      <a:lumMod val="65000"/>
                      <a:lumOff val="35000"/>
                    </a:schemeClr>
                  </a:solidFill>
                  <a:latin typeface="Franklin Gothic Book" panose="020B0503020102020204" pitchFamily="34" charset="0"/>
                </a:rPr>
                <a:t>Travel</a:t>
              </a:r>
              <a:br>
                <a:rPr lang="en-US" sz="1200" dirty="0">
                  <a:solidFill>
                    <a:schemeClr val="tx1">
                      <a:lumMod val="65000"/>
                      <a:lumOff val="35000"/>
                    </a:schemeClr>
                  </a:solidFill>
                  <a:latin typeface="Franklin Gothic Book" panose="020B0503020102020204" pitchFamily="34" charset="0"/>
                </a:rPr>
              </a:br>
              <a:r>
                <a:rPr lang="en-US" sz="1200" dirty="0">
                  <a:solidFill>
                    <a:schemeClr val="tx1">
                      <a:lumMod val="65000"/>
                      <a:lumOff val="35000"/>
                    </a:schemeClr>
                  </a:solidFill>
                  <a:latin typeface="Franklin Gothic Book" panose="020B0503020102020204" pitchFamily="34" charset="0"/>
                </a:rPr>
                <a:t>$251,190,488</a:t>
              </a:r>
            </a:p>
          </p:txBody>
        </p:sp>
        <p:cxnSp>
          <p:nvCxnSpPr>
            <p:cNvPr id="25" name="Straight Connector 24">
              <a:extLst>
                <a:ext uri="{FF2B5EF4-FFF2-40B4-BE49-F238E27FC236}">
                  <a16:creationId xmlns:a16="http://schemas.microsoft.com/office/drawing/2014/main" id="{C6100F0C-0F39-76C3-FAE2-A1752E5E5AA8}"/>
                </a:ext>
              </a:extLst>
            </p:cNvPr>
            <p:cNvCxnSpPr/>
            <p:nvPr/>
          </p:nvCxnSpPr>
          <p:spPr>
            <a:xfrm>
              <a:off x="7157467" y="6051163"/>
              <a:ext cx="227415"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9F47B58F-4435-B419-E641-F8857AC51BD0}"/>
                </a:ext>
              </a:extLst>
            </p:cNvPr>
            <p:cNvCxnSpPr/>
            <p:nvPr/>
          </p:nvCxnSpPr>
          <p:spPr>
            <a:xfrm flipV="1">
              <a:off x="7157467" y="5836999"/>
              <a:ext cx="0" cy="21416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D48B73E5-49ED-9E0E-CE1D-63E813E4D2A4}"/>
                </a:ext>
              </a:extLst>
            </p:cNvPr>
            <p:cNvCxnSpPr/>
            <p:nvPr/>
          </p:nvCxnSpPr>
          <p:spPr>
            <a:xfrm>
              <a:off x="6548785" y="5989571"/>
              <a:ext cx="227415"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8ABF888-FFDF-3894-CA3E-8B8DE2436042}"/>
                </a:ext>
              </a:extLst>
            </p:cNvPr>
            <p:cNvCxnSpPr/>
            <p:nvPr/>
          </p:nvCxnSpPr>
          <p:spPr>
            <a:xfrm flipV="1">
              <a:off x="6776200" y="5775407"/>
              <a:ext cx="0" cy="21416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92E552C2-3CB8-4C55-2395-D256A89FDB0D}"/>
                </a:ext>
              </a:extLst>
            </p:cNvPr>
            <p:cNvCxnSpPr/>
            <p:nvPr/>
          </p:nvCxnSpPr>
          <p:spPr>
            <a:xfrm>
              <a:off x="6749783" y="1161079"/>
              <a:ext cx="227415"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3B244D92-2579-EAD7-2863-83D4C09DD716}"/>
                </a:ext>
              </a:extLst>
            </p:cNvPr>
            <p:cNvCxnSpPr/>
            <p:nvPr/>
          </p:nvCxnSpPr>
          <p:spPr>
            <a:xfrm flipV="1">
              <a:off x="6977198" y="1159221"/>
              <a:ext cx="0" cy="21416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B9C2A79-090D-324E-B626-A3CE08ABC764}"/>
                </a:ext>
              </a:extLst>
            </p:cNvPr>
            <p:cNvCxnSpPr/>
            <p:nvPr/>
          </p:nvCxnSpPr>
          <p:spPr>
            <a:xfrm flipV="1">
              <a:off x="7243306" y="1121577"/>
              <a:ext cx="0" cy="21416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5DEC9923-9187-2CAF-D0F7-91A2AECED658}"/>
                </a:ext>
              </a:extLst>
            </p:cNvPr>
            <p:cNvCxnSpPr/>
            <p:nvPr/>
          </p:nvCxnSpPr>
          <p:spPr>
            <a:xfrm>
              <a:off x="7243306" y="1122679"/>
              <a:ext cx="227415"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7FE1265D-A3CD-081B-BFB2-52CBA68A738C}"/>
                </a:ext>
              </a:extLst>
            </p:cNvPr>
            <p:cNvCxnSpPr/>
            <p:nvPr/>
          </p:nvCxnSpPr>
          <p:spPr>
            <a:xfrm>
              <a:off x="9575105" y="3459216"/>
              <a:ext cx="227415"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20" name="TextBox 19">
            <a:extLst>
              <a:ext uri="{FF2B5EF4-FFF2-40B4-BE49-F238E27FC236}">
                <a16:creationId xmlns:a16="http://schemas.microsoft.com/office/drawing/2014/main" id="{0028EB53-E6EA-0731-AA29-9A98C9DDA121}"/>
              </a:ext>
            </a:extLst>
          </p:cNvPr>
          <p:cNvSpPr txBox="1"/>
          <p:nvPr/>
        </p:nvSpPr>
        <p:spPr>
          <a:xfrm>
            <a:off x="9753642" y="4478779"/>
            <a:ext cx="2307499" cy="1569660"/>
          </a:xfrm>
          <a:prstGeom prst="rect">
            <a:avLst/>
          </a:prstGeom>
          <a:noFill/>
        </p:spPr>
        <p:txBody>
          <a:bodyPr wrap="square" rtlCol="0">
            <a:spAutoFit/>
          </a:bodyPr>
          <a:lstStyle/>
          <a:p>
            <a:r>
              <a:rPr lang="en-US" sz="1600" b="1" dirty="0">
                <a:solidFill>
                  <a:srgbClr val="005188"/>
                </a:solidFill>
                <a:effectLst/>
                <a:latin typeface="FranklinGothicURWBoo" pitchFamily="2" charset="77"/>
              </a:rPr>
              <a:t>Pro Tip: </a:t>
            </a:r>
            <a:br>
              <a:rPr lang="en-US" sz="1600" b="1" dirty="0">
                <a:solidFill>
                  <a:srgbClr val="005188"/>
                </a:solidFill>
                <a:effectLst/>
                <a:latin typeface="FranklinGothicURWBoo" pitchFamily="2" charset="77"/>
              </a:rPr>
            </a:br>
            <a:r>
              <a:rPr lang="en-US" sz="1600" dirty="0">
                <a:solidFill>
                  <a:srgbClr val="005188"/>
                </a:solidFill>
                <a:effectLst/>
                <a:latin typeface="FranklinGothicURWBoo" pitchFamily="2" charset="77"/>
              </a:rPr>
              <a:t>The DHS budget is a great resource to read to understand  </a:t>
            </a:r>
            <a:br>
              <a:rPr lang="en-US" sz="1600" dirty="0">
                <a:solidFill>
                  <a:srgbClr val="005188"/>
                </a:solidFill>
                <a:effectLst/>
                <a:latin typeface="FranklinGothicURWBoo" pitchFamily="2" charset="77"/>
              </a:rPr>
            </a:br>
            <a:r>
              <a:rPr lang="en-US" sz="1600" dirty="0">
                <a:solidFill>
                  <a:srgbClr val="005188"/>
                </a:solidFill>
                <a:effectLst/>
                <a:latin typeface="FranklinGothicURWBoo" pitchFamily="2" charset="77"/>
              </a:rPr>
              <a:t>where funding is </a:t>
            </a:r>
            <a:br>
              <a:rPr lang="en-US" sz="1600" dirty="0">
                <a:solidFill>
                  <a:srgbClr val="005188"/>
                </a:solidFill>
                <a:effectLst/>
                <a:latin typeface="FranklinGothicURWBoo" pitchFamily="2" charset="77"/>
              </a:rPr>
            </a:br>
            <a:r>
              <a:rPr lang="en-US" sz="1600" dirty="0">
                <a:solidFill>
                  <a:srgbClr val="005188"/>
                </a:solidFill>
                <a:effectLst/>
                <a:latin typeface="FranklinGothicURWBoo" pitchFamily="2" charset="77"/>
              </a:rPr>
              <a:t>targeted and prioritized.</a:t>
            </a:r>
          </a:p>
        </p:txBody>
      </p:sp>
      <p:pic>
        <p:nvPicPr>
          <p:cNvPr id="22" name="Graphic 21" descr="Thumbs up sign with solid fill">
            <a:extLst>
              <a:ext uri="{FF2B5EF4-FFF2-40B4-BE49-F238E27FC236}">
                <a16:creationId xmlns:a16="http://schemas.microsoft.com/office/drawing/2014/main" id="{33B42C9B-344C-2733-6FBF-BE07AD715C7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969838" y="4867566"/>
            <a:ext cx="646324" cy="646324"/>
          </a:xfrm>
          <a:prstGeom prst="rect">
            <a:avLst/>
          </a:prstGeom>
        </p:spPr>
      </p:pic>
      <p:cxnSp>
        <p:nvCxnSpPr>
          <p:cNvPr id="37" name="Straight Connector 36">
            <a:extLst>
              <a:ext uri="{FF2B5EF4-FFF2-40B4-BE49-F238E27FC236}">
                <a16:creationId xmlns:a16="http://schemas.microsoft.com/office/drawing/2014/main" id="{237404AD-2B64-3466-5114-990BE170DF6F}"/>
              </a:ext>
            </a:extLst>
          </p:cNvPr>
          <p:cNvCxnSpPr>
            <a:cxnSpLocks/>
          </p:cNvCxnSpPr>
          <p:nvPr/>
        </p:nvCxnSpPr>
        <p:spPr>
          <a:xfrm>
            <a:off x="9712555" y="4666132"/>
            <a:ext cx="0" cy="1235603"/>
          </a:xfrm>
          <a:prstGeom prst="line">
            <a:avLst/>
          </a:prstGeom>
          <a:ln w="12700">
            <a:solidFill>
              <a:srgbClr val="C41230"/>
            </a:solidFill>
          </a:ln>
        </p:spPr>
        <p:style>
          <a:lnRef idx="1">
            <a:schemeClr val="accent1"/>
          </a:lnRef>
          <a:fillRef idx="0">
            <a:schemeClr val="accent1"/>
          </a:fillRef>
          <a:effectRef idx="0">
            <a:schemeClr val="accent1"/>
          </a:effectRef>
          <a:fontRef idx="minor">
            <a:schemeClr val="tx1"/>
          </a:fontRef>
        </p:style>
      </p:cxnSp>
      <p:sp>
        <p:nvSpPr>
          <p:cNvPr id="21" name="Slide Number Placeholder 3">
            <a:extLst>
              <a:ext uri="{FF2B5EF4-FFF2-40B4-BE49-F238E27FC236}">
                <a16:creationId xmlns:a16="http://schemas.microsoft.com/office/drawing/2014/main" id="{0FB83CB8-3BE8-4A16-DDB2-EB0E5936FB8C}"/>
              </a:ext>
            </a:extLst>
          </p:cNvPr>
          <p:cNvSpPr>
            <a:spLocks noGrp="1"/>
          </p:cNvSpPr>
          <p:nvPr>
            <p:ph type="sldNum" sz="quarter" idx="10"/>
          </p:nvPr>
        </p:nvSpPr>
        <p:spPr>
          <a:xfrm>
            <a:off x="712306" y="6417675"/>
            <a:ext cx="2743200" cy="365125"/>
          </a:xfrm>
        </p:spPr>
        <p:txBody>
          <a:bodyPr/>
          <a:lstStyle/>
          <a:p>
            <a:fld id="{608A590B-EA45-4811-A9A8-40DF519EF08C}" type="slidenum">
              <a:rPr lang="en-US" smtClean="0"/>
              <a:pPr/>
              <a:t>11</a:t>
            </a:fld>
            <a:endParaRPr lang="en-US" dirty="0"/>
          </a:p>
        </p:txBody>
      </p:sp>
      <p:sp>
        <p:nvSpPr>
          <p:cNvPr id="2" name="TextBox 1">
            <a:extLst>
              <a:ext uri="{FF2B5EF4-FFF2-40B4-BE49-F238E27FC236}">
                <a16:creationId xmlns:a16="http://schemas.microsoft.com/office/drawing/2014/main" id="{701FDCF2-68CF-BCC7-25A3-F2D7248196BD}"/>
              </a:ext>
            </a:extLst>
          </p:cNvPr>
          <p:cNvSpPr txBox="1"/>
          <p:nvPr/>
        </p:nvSpPr>
        <p:spPr>
          <a:xfrm>
            <a:off x="651346" y="1839176"/>
            <a:ext cx="3068565" cy="3477875"/>
          </a:xfrm>
          <a:prstGeom prst="rect">
            <a:avLst/>
          </a:prstGeom>
          <a:noFill/>
        </p:spPr>
        <p:txBody>
          <a:bodyPr wrap="square" rtlCol="0">
            <a:spAutoFit/>
          </a:bodyPr>
          <a:lstStyle/>
          <a:p>
            <a:r>
              <a:rPr lang="en-US" sz="2000" dirty="0">
                <a:solidFill>
                  <a:srgbClr val="005188"/>
                </a:solidFill>
                <a:effectLst/>
                <a:latin typeface="Franklin Gothic Book" panose="020B0503020102020204" pitchFamily="34" charset="0"/>
              </a:rPr>
              <a:t>DHS receives </a:t>
            </a:r>
            <a:r>
              <a:rPr lang="en-US" sz="2000" dirty="0">
                <a:solidFill>
                  <a:srgbClr val="005188"/>
                </a:solidFill>
                <a:effectLst/>
                <a:latin typeface="Franklin Gothic Book" panose="020B0503020102020204" pitchFamily="34" charset="0"/>
                <a:hlinkClick r:id="rId6"/>
              </a:rPr>
              <a:t>funding from Congress</a:t>
            </a:r>
            <a:r>
              <a:rPr lang="en-US" sz="2000" dirty="0">
                <a:solidFill>
                  <a:srgbClr val="005188"/>
                </a:solidFill>
                <a:effectLst/>
                <a:latin typeface="Franklin Gothic Book" panose="020B0503020102020204" pitchFamily="34" charset="0"/>
              </a:rPr>
              <a:t> and collects fees from services on an annual basis. </a:t>
            </a:r>
          </a:p>
          <a:p>
            <a:endParaRPr lang="en-US" sz="2000" dirty="0">
              <a:solidFill>
                <a:srgbClr val="005188"/>
              </a:solidFill>
              <a:latin typeface="Franklin Gothic Book" panose="020B0503020102020204" pitchFamily="34" charset="0"/>
            </a:endParaRPr>
          </a:p>
          <a:p>
            <a:r>
              <a:rPr lang="en-US" sz="2000" dirty="0">
                <a:solidFill>
                  <a:srgbClr val="005188"/>
                </a:solidFill>
                <a:effectLst/>
                <a:latin typeface="Franklin Gothic Book" panose="020B0503020102020204" pitchFamily="34" charset="0"/>
              </a:rPr>
              <a:t>The DHS annual appropriation act can provide useful information on DHS acquisition programs and grant opportunities.</a:t>
            </a:r>
            <a:endParaRPr lang="en-US" sz="2000" dirty="0">
              <a:solidFill>
                <a:srgbClr val="005188"/>
              </a:solidFill>
              <a:latin typeface="Franklin Gothic Book" panose="020B0503020102020204" pitchFamily="34" charset="0"/>
            </a:endParaRPr>
          </a:p>
        </p:txBody>
      </p:sp>
      <p:grpSp>
        <p:nvGrpSpPr>
          <p:cNvPr id="16" name="Group 15">
            <a:extLst>
              <a:ext uri="{FF2B5EF4-FFF2-40B4-BE49-F238E27FC236}">
                <a16:creationId xmlns:a16="http://schemas.microsoft.com/office/drawing/2014/main" id="{C30C0D4E-A22F-6C84-3A44-B1CDA7B03664}"/>
              </a:ext>
            </a:extLst>
          </p:cNvPr>
          <p:cNvGrpSpPr/>
          <p:nvPr/>
        </p:nvGrpSpPr>
        <p:grpSpPr>
          <a:xfrm>
            <a:off x="10352098" y="752702"/>
            <a:ext cx="1850062" cy="584775"/>
            <a:chOff x="10352098" y="752702"/>
            <a:chExt cx="1850062" cy="584775"/>
          </a:xfrm>
        </p:grpSpPr>
        <p:sp>
          <p:nvSpPr>
            <p:cNvPr id="17" name="Rectangle 16">
              <a:extLst>
                <a:ext uri="{FF2B5EF4-FFF2-40B4-BE49-F238E27FC236}">
                  <a16:creationId xmlns:a16="http://schemas.microsoft.com/office/drawing/2014/main" id="{528DA261-13EA-DFCA-FE82-EC0BEBA9EE56}"/>
                </a:ext>
              </a:extLst>
            </p:cNvPr>
            <p:cNvSpPr/>
            <p:nvPr/>
          </p:nvSpPr>
          <p:spPr>
            <a:xfrm>
              <a:off x="10352098" y="752702"/>
              <a:ext cx="1850062" cy="58477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a:extLst>
                <a:ext uri="{FF2B5EF4-FFF2-40B4-BE49-F238E27FC236}">
                  <a16:creationId xmlns:a16="http://schemas.microsoft.com/office/drawing/2014/main" id="{EB2E3E06-D4E5-8556-CA04-2FFC226AF20A}"/>
                </a:ext>
              </a:extLst>
            </p:cNvPr>
            <p:cNvSpPr txBox="1"/>
            <p:nvPr/>
          </p:nvSpPr>
          <p:spPr>
            <a:xfrm>
              <a:off x="10707209" y="859001"/>
              <a:ext cx="1411187"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2</a:t>
              </a:r>
              <a:endParaRPr lang="en-US" dirty="0">
                <a:solidFill>
                  <a:srgbClr val="3F3F3F"/>
                </a:solidFill>
                <a:effectLst/>
                <a:latin typeface="FranklinGothicURWBoo" pitchFamily="2" charset="77"/>
              </a:endParaRPr>
            </a:p>
          </p:txBody>
        </p:sp>
        <p:pic>
          <p:nvPicPr>
            <p:cNvPr id="19" name="Graphic 18" descr="Magnifying glass with solid fill">
              <a:extLst>
                <a:ext uri="{FF2B5EF4-FFF2-40B4-BE49-F238E27FC236}">
                  <a16:creationId xmlns:a16="http://schemas.microsoft.com/office/drawing/2014/main" id="{050CCC33-2868-6501-0BC8-109FACA74E9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427749" y="787645"/>
              <a:ext cx="509491" cy="509491"/>
            </a:xfrm>
            <a:prstGeom prst="rect">
              <a:avLst/>
            </a:prstGeom>
          </p:spPr>
        </p:pic>
      </p:grpSp>
    </p:spTree>
    <p:extLst>
      <p:ext uri="{BB962C8B-B14F-4D97-AF65-F5344CB8AC3E}">
        <p14:creationId xmlns:p14="http://schemas.microsoft.com/office/powerpoint/2010/main" val="38865328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6FB96F-B06B-45E2-BB0C-295957A66BAC}"/>
              </a:ext>
            </a:extLst>
          </p:cNvPr>
          <p:cNvSpPr>
            <a:spLocks noGrp="1"/>
          </p:cNvSpPr>
          <p:nvPr>
            <p:ph type="title"/>
          </p:nvPr>
        </p:nvSpPr>
        <p:spPr>
          <a:xfrm>
            <a:off x="685800" y="798718"/>
            <a:ext cx="10793896" cy="648374"/>
          </a:xfrm>
        </p:spPr>
        <p:txBody>
          <a:bodyPr>
            <a:normAutofit fontScale="90000"/>
          </a:bodyPr>
          <a:lstStyle/>
          <a:p>
            <a:r>
              <a:rPr lang="en-US" dirty="0">
                <a:solidFill>
                  <a:srgbClr val="005188"/>
                </a:solidFill>
              </a:rPr>
              <a:t>Office of Procurement Operations (</a:t>
            </a:r>
            <a:r>
              <a:rPr lang="en-US" dirty="0">
                <a:solidFill>
                  <a:srgbClr val="005188"/>
                </a:solidFill>
                <a:hlinkClick r:id="rId3"/>
              </a:rPr>
              <a:t>OPO</a:t>
            </a:r>
            <a:r>
              <a:rPr lang="en-US" dirty="0">
                <a:solidFill>
                  <a:srgbClr val="005188"/>
                </a:solidFill>
              </a:rPr>
              <a:t>)</a:t>
            </a:r>
            <a:br>
              <a:rPr lang="en-US" dirty="0">
                <a:solidFill>
                  <a:srgbClr val="005188"/>
                </a:solidFill>
              </a:rPr>
            </a:br>
            <a:endParaRPr lang="en-US" sz="1800" dirty="0">
              <a:solidFill>
                <a:srgbClr val="005188"/>
              </a:solidFill>
            </a:endParaRPr>
          </a:p>
        </p:txBody>
      </p:sp>
      <p:sp>
        <p:nvSpPr>
          <p:cNvPr id="3" name="Content Placeholder 2">
            <a:extLst>
              <a:ext uri="{FF2B5EF4-FFF2-40B4-BE49-F238E27FC236}">
                <a16:creationId xmlns:a16="http://schemas.microsoft.com/office/drawing/2014/main" id="{B4DB04CE-D83F-4C70-B535-6FFB597DF2A4}"/>
              </a:ext>
            </a:extLst>
          </p:cNvPr>
          <p:cNvSpPr>
            <a:spLocks noGrp="1"/>
          </p:cNvSpPr>
          <p:nvPr>
            <p:ph sz="half" idx="1"/>
          </p:nvPr>
        </p:nvSpPr>
        <p:spPr>
          <a:xfrm>
            <a:off x="797474" y="3498635"/>
            <a:ext cx="4204892" cy="1653148"/>
          </a:xfrm>
        </p:spPr>
        <p:txBody>
          <a:bodyPr>
            <a:noAutofit/>
          </a:bodyPr>
          <a:lstStyle/>
          <a:p>
            <a:pPr marL="0" indent="0">
              <a:buNone/>
            </a:pPr>
            <a:r>
              <a:rPr lang="en-US" sz="1800" dirty="0">
                <a:solidFill>
                  <a:srgbClr val="005188"/>
                </a:solidFill>
              </a:rPr>
              <a:t>Has the largest and broadest customer base. Provides contracting support to multiple offices and directorates using a streamlined organizational structure.</a:t>
            </a:r>
          </a:p>
        </p:txBody>
      </p:sp>
      <p:sp>
        <p:nvSpPr>
          <p:cNvPr id="5" name="Slide Number Placeholder 4">
            <a:extLst>
              <a:ext uri="{FF2B5EF4-FFF2-40B4-BE49-F238E27FC236}">
                <a16:creationId xmlns:a16="http://schemas.microsoft.com/office/drawing/2014/main" id="{38BAF1B9-C004-4BF5-9F4C-E9175EDDC201}"/>
              </a:ext>
            </a:extLst>
          </p:cNvPr>
          <p:cNvSpPr>
            <a:spLocks noGrp="1"/>
          </p:cNvSpPr>
          <p:nvPr>
            <p:ph type="sldNum" sz="quarter" idx="10"/>
          </p:nvPr>
        </p:nvSpPr>
        <p:spPr/>
        <p:txBody>
          <a:bodyPr/>
          <a:lstStyle/>
          <a:p>
            <a:fld id="{608A590B-EA45-4811-A9A8-40DF519EF08C}" type="slidenum">
              <a:rPr lang="en-US" smtClean="0"/>
              <a:pPr/>
              <a:t>12</a:t>
            </a:fld>
            <a:endParaRPr lang="en-US" dirty="0"/>
          </a:p>
        </p:txBody>
      </p:sp>
      <p:sp>
        <p:nvSpPr>
          <p:cNvPr id="7" name="Rectangle 6">
            <a:extLst>
              <a:ext uri="{FF2B5EF4-FFF2-40B4-BE49-F238E27FC236}">
                <a16:creationId xmlns:a16="http://schemas.microsoft.com/office/drawing/2014/main" id="{CA95EF1D-311D-4908-552C-00F8F35FB827}"/>
              </a:ext>
            </a:extLst>
          </p:cNvPr>
          <p:cNvSpPr/>
          <p:nvPr/>
        </p:nvSpPr>
        <p:spPr>
          <a:xfrm>
            <a:off x="-18512" y="1779688"/>
            <a:ext cx="12192000" cy="993913"/>
          </a:xfrm>
          <a:prstGeom prst="rect">
            <a:avLst/>
          </a:prstGeom>
          <a:pattFill prst="dkDn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E1422D6E-3E25-4CD6-65B7-6EF9BC5A1665}"/>
              </a:ext>
            </a:extLst>
          </p:cNvPr>
          <p:cNvSpPr/>
          <p:nvPr/>
        </p:nvSpPr>
        <p:spPr>
          <a:xfrm>
            <a:off x="6152572" y="2978859"/>
            <a:ext cx="4128389" cy="369332"/>
          </a:xfrm>
          <a:prstGeom prst="rect">
            <a:avLst/>
          </a:prstGeom>
        </p:spPr>
        <p:txBody>
          <a:bodyPr wrap="square">
            <a:spAutoFit/>
          </a:bodyPr>
          <a:lstStyle/>
          <a:p>
            <a:pPr lvl="0">
              <a:defRPr/>
            </a:pPr>
            <a:r>
              <a:rPr lang="en-US" b="1" dirty="0">
                <a:solidFill>
                  <a:srgbClr val="003E67"/>
                </a:solidFill>
                <a:latin typeface="Franklin Gothic Book" panose="020B0503020102020204" pitchFamily="34" charset="0"/>
                <a:cs typeface="Calibri" panose="020F0502020204030204" pitchFamily="34" charset="0"/>
              </a:rPr>
              <a:t>OPO Customers</a:t>
            </a:r>
          </a:p>
        </p:txBody>
      </p:sp>
      <p:cxnSp>
        <p:nvCxnSpPr>
          <p:cNvPr id="18" name="Straight Connector 17">
            <a:extLst>
              <a:ext uri="{FF2B5EF4-FFF2-40B4-BE49-F238E27FC236}">
                <a16:creationId xmlns:a16="http://schemas.microsoft.com/office/drawing/2014/main" id="{15404D1B-993C-14C7-566E-85633921B9E5}"/>
              </a:ext>
            </a:extLst>
          </p:cNvPr>
          <p:cNvCxnSpPr/>
          <p:nvPr/>
        </p:nvCxnSpPr>
        <p:spPr>
          <a:xfrm>
            <a:off x="5234692" y="3061041"/>
            <a:ext cx="0" cy="3137200"/>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9A6EA39E-DD45-446A-A48C-E102CCD4B32E}"/>
              </a:ext>
            </a:extLst>
          </p:cNvPr>
          <p:cNvSpPr txBox="1"/>
          <p:nvPr/>
        </p:nvSpPr>
        <p:spPr>
          <a:xfrm>
            <a:off x="1351507" y="3087401"/>
            <a:ext cx="1570153" cy="369332"/>
          </a:xfrm>
          <a:prstGeom prst="rect">
            <a:avLst/>
          </a:prstGeom>
          <a:noFill/>
        </p:spPr>
        <p:txBody>
          <a:bodyPr wrap="square" rtlCol="0">
            <a:spAutoFit/>
          </a:bodyPr>
          <a:lstStyle/>
          <a:p>
            <a:r>
              <a:rPr lang="en-US" b="1" dirty="0">
                <a:solidFill>
                  <a:srgbClr val="003366"/>
                </a:solidFill>
                <a:latin typeface="Franklin Gothic Book" panose="020B0503020102020204" pitchFamily="34" charset="0"/>
              </a:rPr>
              <a:t>About</a:t>
            </a:r>
            <a:endParaRPr lang="en-US" dirty="0">
              <a:solidFill>
                <a:srgbClr val="003366"/>
              </a:solidFill>
              <a:latin typeface="Franklin Gothic Book" panose="020B0503020102020204" pitchFamily="34" charset="0"/>
            </a:endParaRPr>
          </a:p>
        </p:txBody>
      </p:sp>
      <p:sp>
        <p:nvSpPr>
          <p:cNvPr id="28" name="Content Placeholder 3">
            <a:extLst>
              <a:ext uri="{FF2B5EF4-FFF2-40B4-BE49-F238E27FC236}">
                <a16:creationId xmlns:a16="http://schemas.microsoft.com/office/drawing/2014/main" id="{C71357FD-33B2-4B91-B971-A4EDC28EF8F6}"/>
              </a:ext>
            </a:extLst>
          </p:cNvPr>
          <p:cNvSpPr txBox="1">
            <a:spLocks/>
          </p:cNvSpPr>
          <p:nvPr/>
        </p:nvSpPr>
        <p:spPr>
          <a:xfrm>
            <a:off x="8523134" y="3705558"/>
            <a:ext cx="2973843" cy="2619937"/>
          </a:xfrm>
          <a:prstGeom prst="rect">
            <a:avLst/>
          </a:prstGeom>
        </p:spPr>
        <p:txBody>
          <a:bodyPr vert="horz" lIns="0" tIns="45720" rIns="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ranklin Gothic Book" panose="020B05030201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ranklin Gothic Book" panose="020B05030201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lvl="1">
              <a:lnSpc>
                <a:spcPct val="100000"/>
              </a:lnSpc>
              <a:spcBef>
                <a:spcPts val="0"/>
              </a:spcBef>
              <a:spcAft>
                <a:spcPts val="600"/>
              </a:spcAft>
            </a:pPr>
            <a:endParaRPr lang="en-US" sz="1700" dirty="0"/>
          </a:p>
        </p:txBody>
      </p:sp>
      <p:cxnSp>
        <p:nvCxnSpPr>
          <p:cNvPr id="38" name="Straight Connector 37">
            <a:extLst>
              <a:ext uri="{FF2B5EF4-FFF2-40B4-BE49-F238E27FC236}">
                <a16:creationId xmlns:a16="http://schemas.microsoft.com/office/drawing/2014/main" id="{761F0341-2AAD-4315-A061-6E1D810A4013}"/>
              </a:ext>
            </a:extLst>
          </p:cNvPr>
          <p:cNvCxnSpPr>
            <a:cxnSpLocks/>
          </p:cNvCxnSpPr>
          <p:nvPr/>
        </p:nvCxnSpPr>
        <p:spPr>
          <a:xfrm>
            <a:off x="794703" y="5034824"/>
            <a:ext cx="4207663"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8" name="Oval 7">
            <a:extLst>
              <a:ext uri="{FF2B5EF4-FFF2-40B4-BE49-F238E27FC236}">
                <a16:creationId xmlns:a16="http://schemas.microsoft.com/office/drawing/2014/main" id="{5D0408FB-21DC-201C-92E8-5C11354CFB6B}"/>
              </a:ext>
            </a:extLst>
          </p:cNvPr>
          <p:cNvSpPr/>
          <p:nvPr/>
        </p:nvSpPr>
        <p:spPr>
          <a:xfrm>
            <a:off x="712306" y="2904213"/>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Content Placeholder 2">
            <a:extLst>
              <a:ext uri="{FF2B5EF4-FFF2-40B4-BE49-F238E27FC236}">
                <a16:creationId xmlns:a16="http://schemas.microsoft.com/office/drawing/2014/main" id="{31705E05-225E-4058-AA65-C6DBB39618B0}"/>
              </a:ext>
            </a:extLst>
          </p:cNvPr>
          <p:cNvSpPr txBox="1">
            <a:spLocks/>
          </p:cNvSpPr>
          <p:nvPr/>
        </p:nvSpPr>
        <p:spPr>
          <a:xfrm>
            <a:off x="794703" y="5622770"/>
            <a:ext cx="4437218" cy="707886"/>
          </a:xfrm>
          <a:prstGeom prst="rect">
            <a:avLst/>
          </a:prstGeom>
        </p:spPr>
        <p:txBody>
          <a:bodyPr vert="horz" lIns="0" tIns="45720" rIns="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ranklin Gothic Book" panose="020B05030201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ranklin Gothic Book" panose="020B05030201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dirty="0">
                <a:solidFill>
                  <a:srgbClr val="005188"/>
                </a:solidFill>
              </a:rPr>
              <a:t>Obtain the best value products and services.</a:t>
            </a:r>
          </a:p>
        </p:txBody>
      </p:sp>
      <p:sp>
        <p:nvSpPr>
          <p:cNvPr id="35" name="Rectangle 34">
            <a:extLst>
              <a:ext uri="{FF2B5EF4-FFF2-40B4-BE49-F238E27FC236}">
                <a16:creationId xmlns:a16="http://schemas.microsoft.com/office/drawing/2014/main" id="{31D10D3D-CAFB-4F2C-B615-45EAB3896B88}"/>
              </a:ext>
            </a:extLst>
          </p:cNvPr>
          <p:cNvSpPr/>
          <p:nvPr/>
        </p:nvSpPr>
        <p:spPr>
          <a:xfrm>
            <a:off x="706325" y="5325793"/>
            <a:ext cx="2517622" cy="369332"/>
          </a:xfrm>
          <a:prstGeom prst="rect">
            <a:avLst/>
          </a:prstGeom>
        </p:spPr>
        <p:txBody>
          <a:bodyPr wrap="square">
            <a:spAutoFit/>
          </a:bodyPr>
          <a:lstStyle/>
          <a:p>
            <a:pPr lvl="0">
              <a:defRPr/>
            </a:pPr>
            <a:r>
              <a:rPr lang="en-US" b="1" dirty="0">
                <a:solidFill>
                  <a:srgbClr val="003366"/>
                </a:solidFill>
                <a:latin typeface="Franklin Gothic Book" panose="020B0503020102020204" pitchFamily="34" charset="0"/>
                <a:cs typeface="Calibri" panose="020F0502020204030204" pitchFamily="34" charset="0"/>
              </a:rPr>
              <a:t>Mission</a:t>
            </a:r>
          </a:p>
        </p:txBody>
      </p:sp>
      <p:pic>
        <p:nvPicPr>
          <p:cNvPr id="36" name="Graphic 35" descr="Bullseye with solid fill">
            <a:extLst>
              <a:ext uri="{FF2B5EF4-FFF2-40B4-BE49-F238E27FC236}">
                <a16:creationId xmlns:a16="http://schemas.microsoft.com/office/drawing/2014/main" id="{30204666-DF16-48B6-A6F4-8B9D9C7B7B9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21166" y="5132434"/>
            <a:ext cx="1219793" cy="1219793"/>
          </a:xfrm>
          <a:prstGeom prst="rect">
            <a:avLst/>
          </a:prstGeom>
        </p:spPr>
      </p:pic>
      <p:sp>
        <p:nvSpPr>
          <p:cNvPr id="31" name="Rectangle 30">
            <a:extLst>
              <a:ext uri="{FF2B5EF4-FFF2-40B4-BE49-F238E27FC236}">
                <a16:creationId xmlns:a16="http://schemas.microsoft.com/office/drawing/2014/main" id="{7AF457C9-7C03-46E6-B5C3-5923EA6AF1A0}"/>
              </a:ext>
            </a:extLst>
          </p:cNvPr>
          <p:cNvSpPr/>
          <p:nvPr/>
        </p:nvSpPr>
        <p:spPr>
          <a:xfrm>
            <a:off x="5316789" y="1643658"/>
            <a:ext cx="1531917" cy="115256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2" name="Graphic 31">
            <a:extLst>
              <a:ext uri="{FF2B5EF4-FFF2-40B4-BE49-F238E27FC236}">
                <a16:creationId xmlns:a16="http://schemas.microsoft.com/office/drawing/2014/main" id="{35A1C788-0B2A-4BF3-B3B5-E8CE8461047E}"/>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r="69061"/>
          <a:stretch/>
        </p:blipFill>
        <p:spPr>
          <a:xfrm>
            <a:off x="5567353" y="1680782"/>
            <a:ext cx="1109956" cy="1044773"/>
          </a:xfrm>
          <a:prstGeom prst="rect">
            <a:avLst/>
          </a:prstGeom>
        </p:spPr>
      </p:pic>
      <p:sp>
        <p:nvSpPr>
          <p:cNvPr id="29" name="Content Placeholder 3">
            <a:extLst>
              <a:ext uri="{FF2B5EF4-FFF2-40B4-BE49-F238E27FC236}">
                <a16:creationId xmlns:a16="http://schemas.microsoft.com/office/drawing/2014/main" id="{E07502D7-9433-4C06-BAEB-BAAA24AC2384}"/>
              </a:ext>
            </a:extLst>
          </p:cNvPr>
          <p:cNvSpPr>
            <a:spLocks noGrp="1"/>
          </p:cNvSpPr>
          <p:nvPr>
            <p:ph sz="half" idx="2"/>
          </p:nvPr>
        </p:nvSpPr>
        <p:spPr>
          <a:xfrm>
            <a:off x="5467019" y="3498634"/>
            <a:ext cx="6444565" cy="2775165"/>
          </a:xfrm>
        </p:spPr>
        <p:txBody>
          <a:bodyPr numCol="2" spcCol="182880">
            <a:noAutofit/>
          </a:bodyPr>
          <a:lstStyle/>
          <a:p>
            <a:pPr>
              <a:lnSpc>
                <a:spcPct val="100000"/>
              </a:lnSpc>
              <a:spcBef>
                <a:spcPts val="0"/>
              </a:spcBef>
              <a:spcAft>
                <a:spcPts val="200"/>
              </a:spcAft>
            </a:pPr>
            <a:r>
              <a:rPr lang="en-US" sz="1400" dirty="0">
                <a:solidFill>
                  <a:srgbClr val="005188"/>
                </a:solidFill>
              </a:rPr>
              <a:t>Countering Weapons of Mass Destruction (CWMD)</a:t>
            </a:r>
          </a:p>
          <a:p>
            <a:pPr>
              <a:lnSpc>
                <a:spcPct val="100000"/>
              </a:lnSpc>
              <a:spcBef>
                <a:spcPts val="0"/>
              </a:spcBef>
              <a:spcAft>
                <a:spcPts val="200"/>
              </a:spcAft>
            </a:pPr>
            <a:r>
              <a:rPr lang="en-US" sz="1400" dirty="0">
                <a:solidFill>
                  <a:srgbClr val="005188"/>
                </a:solidFill>
              </a:rPr>
              <a:t>Cybersecurity and Infrastructure Security Agency (CISA)</a:t>
            </a:r>
          </a:p>
          <a:p>
            <a:pPr>
              <a:lnSpc>
                <a:spcPct val="100000"/>
              </a:lnSpc>
              <a:spcBef>
                <a:spcPts val="0"/>
              </a:spcBef>
              <a:spcAft>
                <a:spcPts val="200"/>
              </a:spcAft>
            </a:pPr>
            <a:r>
              <a:rPr lang="en-US" sz="1400" dirty="0">
                <a:solidFill>
                  <a:srgbClr val="005188"/>
                </a:solidFill>
              </a:rPr>
              <a:t>Federal Protective Services (FPS)</a:t>
            </a:r>
          </a:p>
          <a:p>
            <a:pPr>
              <a:lnSpc>
                <a:spcPct val="100000"/>
              </a:lnSpc>
              <a:spcBef>
                <a:spcPts val="0"/>
              </a:spcBef>
              <a:spcAft>
                <a:spcPts val="200"/>
              </a:spcAft>
            </a:pPr>
            <a:r>
              <a:rPr lang="en-US" sz="1400" dirty="0">
                <a:solidFill>
                  <a:srgbClr val="005188"/>
                </a:solidFill>
              </a:rPr>
              <a:t>Immediate Office of the Secretary</a:t>
            </a:r>
          </a:p>
          <a:p>
            <a:pPr>
              <a:lnSpc>
                <a:spcPct val="100000"/>
              </a:lnSpc>
              <a:spcBef>
                <a:spcPts val="0"/>
              </a:spcBef>
              <a:spcAft>
                <a:spcPts val="200"/>
              </a:spcAft>
            </a:pPr>
            <a:r>
              <a:rPr lang="en-US" sz="1400" dirty="0">
                <a:solidFill>
                  <a:srgbClr val="005188"/>
                </a:solidFill>
              </a:rPr>
              <a:t>Office of Biometric Identity Management (OBIM)</a:t>
            </a:r>
          </a:p>
          <a:p>
            <a:pPr>
              <a:lnSpc>
                <a:spcPct val="100000"/>
              </a:lnSpc>
              <a:spcBef>
                <a:spcPts val="0"/>
              </a:spcBef>
              <a:spcAft>
                <a:spcPts val="200"/>
              </a:spcAft>
            </a:pPr>
            <a:r>
              <a:rPr lang="en-US" sz="1400" dirty="0">
                <a:solidFill>
                  <a:srgbClr val="005188"/>
                </a:solidFill>
              </a:rPr>
              <a:t>Office of the Chief Financial Officer (OCFO)</a:t>
            </a:r>
          </a:p>
          <a:p>
            <a:pPr>
              <a:lnSpc>
                <a:spcPct val="100000"/>
              </a:lnSpc>
              <a:spcBef>
                <a:spcPts val="0"/>
              </a:spcBef>
              <a:spcAft>
                <a:spcPts val="200"/>
              </a:spcAft>
            </a:pPr>
            <a:r>
              <a:rPr lang="en-US" sz="1400" dirty="0">
                <a:solidFill>
                  <a:srgbClr val="005188"/>
                </a:solidFill>
              </a:rPr>
              <a:t>Office of the Chief Human Capital Officer (OCHCO)</a:t>
            </a:r>
          </a:p>
          <a:p>
            <a:pPr>
              <a:lnSpc>
                <a:spcPct val="100000"/>
              </a:lnSpc>
              <a:spcBef>
                <a:spcPts val="0"/>
              </a:spcBef>
              <a:spcAft>
                <a:spcPts val="200"/>
              </a:spcAft>
            </a:pPr>
            <a:r>
              <a:rPr lang="en-US" sz="1400" dirty="0">
                <a:solidFill>
                  <a:srgbClr val="005188"/>
                </a:solidFill>
              </a:rPr>
              <a:t>Office of the Chief Information Officer (OCIO)</a:t>
            </a:r>
          </a:p>
          <a:p>
            <a:pPr>
              <a:lnSpc>
                <a:spcPct val="100000"/>
              </a:lnSpc>
              <a:spcBef>
                <a:spcPts val="0"/>
              </a:spcBef>
              <a:spcAft>
                <a:spcPts val="200"/>
              </a:spcAft>
            </a:pPr>
            <a:r>
              <a:rPr lang="en-US" sz="1400" dirty="0">
                <a:solidFill>
                  <a:srgbClr val="005188"/>
                </a:solidFill>
              </a:rPr>
              <a:t>Office of the Chief Procurement Officer (OCPO)</a:t>
            </a:r>
          </a:p>
          <a:p>
            <a:pPr>
              <a:lnSpc>
                <a:spcPct val="100000"/>
              </a:lnSpc>
              <a:spcBef>
                <a:spcPts val="0"/>
              </a:spcBef>
              <a:spcAft>
                <a:spcPts val="200"/>
              </a:spcAft>
            </a:pPr>
            <a:r>
              <a:rPr lang="en-US" sz="1400" dirty="0">
                <a:solidFill>
                  <a:srgbClr val="005188"/>
                </a:solidFill>
              </a:rPr>
              <a:t>Office of the Chief Readiness Support Officer (OCRSO)</a:t>
            </a:r>
          </a:p>
          <a:p>
            <a:pPr>
              <a:lnSpc>
                <a:spcPct val="100000"/>
              </a:lnSpc>
              <a:spcBef>
                <a:spcPts val="0"/>
              </a:spcBef>
              <a:spcAft>
                <a:spcPts val="200"/>
              </a:spcAft>
            </a:pPr>
            <a:r>
              <a:rPr lang="en-US" sz="1400" dirty="0">
                <a:solidFill>
                  <a:srgbClr val="005188"/>
                </a:solidFill>
              </a:rPr>
              <a:t>Office of the Chief Security Officer (OCSO)</a:t>
            </a:r>
          </a:p>
          <a:p>
            <a:pPr>
              <a:lnSpc>
                <a:spcPct val="100000"/>
              </a:lnSpc>
              <a:spcBef>
                <a:spcPts val="0"/>
              </a:spcBef>
              <a:spcAft>
                <a:spcPts val="200"/>
              </a:spcAft>
            </a:pPr>
            <a:r>
              <a:rPr lang="en-US" sz="1400" dirty="0">
                <a:solidFill>
                  <a:srgbClr val="005188"/>
                </a:solidFill>
              </a:rPr>
              <a:t>Program Accountability and Risk Management (PARM)</a:t>
            </a:r>
          </a:p>
          <a:p>
            <a:pPr>
              <a:lnSpc>
                <a:spcPct val="100000"/>
              </a:lnSpc>
              <a:spcBef>
                <a:spcPts val="0"/>
              </a:spcBef>
              <a:spcAft>
                <a:spcPts val="200"/>
              </a:spcAft>
            </a:pPr>
            <a:r>
              <a:rPr lang="en-US" sz="1400" dirty="0">
                <a:solidFill>
                  <a:srgbClr val="005188"/>
                </a:solidFill>
                <a:ea typeface="Calibri" panose="020F0502020204030204" pitchFamily="34" charset="0"/>
              </a:rPr>
              <a:t>Science &amp; Technology (S&amp;T)</a:t>
            </a:r>
            <a:endParaRPr lang="en-US" sz="1400" dirty="0">
              <a:solidFill>
                <a:srgbClr val="005188"/>
              </a:solidFill>
              <a:effectLst/>
              <a:ea typeface="Calibri" panose="020F0502020204030204" pitchFamily="34" charset="0"/>
            </a:endParaRPr>
          </a:p>
        </p:txBody>
      </p:sp>
      <p:pic>
        <p:nvPicPr>
          <p:cNvPr id="16" name="Graphic 15" descr="Magnifying glass with solid fill">
            <a:extLst>
              <a:ext uri="{FF2B5EF4-FFF2-40B4-BE49-F238E27FC236}">
                <a16:creationId xmlns:a16="http://schemas.microsoft.com/office/drawing/2014/main" id="{02574664-D4C7-13FB-45F6-AD681F67E3E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79840" y="2962440"/>
            <a:ext cx="455504" cy="455504"/>
          </a:xfrm>
          <a:prstGeom prst="rect">
            <a:avLst/>
          </a:prstGeom>
        </p:spPr>
      </p:pic>
      <p:sp>
        <p:nvSpPr>
          <p:cNvPr id="24" name="Oval 23">
            <a:extLst>
              <a:ext uri="{FF2B5EF4-FFF2-40B4-BE49-F238E27FC236}">
                <a16:creationId xmlns:a16="http://schemas.microsoft.com/office/drawing/2014/main" id="{ABC99A8F-65BC-48AD-9C72-A4D7BFA6FFCB}"/>
              </a:ext>
            </a:extLst>
          </p:cNvPr>
          <p:cNvSpPr/>
          <p:nvPr/>
        </p:nvSpPr>
        <p:spPr>
          <a:xfrm>
            <a:off x="5442653" y="2905665"/>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3">
            <a:extLst>
              <a:ext uri="{FF2B5EF4-FFF2-40B4-BE49-F238E27FC236}">
                <a16:creationId xmlns:a16="http://schemas.microsoft.com/office/drawing/2014/main" id="{F43F3411-CF0F-89E5-A6D9-E2FF979E61A6}"/>
              </a:ext>
            </a:extLst>
          </p:cNvPr>
          <p:cNvGrpSpPr/>
          <p:nvPr/>
        </p:nvGrpSpPr>
        <p:grpSpPr>
          <a:xfrm>
            <a:off x="10352098" y="752702"/>
            <a:ext cx="1850062" cy="584775"/>
            <a:chOff x="10352098" y="752702"/>
            <a:chExt cx="1850062" cy="584775"/>
          </a:xfrm>
        </p:grpSpPr>
        <p:sp>
          <p:nvSpPr>
            <p:cNvPr id="12" name="Rectangle 11">
              <a:extLst>
                <a:ext uri="{FF2B5EF4-FFF2-40B4-BE49-F238E27FC236}">
                  <a16:creationId xmlns:a16="http://schemas.microsoft.com/office/drawing/2014/main" id="{B20279C2-4D77-7D6E-5F1A-73C1290F539F}"/>
                </a:ext>
              </a:extLst>
            </p:cNvPr>
            <p:cNvSpPr/>
            <p:nvPr/>
          </p:nvSpPr>
          <p:spPr>
            <a:xfrm>
              <a:off x="10352098" y="752702"/>
              <a:ext cx="1850062" cy="58477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a:extLst>
                <a:ext uri="{FF2B5EF4-FFF2-40B4-BE49-F238E27FC236}">
                  <a16:creationId xmlns:a16="http://schemas.microsoft.com/office/drawing/2014/main" id="{5DAA9D09-7611-90FB-9BC5-C53EEBB21E0C}"/>
                </a:ext>
              </a:extLst>
            </p:cNvPr>
            <p:cNvSpPr txBox="1"/>
            <p:nvPr/>
          </p:nvSpPr>
          <p:spPr>
            <a:xfrm>
              <a:off x="10707209" y="859001"/>
              <a:ext cx="1411187"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2</a:t>
              </a:r>
              <a:endParaRPr lang="en-US" dirty="0">
                <a:solidFill>
                  <a:srgbClr val="3F3F3F"/>
                </a:solidFill>
                <a:effectLst/>
                <a:latin typeface="FranklinGothicURWBoo" pitchFamily="2" charset="77"/>
              </a:endParaRPr>
            </a:p>
          </p:txBody>
        </p:sp>
        <p:pic>
          <p:nvPicPr>
            <p:cNvPr id="17" name="Graphic 16" descr="Magnifying glass with solid fill">
              <a:extLst>
                <a:ext uri="{FF2B5EF4-FFF2-40B4-BE49-F238E27FC236}">
                  <a16:creationId xmlns:a16="http://schemas.microsoft.com/office/drawing/2014/main" id="{ADBD6C74-D8B6-E233-A523-319FC3AEE8B4}"/>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427749" y="787645"/>
              <a:ext cx="509491" cy="509491"/>
            </a:xfrm>
            <a:prstGeom prst="rect">
              <a:avLst/>
            </a:prstGeom>
          </p:spPr>
        </p:pic>
      </p:grpSp>
      <p:pic>
        <p:nvPicPr>
          <p:cNvPr id="20" name="Graphic 19" descr="Binoculars with solid fill">
            <a:extLst>
              <a:ext uri="{FF2B5EF4-FFF2-40B4-BE49-F238E27FC236}">
                <a16:creationId xmlns:a16="http://schemas.microsoft.com/office/drawing/2014/main" id="{413585D9-F245-C439-0582-271F03D81AC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5498187" y="2942264"/>
            <a:ext cx="485707" cy="485707"/>
          </a:xfrm>
          <a:prstGeom prst="rect">
            <a:avLst/>
          </a:prstGeom>
        </p:spPr>
      </p:pic>
    </p:spTree>
    <p:extLst>
      <p:ext uri="{BB962C8B-B14F-4D97-AF65-F5344CB8AC3E}">
        <p14:creationId xmlns:p14="http://schemas.microsoft.com/office/powerpoint/2010/main" val="32062928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6FB96F-B06B-45E2-BB0C-295957A66BAC}"/>
              </a:ext>
            </a:extLst>
          </p:cNvPr>
          <p:cNvSpPr>
            <a:spLocks noGrp="1"/>
          </p:cNvSpPr>
          <p:nvPr>
            <p:ph type="title"/>
          </p:nvPr>
        </p:nvSpPr>
        <p:spPr>
          <a:xfrm>
            <a:off x="685800" y="798718"/>
            <a:ext cx="10793896" cy="648374"/>
          </a:xfrm>
        </p:spPr>
        <p:txBody>
          <a:bodyPr>
            <a:normAutofit fontScale="90000"/>
          </a:bodyPr>
          <a:lstStyle/>
          <a:p>
            <a:r>
              <a:rPr lang="en-US" dirty="0">
                <a:solidFill>
                  <a:srgbClr val="005188"/>
                </a:solidFill>
              </a:rPr>
              <a:t>Office of Procurement Operations (</a:t>
            </a:r>
            <a:r>
              <a:rPr lang="en-US" dirty="0">
                <a:solidFill>
                  <a:srgbClr val="005188"/>
                </a:solidFill>
                <a:hlinkClick r:id="rId3"/>
              </a:rPr>
              <a:t>OPO</a:t>
            </a:r>
            <a:r>
              <a:rPr lang="en-US" dirty="0">
                <a:solidFill>
                  <a:srgbClr val="005188"/>
                </a:solidFill>
              </a:rPr>
              <a:t>)</a:t>
            </a:r>
            <a:br>
              <a:rPr lang="en-US" dirty="0">
                <a:solidFill>
                  <a:srgbClr val="005188"/>
                </a:solidFill>
              </a:rPr>
            </a:br>
            <a:endParaRPr lang="en-US" sz="1800" dirty="0">
              <a:solidFill>
                <a:srgbClr val="005188"/>
              </a:solidFill>
            </a:endParaRPr>
          </a:p>
        </p:txBody>
      </p:sp>
      <p:sp>
        <p:nvSpPr>
          <p:cNvPr id="4" name="Content Placeholder 3">
            <a:extLst>
              <a:ext uri="{FF2B5EF4-FFF2-40B4-BE49-F238E27FC236}">
                <a16:creationId xmlns:a16="http://schemas.microsoft.com/office/drawing/2014/main" id="{7734DAA3-530E-472A-8563-CEC22AF04752}"/>
              </a:ext>
            </a:extLst>
          </p:cNvPr>
          <p:cNvSpPr>
            <a:spLocks noGrp="1"/>
          </p:cNvSpPr>
          <p:nvPr>
            <p:ph sz="half" idx="2"/>
          </p:nvPr>
        </p:nvSpPr>
        <p:spPr>
          <a:xfrm>
            <a:off x="4217313" y="3752940"/>
            <a:ext cx="7391421" cy="2727426"/>
          </a:xfrm>
        </p:spPr>
        <p:txBody>
          <a:bodyPr numCol="2" spcCol="182880">
            <a:noAutofit/>
          </a:bodyPr>
          <a:lstStyle/>
          <a:p>
            <a:pPr>
              <a:spcBef>
                <a:spcPts val="0"/>
              </a:spcBef>
              <a:spcAft>
                <a:spcPts val="600"/>
              </a:spcAft>
            </a:pPr>
            <a:r>
              <a:rPr lang="en-US" sz="1800" dirty="0">
                <a:solidFill>
                  <a:srgbClr val="005188"/>
                </a:solidFill>
                <a:effectLst/>
                <a:ea typeface="Times New Roman" panose="02020603050405020304" pitchFamily="18" charset="0"/>
              </a:rPr>
              <a:t>Background Investigative Services</a:t>
            </a:r>
          </a:p>
          <a:p>
            <a:pPr>
              <a:spcBef>
                <a:spcPts val="0"/>
              </a:spcBef>
              <a:spcAft>
                <a:spcPts val="600"/>
              </a:spcAft>
            </a:pPr>
            <a:r>
              <a:rPr lang="en-US" sz="1800" dirty="0">
                <a:solidFill>
                  <a:srgbClr val="005188"/>
                </a:solidFill>
                <a:effectLst/>
                <a:ea typeface="Times New Roman" panose="02020603050405020304" pitchFamily="18" charset="0"/>
              </a:rPr>
              <a:t>Biometric Identity Services</a:t>
            </a:r>
          </a:p>
          <a:p>
            <a:pPr>
              <a:spcBef>
                <a:spcPts val="0"/>
              </a:spcBef>
              <a:spcAft>
                <a:spcPts val="600"/>
              </a:spcAft>
            </a:pPr>
            <a:r>
              <a:rPr lang="en-US" sz="1800" dirty="0">
                <a:solidFill>
                  <a:srgbClr val="005188"/>
                </a:solidFill>
                <a:effectLst/>
                <a:ea typeface="Times New Roman" panose="02020603050405020304" pitchFamily="18" charset="0"/>
              </a:rPr>
              <a:t>Communications and Marketing Services</a:t>
            </a:r>
          </a:p>
          <a:p>
            <a:pPr>
              <a:spcBef>
                <a:spcPts val="0"/>
              </a:spcBef>
              <a:spcAft>
                <a:spcPts val="600"/>
              </a:spcAft>
            </a:pPr>
            <a:r>
              <a:rPr lang="en-US" sz="1800" dirty="0">
                <a:solidFill>
                  <a:srgbClr val="005188"/>
                </a:solidFill>
                <a:effectLst/>
                <a:ea typeface="Times New Roman" panose="02020603050405020304" pitchFamily="18" charset="0"/>
              </a:rPr>
              <a:t>Credentialing Services</a:t>
            </a:r>
          </a:p>
          <a:p>
            <a:pPr>
              <a:spcBef>
                <a:spcPts val="0"/>
              </a:spcBef>
              <a:spcAft>
                <a:spcPts val="600"/>
              </a:spcAft>
            </a:pPr>
            <a:r>
              <a:rPr lang="en-US" sz="1800" dirty="0">
                <a:solidFill>
                  <a:srgbClr val="005188"/>
                </a:solidFill>
                <a:effectLst/>
                <a:ea typeface="Times New Roman" panose="02020603050405020304" pitchFamily="18" charset="0"/>
              </a:rPr>
              <a:t>Employee Assistance Services</a:t>
            </a:r>
          </a:p>
          <a:p>
            <a:pPr>
              <a:spcBef>
                <a:spcPts val="0"/>
              </a:spcBef>
              <a:spcAft>
                <a:spcPts val="600"/>
              </a:spcAft>
            </a:pPr>
            <a:r>
              <a:rPr lang="en-US" sz="1800" dirty="0">
                <a:solidFill>
                  <a:srgbClr val="005188"/>
                </a:solidFill>
                <a:effectLst/>
                <a:ea typeface="Times New Roman" panose="02020603050405020304" pitchFamily="18" charset="0"/>
              </a:rPr>
              <a:t>Facilities and Construction</a:t>
            </a:r>
          </a:p>
          <a:p>
            <a:pPr>
              <a:spcBef>
                <a:spcPts val="0"/>
              </a:spcBef>
              <a:spcAft>
                <a:spcPts val="600"/>
              </a:spcAft>
            </a:pPr>
            <a:r>
              <a:rPr lang="en-US" sz="1800" dirty="0">
                <a:solidFill>
                  <a:srgbClr val="005188"/>
                </a:solidFill>
              </a:rPr>
              <a:t>Health and Occupational Services</a:t>
            </a:r>
          </a:p>
          <a:p>
            <a:pPr>
              <a:spcBef>
                <a:spcPts val="0"/>
              </a:spcBef>
              <a:spcAft>
                <a:spcPts val="600"/>
              </a:spcAft>
            </a:pPr>
            <a:r>
              <a:rPr lang="en-US" sz="1800" dirty="0">
                <a:solidFill>
                  <a:srgbClr val="005188"/>
                </a:solidFill>
                <a:effectLst/>
                <a:ea typeface="Times New Roman" panose="02020603050405020304" pitchFamily="18" charset="0"/>
              </a:rPr>
              <a:t>IT Software and Hardware</a:t>
            </a:r>
            <a:endParaRPr lang="en-US" sz="1800" dirty="0">
              <a:solidFill>
                <a:srgbClr val="005188"/>
              </a:solidFill>
              <a:ea typeface="Times New Roman" panose="02020603050405020304" pitchFamily="18" charset="0"/>
            </a:endParaRPr>
          </a:p>
          <a:p>
            <a:pPr>
              <a:spcBef>
                <a:spcPts val="0"/>
              </a:spcBef>
              <a:spcAft>
                <a:spcPts val="600"/>
              </a:spcAft>
            </a:pPr>
            <a:r>
              <a:rPr lang="en-US" sz="1800" dirty="0">
                <a:solidFill>
                  <a:srgbClr val="005188"/>
                </a:solidFill>
              </a:rPr>
              <a:t>Language Services</a:t>
            </a:r>
          </a:p>
          <a:p>
            <a:pPr>
              <a:spcBef>
                <a:spcPts val="0"/>
              </a:spcBef>
              <a:spcAft>
                <a:spcPts val="600"/>
              </a:spcAft>
            </a:pPr>
            <a:r>
              <a:rPr lang="en-US" sz="1800" dirty="0">
                <a:solidFill>
                  <a:srgbClr val="005188"/>
                </a:solidFill>
              </a:rPr>
              <a:t>Medical Supplies and Services</a:t>
            </a:r>
          </a:p>
          <a:p>
            <a:pPr>
              <a:spcBef>
                <a:spcPts val="0"/>
              </a:spcBef>
              <a:spcAft>
                <a:spcPts val="600"/>
              </a:spcAft>
            </a:pPr>
            <a:r>
              <a:rPr lang="en-US" sz="1800" dirty="0">
                <a:solidFill>
                  <a:srgbClr val="005188"/>
                </a:solidFill>
                <a:effectLst/>
                <a:ea typeface="Times New Roman" panose="02020603050405020304" pitchFamily="18" charset="0"/>
              </a:rPr>
              <a:t>Office Supplies and Furniture</a:t>
            </a:r>
            <a:endParaRPr lang="en-US" sz="1800" dirty="0">
              <a:solidFill>
                <a:srgbClr val="005188"/>
              </a:solidFill>
              <a:ea typeface="Times New Roman" panose="02020603050405020304" pitchFamily="18" charset="0"/>
            </a:endParaRPr>
          </a:p>
          <a:p>
            <a:pPr>
              <a:spcBef>
                <a:spcPts val="0"/>
              </a:spcBef>
              <a:spcAft>
                <a:spcPts val="600"/>
              </a:spcAft>
            </a:pPr>
            <a:r>
              <a:rPr lang="en-US" sz="1800" dirty="0">
                <a:solidFill>
                  <a:srgbClr val="005188"/>
                </a:solidFill>
              </a:rPr>
              <a:t>Program Management and Consulting </a:t>
            </a:r>
            <a:r>
              <a:rPr lang="en-US" sz="1800" dirty="0">
                <a:solidFill>
                  <a:srgbClr val="005188"/>
                </a:solidFill>
                <a:effectLst/>
                <a:ea typeface="Times New Roman" panose="02020603050405020304" pitchFamily="18" charset="0"/>
              </a:rPr>
              <a:t>Services  </a:t>
            </a:r>
          </a:p>
          <a:p>
            <a:pPr>
              <a:spcBef>
                <a:spcPts val="0"/>
              </a:spcBef>
              <a:spcAft>
                <a:spcPts val="600"/>
              </a:spcAft>
            </a:pPr>
            <a:r>
              <a:rPr lang="en-US" sz="1800" b="0" i="0" dirty="0">
                <a:solidFill>
                  <a:srgbClr val="005188"/>
                </a:solidFill>
                <a:effectLst/>
              </a:rPr>
              <a:t>Security </a:t>
            </a:r>
            <a:r>
              <a:rPr lang="en-US" sz="1800" dirty="0">
                <a:solidFill>
                  <a:srgbClr val="005188"/>
                </a:solidFill>
              </a:rPr>
              <a:t>S</a:t>
            </a:r>
            <a:r>
              <a:rPr lang="en-US" sz="1800" b="0" i="0" dirty="0">
                <a:solidFill>
                  <a:srgbClr val="005188"/>
                </a:solidFill>
                <a:effectLst/>
              </a:rPr>
              <a:t>ervices and Systems</a:t>
            </a:r>
          </a:p>
        </p:txBody>
      </p:sp>
      <p:sp>
        <p:nvSpPr>
          <p:cNvPr id="5" name="Slide Number Placeholder 4">
            <a:extLst>
              <a:ext uri="{FF2B5EF4-FFF2-40B4-BE49-F238E27FC236}">
                <a16:creationId xmlns:a16="http://schemas.microsoft.com/office/drawing/2014/main" id="{38BAF1B9-C004-4BF5-9F4C-E9175EDDC201}"/>
              </a:ext>
            </a:extLst>
          </p:cNvPr>
          <p:cNvSpPr>
            <a:spLocks noGrp="1"/>
          </p:cNvSpPr>
          <p:nvPr>
            <p:ph type="sldNum" sz="quarter" idx="10"/>
          </p:nvPr>
        </p:nvSpPr>
        <p:spPr/>
        <p:txBody>
          <a:bodyPr/>
          <a:lstStyle/>
          <a:p>
            <a:fld id="{608A590B-EA45-4811-A9A8-40DF519EF08C}" type="slidenum">
              <a:rPr lang="en-US" smtClean="0"/>
              <a:pPr/>
              <a:t>13</a:t>
            </a:fld>
            <a:endParaRPr lang="en-US" dirty="0"/>
          </a:p>
        </p:txBody>
      </p:sp>
      <p:sp>
        <p:nvSpPr>
          <p:cNvPr id="7" name="Rectangle 6">
            <a:extLst>
              <a:ext uri="{FF2B5EF4-FFF2-40B4-BE49-F238E27FC236}">
                <a16:creationId xmlns:a16="http://schemas.microsoft.com/office/drawing/2014/main" id="{CA95EF1D-311D-4908-552C-00F8F35FB827}"/>
              </a:ext>
            </a:extLst>
          </p:cNvPr>
          <p:cNvSpPr/>
          <p:nvPr/>
        </p:nvSpPr>
        <p:spPr>
          <a:xfrm>
            <a:off x="0" y="1706213"/>
            <a:ext cx="12192000" cy="993913"/>
          </a:xfrm>
          <a:prstGeom prst="rect">
            <a:avLst/>
          </a:prstGeom>
          <a:pattFill prst="dkDn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E1422D6E-3E25-4CD6-65B7-6EF9BC5A1665}"/>
              </a:ext>
            </a:extLst>
          </p:cNvPr>
          <p:cNvSpPr/>
          <p:nvPr/>
        </p:nvSpPr>
        <p:spPr>
          <a:xfrm>
            <a:off x="4860457" y="3152442"/>
            <a:ext cx="6643733" cy="369332"/>
          </a:xfrm>
          <a:prstGeom prst="rect">
            <a:avLst/>
          </a:prstGeom>
        </p:spPr>
        <p:txBody>
          <a:bodyPr wrap="square">
            <a:spAutoFit/>
          </a:bodyPr>
          <a:lstStyle/>
          <a:p>
            <a:pPr lvl="0">
              <a:defRPr/>
            </a:pPr>
            <a:r>
              <a:rPr lang="en-US" b="1" dirty="0">
                <a:solidFill>
                  <a:srgbClr val="003E67"/>
                </a:solidFill>
                <a:latin typeface="Franklin Gothic Book" panose="020B0503020102020204" pitchFamily="34" charset="0"/>
                <a:cs typeface="Calibri" panose="020F0502020204030204" pitchFamily="34" charset="0"/>
              </a:rPr>
              <a:t>What OPO Buys</a:t>
            </a:r>
          </a:p>
        </p:txBody>
      </p:sp>
      <p:cxnSp>
        <p:nvCxnSpPr>
          <p:cNvPr id="18" name="Straight Connector 17">
            <a:extLst>
              <a:ext uri="{FF2B5EF4-FFF2-40B4-BE49-F238E27FC236}">
                <a16:creationId xmlns:a16="http://schemas.microsoft.com/office/drawing/2014/main" id="{15404D1B-993C-14C7-566E-85633921B9E5}"/>
              </a:ext>
            </a:extLst>
          </p:cNvPr>
          <p:cNvCxnSpPr/>
          <p:nvPr/>
        </p:nvCxnSpPr>
        <p:spPr>
          <a:xfrm>
            <a:off x="3983244" y="3079450"/>
            <a:ext cx="0" cy="3200400"/>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CD81A2B1-418C-2FEE-2FBE-11DDD010F971}"/>
              </a:ext>
            </a:extLst>
          </p:cNvPr>
          <p:cNvCxnSpPr>
            <a:cxnSpLocks/>
          </p:cNvCxnSpPr>
          <p:nvPr/>
        </p:nvCxnSpPr>
        <p:spPr>
          <a:xfrm>
            <a:off x="685800" y="5174089"/>
            <a:ext cx="3173521"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328ED68B-1117-A696-664B-BF69FF639AA3}"/>
              </a:ext>
            </a:extLst>
          </p:cNvPr>
          <p:cNvGrpSpPr/>
          <p:nvPr/>
        </p:nvGrpSpPr>
        <p:grpSpPr>
          <a:xfrm>
            <a:off x="4174486" y="3057874"/>
            <a:ext cx="596777" cy="596777"/>
            <a:chOff x="4103366" y="3057874"/>
            <a:chExt cx="596777" cy="596777"/>
          </a:xfrm>
        </p:grpSpPr>
        <p:sp>
          <p:nvSpPr>
            <p:cNvPr id="6" name="Oval 5">
              <a:extLst>
                <a:ext uri="{FF2B5EF4-FFF2-40B4-BE49-F238E27FC236}">
                  <a16:creationId xmlns:a16="http://schemas.microsoft.com/office/drawing/2014/main" id="{AACFBBAF-A1D7-A439-D34F-F4262F927E38}"/>
                </a:ext>
              </a:extLst>
            </p:cNvPr>
            <p:cNvSpPr/>
            <p:nvPr/>
          </p:nvSpPr>
          <p:spPr>
            <a:xfrm>
              <a:off x="4103366" y="3057874"/>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8" name="Graphic 47" descr="Thumbs up sign with solid fill">
              <a:extLst>
                <a:ext uri="{FF2B5EF4-FFF2-40B4-BE49-F238E27FC236}">
                  <a16:creationId xmlns:a16="http://schemas.microsoft.com/office/drawing/2014/main" id="{D9DBEFC6-C14D-DA2E-5330-24646F59390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183557" y="3119795"/>
              <a:ext cx="451008" cy="472933"/>
            </a:xfrm>
            <a:prstGeom prst="rect">
              <a:avLst/>
            </a:prstGeom>
          </p:spPr>
        </p:pic>
      </p:grpSp>
      <p:sp>
        <p:nvSpPr>
          <p:cNvPr id="27" name="TextBox 26">
            <a:extLst>
              <a:ext uri="{FF2B5EF4-FFF2-40B4-BE49-F238E27FC236}">
                <a16:creationId xmlns:a16="http://schemas.microsoft.com/office/drawing/2014/main" id="{9A6EA39E-DD45-446A-A48C-E102CCD4B32E}"/>
              </a:ext>
            </a:extLst>
          </p:cNvPr>
          <p:cNvSpPr txBox="1"/>
          <p:nvPr/>
        </p:nvSpPr>
        <p:spPr>
          <a:xfrm>
            <a:off x="1382065" y="5427449"/>
            <a:ext cx="1803805" cy="923330"/>
          </a:xfrm>
          <a:prstGeom prst="rect">
            <a:avLst/>
          </a:prstGeom>
          <a:noFill/>
        </p:spPr>
        <p:txBody>
          <a:bodyPr wrap="square" rtlCol="0">
            <a:spAutoFit/>
          </a:bodyPr>
          <a:lstStyle/>
          <a:p>
            <a:r>
              <a:rPr lang="en-US" b="1" dirty="0">
                <a:solidFill>
                  <a:srgbClr val="5E9732"/>
                </a:solidFill>
                <a:latin typeface="Franklin Gothic Book" panose="020B0503020102020204" pitchFamily="34" charset="0"/>
              </a:rPr>
              <a:t>Contract Spend</a:t>
            </a:r>
          </a:p>
          <a:p>
            <a:r>
              <a:rPr lang="en-US" dirty="0">
                <a:solidFill>
                  <a:srgbClr val="5E9732"/>
                </a:solidFill>
                <a:latin typeface="Franklin Gothic Book" panose="020B0503020102020204" pitchFamily="34" charset="0"/>
              </a:rPr>
              <a:t>$5B</a:t>
            </a:r>
          </a:p>
          <a:p>
            <a:endParaRPr lang="en-US" dirty="0">
              <a:solidFill>
                <a:srgbClr val="5E9732"/>
              </a:solidFill>
              <a:latin typeface="Franklin Gothic Book" panose="020B0503020102020204" pitchFamily="34" charset="0"/>
            </a:endParaRPr>
          </a:p>
        </p:txBody>
      </p:sp>
      <p:sp>
        <p:nvSpPr>
          <p:cNvPr id="28" name="Content Placeholder 3">
            <a:extLst>
              <a:ext uri="{FF2B5EF4-FFF2-40B4-BE49-F238E27FC236}">
                <a16:creationId xmlns:a16="http://schemas.microsoft.com/office/drawing/2014/main" id="{C71357FD-33B2-4B91-B971-A4EDC28EF8F6}"/>
              </a:ext>
            </a:extLst>
          </p:cNvPr>
          <p:cNvSpPr txBox="1">
            <a:spLocks/>
          </p:cNvSpPr>
          <p:nvPr/>
        </p:nvSpPr>
        <p:spPr>
          <a:xfrm>
            <a:off x="8523134" y="3705558"/>
            <a:ext cx="2973843" cy="2619937"/>
          </a:xfrm>
          <a:prstGeom prst="rect">
            <a:avLst/>
          </a:prstGeom>
        </p:spPr>
        <p:txBody>
          <a:bodyPr vert="horz" lIns="0" tIns="45720" rIns="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ranklin Gothic Book" panose="020B05030201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ranklin Gothic Book" panose="020B05030201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lvl="1">
              <a:lnSpc>
                <a:spcPct val="100000"/>
              </a:lnSpc>
              <a:spcBef>
                <a:spcPts val="0"/>
              </a:spcBef>
              <a:spcAft>
                <a:spcPts val="600"/>
              </a:spcAft>
            </a:pPr>
            <a:endParaRPr lang="en-US" sz="1700" dirty="0"/>
          </a:p>
        </p:txBody>
      </p:sp>
      <p:sp>
        <p:nvSpPr>
          <p:cNvPr id="30" name="Rectangle 29">
            <a:extLst>
              <a:ext uri="{FF2B5EF4-FFF2-40B4-BE49-F238E27FC236}">
                <a16:creationId xmlns:a16="http://schemas.microsoft.com/office/drawing/2014/main" id="{D7F5F42A-2096-41DD-AFA9-EE1184015A50}"/>
              </a:ext>
            </a:extLst>
          </p:cNvPr>
          <p:cNvSpPr/>
          <p:nvPr/>
        </p:nvSpPr>
        <p:spPr>
          <a:xfrm>
            <a:off x="1351716" y="3163023"/>
            <a:ext cx="2640665" cy="646331"/>
          </a:xfrm>
          <a:prstGeom prst="rect">
            <a:avLst/>
          </a:prstGeom>
        </p:spPr>
        <p:txBody>
          <a:bodyPr wrap="square">
            <a:spAutoFit/>
          </a:bodyPr>
          <a:lstStyle/>
          <a:p>
            <a:pPr lvl="0">
              <a:defRPr/>
            </a:pPr>
            <a:r>
              <a:rPr lang="en-US" b="1" dirty="0">
                <a:solidFill>
                  <a:srgbClr val="003366"/>
                </a:solidFill>
                <a:latin typeface="Franklin Gothic Book" panose="020B0503020102020204" pitchFamily="34" charset="0"/>
                <a:cs typeface="Calibri" panose="020F0502020204030204" pitchFamily="34" charset="0"/>
              </a:rPr>
              <a:t>Contact </a:t>
            </a:r>
            <a:br>
              <a:rPr lang="en-US" dirty="0">
                <a:solidFill>
                  <a:srgbClr val="003366"/>
                </a:solidFill>
                <a:latin typeface="Franklin Gothic Book" panose="020B0503020102020204" pitchFamily="34" charset="0"/>
                <a:cs typeface="Calibri" panose="020F0502020204030204" pitchFamily="34" charset="0"/>
              </a:rPr>
            </a:br>
            <a:endParaRPr lang="en-US" dirty="0">
              <a:solidFill>
                <a:srgbClr val="003366"/>
              </a:solidFill>
              <a:latin typeface="Franklin Gothic Book" panose="020B0503020102020204" pitchFamily="34" charset="0"/>
              <a:cs typeface="Calibri" panose="020F0502020204030204" pitchFamily="34" charset="0"/>
            </a:endParaRPr>
          </a:p>
        </p:txBody>
      </p:sp>
      <p:grpSp>
        <p:nvGrpSpPr>
          <p:cNvPr id="16" name="Group 15">
            <a:extLst>
              <a:ext uri="{FF2B5EF4-FFF2-40B4-BE49-F238E27FC236}">
                <a16:creationId xmlns:a16="http://schemas.microsoft.com/office/drawing/2014/main" id="{0511B70F-E34F-0D3B-AC85-29BF5D9DA545}"/>
              </a:ext>
            </a:extLst>
          </p:cNvPr>
          <p:cNvGrpSpPr/>
          <p:nvPr/>
        </p:nvGrpSpPr>
        <p:grpSpPr>
          <a:xfrm>
            <a:off x="682055" y="3061041"/>
            <a:ext cx="596777" cy="596777"/>
            <a:chOff x="720155" y="3061041"/>
            <a:chExt cx="596777" cy="596777"/>
          </a:xfrm>
        </p:grpSpPr>
        <p:sp>
          <p:nvSpPr>
            <p:cNvPr id="3" name="Oval 2">
              <a:extLst>
                <a:ext uri="{FF2B5EF4-FFF2-40B4-BE49-F238E27FC236}">
                  <a16:creationId xmlns:a16="http://schemas.microsoft.com/office/drawing/2014/main" id="{A03DC025-25BB-A1B8-F6AA-BB2A1D8725E7}"/>
                </a:ext>
              </a:extLst>
            </p:cNvPr>
            <p:cNvSpPr/>
            <p:nvPr/>
          </p:nvSpPr>
          <p:spPr>
            <a:xfrm>
              <a:off x="720155" y="3061041"/>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9" name="Graphic 38" descr="Send with solid fill">
              <a:extLst>
                <a:ext uri="{FF2B5EF4-FFF2-40B4-BE49-F238E27FC236}">
                  <a16:creationId xmlns:a16="http://schemas.microsoft.com/office/drawing/2014/main" id="{4BF41EC8-9DB3-4ADF-B1E7-DA22ED5ECB9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39843" y="3135057"/>
              <a:ext cx="486167" cy="458618"/>
            </a:xfrm>
            <a:prstGeom prst="rect">
              <a:avLst/>
            </a:prstGeom>
          </p:spPr>
        </p:pic>
      </p:grpSp>
      <p:sp>
        <p:nvSpPr>
          <p:cNvPr id="40" name="Rectangle 39">
            <a:extLst>
              <a:ext uri="{FF2B5EF4-FFF2-40B4-BE49-F238E27FC236}">
                <a16:creationId xmlns:a16="http://schemas.microsoft.com/office/drawing/2014/main" id="{58F3484E-89A5-42FA-989B-CA197395411C}"/>
              </a:ext>
            </a:extLst>
          </p:cNvPr>
          <p:cNvSpPr/>
          <p:nvPr/>
        </p:nvSpPr>
        <p:spPr>
          <a:xfrm>
            <a:off x="597222" y="4465426"/>
            <a:ext cx="3376883" cy="646331"/>
          </a:xfrm>
          <a:prstGeom prst="rect">
            <a:avLst/>
          </a:prstGeom>
        </p:spPr>
        <p:txBody>
          <a:bodyPr wrap="square">
            <a:spAutoFit/>
          </a:bodyPr>
          <a:lstStyle/>
          <a:p>
            <a:pPr>
              <a:defRPr/>
            </a:pPr>
            <a:r>
              <a:rPr lang="en-US" dirty="0">
                <a:solidFill>
                  <a:srgbClr val="003366"/>
                </a:solidFill>
                <a:latin typeface="Franklin Gothic Book" panose="020B0503020102020204" pitchFamily="34" charset="0"/>
                <a:cs typeface="Calibri" panose="020F0502020204030204" pitchFamily="34" charset="0"/>
              </a:rPr>
              <a:t>Small Business Specialist</a:t>
            </a:r>
            <a:br>
              <a:rPr lang="en-US" dirty="0">
                <a:solidFill>
                  <a:srgbClr val="003366"/>
                </a:solidFill>
                <a:latin typeface="Franklin Gothic Book" panose="020B0503020102020204" pitchFamily="34" charset="0"/>
                <a:cs typeface="Calibri" panose="020F0502020204030204" pitchFamily="34" charset="0"/>
              </a:rPr>
            </a:br>
            <a:r>
              <a:rPr lang="en-US" dirty="0">
                <a:solidFill>
                  <a:srgbClr val="003366"/>
                </a:solidFill>
                <a:latin typeface="Franklin Gothic Book" panose="020B0503020102020204" pitchFamily="34" charset="0"/>
                <a:cs typeface="Calibri" panose="020F0502020204030204" pitchFamily="34" charset="0"/>
                <a:hlinkClick r:id="rId8"/>
              </a:rPr>
              <a:t>OPOSmallBusiness@hq.dhs.gov</a:t>
            </a:r>
            <a:endParaRPr lang="en-US" b="1" dirty="0">
              <a:solidFill>
                <a:srgbClr val="0078AE"/>
              </a:solidFill>
              <a:highlight>
                <a:srgbClr val="FFFF00"/>
              </a:highlight>
              <a:latin typeface="Franklin Gothic Book" panose="020B0503020102020204" pitchFamily="34" charset="0"/>
            </a:endParaRPr>
          </a:p>
        </p:txBody>
      </p:sp>
      <p:sp>
        <p:nvSpPr>
          <p:cNvPr id="41" name="TextBox 40">
            <a:extLst>
              <a:ext uri="{FF2B5EF4-FFF2-40B4-BE49-F238E27FC236}">
                <a16:creationId xmlns:a16="http://schemas.microsoft.com/office/drawing/2014/main" id="{9CD38026-D02F-43E8-B33F-D3A0F002AEDB}"/>
              </a:ext>
            </a:extLst>
          </p:cNvPr>
          <p:cNvSpPr txBox="1"/>
          <p:nvPr/>
        </p:nvSpPr>
        <p:spPr>
          <a:xfrm>
            <a:off x="583267" y="3749033"/>
            <a:ext cx="3338016" cy="646331"/>
          </a:xfrm>
          <a:prstGeom prst="rect">
            <a:avLst/>
          </a:prstGeom>
          <a:noFill/>
        </p:spPr>
        <p:txBody>
          <a:bodyPr wrap="square">
            <a:spAutoFit/>
          </a:bodyPr>
          <a:lstStyle/>
          <a:p>
            <a:r>
              <a:rPr lang="en-US" dirty="0">
                <a:solidFill>
                  <a:srgbClr val="003366"/>
                </a:solidFill>
                <a:latin typeface="Franklin Gothic Book" panose="020B0503020102020204" pitchFamily="34" charset="0"/>
                <a:cs typeface="Calibri" panose="020F0502020204030204" pitchFamily="34" charset="0"/>
              </a:rPr>
              <a:t>Component IL </a:t>
            </a:r>
            <a:r>
              <a:rPr lang="en-US" u="sng" dirty="0">
                <a:solidFill>
                  <a:srgbClr val="002B47"/>
                </a:solidFill>
                <a:latin typeface="Franklin Gothic Book" panose="020B0503020102020204" pitchFamily="34" charset="0"/>
                <a:hlinkClick r:id="rId9"/>
              </a:rPr>
              <a:t>OPOI</a:t>
            </a:r>
            <a:r>
              <a:rPr lang="en-US" b="0" i="0" u="sng" dirty="0">
                <a:solidFill>
                  <a:srgbClr val="002B47"/>
                </a:solidFill>
                <a:effectLst/>
                <a:latin typeface="Franklin Gothic Book" panose="020B0503020102020204" pitchFamily="34" charset="0"/>
                <a:hlinkClick r:id="rId9"/>
              </a:rPr>
              <a:t>ndustryLiaison@hq.dhs.gov</a:t>
            </a:r>
            <a:r>
              <a:rPr lang="en-US" b="0" i="0" u="sng" dirty="0">
                <a:solidFill>
                  <a:srgbClr val="002B47"/>
                </a:solidFill>
                <a:effectLst/>
                <a:latin typeface="Franklin Gothic Book" panose="020B0503020102020204" pitchFamily="34" charset="0"/>
              </a:rPr>
              <a:t> </a:t>
            </a:r>
            <a:endParaRPr lang="en-US" dirty="0">
              <a:solidFill>
                <a:srgbClr val="005188"/>
              </a:solidFill>
              <a:latin typeface="Franklin Gothic Book" panose="020B0503020102020204" pitchFamily="34" charset="0"/>
            </a:endParaRPr>
          </a:p>
        </p:txBody>
      </p:sp>
      <p:sp>
        <p:nvSpPr>
          <p:cNvPr id="42" name="Rectangle 41">
            <a:extLst>
              <a:ext uri="{FF2B5EF4-FFF2-40B4-BE49-F238E27FC236}">
                <a16:creationId xmlns:a16="http://schemas.microsoft.com/office/drawing/2014/main" id="{C0DDB038-AB1E-4439-824F-A8FE07654661}"/>
              </a:ext>
            </a:extLst>
          </p:cNvPr>
          <p:cNvSpPr/>
          <p:nvPr/>
        </p:nvSpPr>
        <p:spPr>
          <a:xfrm>
            <a:off x="5316789" y="1643658"/>
            <a:ext cx="1531917" cy="115256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3" name="Graphic 42">
            <a:extLst>
              <a:ext uri="{FF2B5EF4-FFF2-40B4-BE49-F238E27FC236}">
                <a16:creationId xmlns:a16="http://schemas.microsoft.com/office/drawing/2014/main" id="{E659A3B8-0687-4118-BCEF-1351B6D6E49D}"/>
              </a:ext>
            </a:extLst>
          </p:cNvPr>
          <p:cNvPicPr>
            <a:picLocks noChangeAspect="1"/>
          </p:cNvPicPr>
          <p:nvPr/>
        </p:nvPicPr>
        <p:blipFill rotWithShape="1">
          <a:blip r:embed="rId10">
            <a:extLst>
              <a:ext uri="{96DAC541-7B7A-43D3-8B79-37D633B846F1}">
                <asvg:svgBlip xmlns:asvg="http://schemas.microsoft.com/office/drawing/2016/SVG/main" r:embed="rId11"/>
              </a:ext>
            </a:extLst>
          </a:blip>
          <a:srcRect r="69061"/>
          <a:stretch/>
        </p:blipFill>
        <p:spPr>
          <a:xfrm>
            <a:off x="5567353" y="1680782"/>
            <a:ext cx="1109956" cy="1044773"/>
          </a:xfrm>
          <a:prstGeom prst="rect">
            <a:avLst/>
          </a:prstGeom>
        </p:spPr>
      </p:pic>
      <p:grpSp>
        <p:nvGrpSpPr>
          <p:cNvPr id="17" name="Group 16">
            <a:extLst>
              <a:ext uri="{FF2B5EF4-FFF2-40B4-BE49-F238E27FC236}">
                <a16:creationId xmlns:a16="http://schemas.microsoft.com/office/drawing/2014/main" id="{F54FFE85-DC93-97C8-6B3D-8B38C3E11C8B}"/>
              </a:ext>
            </a:extLst>
          </p:cNvPr>
          <p:cNvGrpSpPr/>
          <p:nvPr/>
        </p:nvGrpSpPr>
        <p:grpSpPr>
          <a:xfrm>
            <a:off x="707102" y="5462505"/>
            <a:ext cx="596777" cy="596777"/>
            <a:chOff x="722342" y="5462505"/>
            <a:chExt cx="596777" cy="596777"/>
          </a:xfrm>
        </p:grpSpPr>
        <p:sp>
          <p:nvSpPr>
            <p:cNvPr id="8" name="Oval 7">
              <a:extLst>
                <a:ext uri="{FF2B5EF4-FFF2-40B4-BE49-F238E27FC236}">
                  <a16:creationId xmlns:a16="http://schemas.microsoft.com/office/drawing/2014/main" id="{B1704BFA-6217-DE55-0E51-5BF139EA55C3}"/>
                </a:ext>
              </a:extLst>
            </p:cNvPr>
            <p:cNvSpPr/>
            <p:nvPr/>
          </p:nvSpPr>
          <p:spPr>
            <a:xfrm>
              <a:off x="722342" y="5462505"/>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2" name="Graphic 21" descr="Piggy Bank with solid fill">
              <a:extLst>
                <a:ext uri="{FF2B5EF4-FFF2-40B4-BE49-F238E27FC236}">
                  <a16:creationId xmlns:a16="http://schemas.microsoft.com/office/drawing/2014/main" id="{56D57511-7948-C4D1-3826-68E65147F4B1}"/>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00528" y="5510181"/>
              <a:ext cx="485456" cy="485456"/>
            </a:xfrm>
            <a:prstGeom prst="rect">
              <a:avLst/>
            </a:prstGeom>
          </p:spPr>
        </p:pic>
      </p:grpSp>
      <p:grpSp>
        <p:nvGrpSpPr>
          <p:cNvPr id="14" name="Group 13">
            <a:extLst>
              <a:ext uri="{FF2B5EF4-FFF2-40B4-BE49-F238E27FC236}">
                <a16:creationId xmlns:a16="http://schemas.microsoft.com/office/drawing/2014/main" id="{1F397323-7E9A-FA93-E6A0-87DDA1939727}"/>
              </a:ext>
            </a:extLst>
          </p:cNvPr>
          <p:cNvGrpSpPr/>
          <p:nvPr/>
        </p:nvGrpSpPr>
        <p:grpSpPr>
          <a:xfrm>
            <a:off x="10352098" y="752702"/>
            <a:ext cx="1850062" cy="584775"/>
            <a:chOff x="10352098" y="752702"/>
            <a:chExt cx="1850062" cy="584775"/>
          </a:xfrm>
        </p:grpSpPr>
        <p:sp>
          <p:nvSpPr>
            <p:cNvPr id="19" name="Rectangle 18">
              <a:extLst>
                <a:ext uri="{FF2B5EF4-FFF2-40B4-BE49-F238E27FC236}">
                  <a16:creationId xmlns:a16="http://schemas.microsoft.com/office/drawing/2014/main" id="{EC479F86-6E2B-A7FC-8D6A-36F8E845A472}"/>
                </a:ext>
              </a:extLst>
            </p:cNvPr>
            <p:cNvSpPr/>
            <p:nvPr/>
          </p:nvSpPr>
          <p:spPr>
            <a:xfrm>
              <a:off x="10352098" y="752702"/>
              <a:ext cx="1850062" cy="58477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extBox 19">
              <a:extLst>
                <a:ext uri="{FF2B5EF4-FFF2-40B4-BE49-F238E27FC236}">
                  <a16:creationId xmlns:a16="http://schemas.microsoft.com/office/drawing/2014/main" id="{BAB0AA00-6BC9-EF2E-2E6F-4A13A5534E48}"/>
                </a:ext>
              </a:extLst>
            </p:cNvPr>
            <p:cNvSpPr txBox="1"/>
            <p:nvPr/>
          </p:nvSpPr>
          <p:spPr>
            <a:xfrm>
              <a:off x="10707209" y="859001"/>
              <a:ext cx="1411187"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2</a:t>
              </a:r>
              <a:endParaRPr lang="en-US" dirty="0">
                <a:solidFill>
                  <a:srgbClr val="3F3F3F"/>
                </a:solidFill>
                <a:effectLst/>
                <a:latin typeface="FranklinGothicURWBoo" pitchFamily="2" charset="77"/>
              </a:endParaRPr>
            </a:p>
          </p:txBody>
        </p:sp>
        <p:pic>
          <p:nvPicPr>
            <p:cNvPr id="21" name="Graphic 20" descr="Magnifying glass with solid fill">
              <a:extLst>
                <a:ext uri="{FF2B5EF4-FFF2-40B4-BE49-F238E27FC236}">
                  <a16:creationId xmlns:a16="http://schemas.microsoft.com/office/drawing/2014/main" id="{4F6B32BF-3079-93B7-12EC-1B8A77A5A977}"/>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10427749" y="787645"/>
              <a:ext cx="509491" cy="509491"/>
            </a:xfrm>
            <a:prstGeom prst="rect">
              <a:avLst/>
            </a:prstGeom>
          </p:spPr>
        </p:pic>
      </p:grpSp>
    </p:spTree>
    <p:extLst>
      <p:ext uri="{BB962C8B-B14F-4D97-AF65-F5344CB8AC3E}">
        <p14:creationId xmlns:p14="http://schemas.microsoft.com/office/powerpoint/2010/main" val="13604983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6FB96F-B06B-45E2-BB0C-295957A66BAC}"/>
              </a:ext>
            </a:extLst>
          </p:cNvPr>
          <p:cNvSpPr>
            <a:spLocks noGrp="1"/>
          </p:cNvSpPr>
          <p:nvPr>
            <p:ph type="title"/>
          </p:nvPr>
        </p:nvSpPr>
        <p:spPr>
          <a:xfrm>
            <a:off x="685800" y="750078"/>
            <a:ext cx="10793896" cy="648374"/>
          </a:xfrm>
        </p:spPr>
        <p:txBody>
          <a:bodyPr>
            <a:normAutofit/>
          </a:bodyPr>
          <a:lstStyle/>
          <a:p>
            <a:r>
              <a:rPr lang="en-US" sz="3200" dirty="0">
                <a:solidFill>
                  <a:srgbClr val="005188"/>
                </a:solidFill>
              </a:rPr>
              <a:t>Cybersecurity and Infrastructure Security Agency (</a:t>
            </a:r>
            <a:r>
              <a:rPr lang="en-US" sz="3200" dirty="0">
                <a:solidFill>
                  <a:srgbClr val="005188"/>
                </a:solidFill>
                <a:hlinkClick r:id="rId3"/>
              </a:rPr>
              <a:t>CISA</a:t>
            </a:r>
            <a:r>
              <a:rPr lang="en-US" sz="3200" dirty="0">
                <a:solidFill>
                  <a:srgbClr val="005188"/>
                </a:solidFill>
              </a:rPr>
              <a:t>)</a:t>
            </a:r>
          </a:p>
        </p:txBody>
      </p:sp>
      <p:sp>
        <p:nvSpPr>
          <p:cNvPr id="3" name="Content Placeholder 2">
            <a:extLst>
              <a:ext uri="{FF2B5EF4-FFF2-40B4-BE49-F238E27FC236}">
                <a16:creationId xmlns:a16="http://schemas.microsoft.com/office/drawing/2014/main" id="{B4DB04CE-D83F-4C70-B535-6FFB597DF2A4}"/>
              </a:ext>
            </a:extLst>
          </p:cNvPr>
          <p:cNvSpPr>
            <a:spLocks noGrp="1"/>
          </p:cNvSpPr>
          <p:nvPr>
            <p:ph sz="half" idx="1"/>
          </p:nvPr>
        </p:nvSpPr>
        <p:spPr>
          <a:xfrm>
            <a:off x="705182" y="3725878"/>
            <a:ext cx="4820007" cy="1284807"/>
          </a:xfrm>
        </p:spPr>
        <p:txBody>
          <a:bodyPr>
            <a:noAutofit/>
          </a:bodyPr>
          <a:lstStyle/>
          <a:p>
            <a:pPr marL="0" marR="0" indent="0" algn="l">
              <a:lnSpc>
                <a:spcPct val="100000"/>
              </a:lnSpc>
              <a:spcBef>
                <a:spcPts val="0"/>
              </a:spcBef>
              <a:spcAft>
                <a:spcPts val="300"/>
              </a:spcAft>
              <a:buNone/>
            </a:pPr>
            <a:r>
              <a:rPr lang="en-US" sz="1800" kern="1400" dirty="0">
                <a:ln>
                  <a:noFill/>
                </a:ln>
                <a:solidFill>
                  <a:srgbClr val="005188"/>
                </a:solidFill>
                <a:effectLst/>
              </a:rPr>
              <a:t>The operational lead for federal cybersecurity and the national coordinator for critical infrastructure security and resilience. Designed for collaboration and partnership.</a:t>
            </a:r>
          </a:p>
        </p:txBody>
      </p:sp>
      <p:sp>
        <p:nvSpPr>
          <p:cNvPr id="5" name="Slide Number Placeholder 4">
            <a:extLst>
              <a:ext uri="{FF2B5EF4-FFF2-40B4-BE49-F238E27FC236}">
                <a16:creationId xmlns:a16="http://schemas.microsoft.com/office/drawing/2014/main" id="{38BAF1B9-C004-4BF5-9F4C-E9175EDDC201}"/>
              </a:ext>
            </a:extLst>
          </p:cNvPr>
          <p:cNvSpPr>
            <a:spLocks noGrp="1"/>
          </p:cNvSpPr>
          <p:nvPr>
            <p:ph type="sldNum" sz="quarter" idx="10"/>
          </p:nvPr>
        </p:nvSpPr>
        <p:spPr/>
        <p:txBody>
          <a:bodyPr/>
          <a:lstStyle/>
          <a:p>
            <a:fld id="{608A590B-EA45-4811-A9A8-40DF519EF08C}" type="slidenum">
              <a:rPr lang="en-US" smtClean="0"/>
              <a:pPr/>
              <a:t>14</a:t>
            </a:fld>
            <a:endParaRPr lang="en-US" dirty="0"/>
          </a:p>
        </p:txBody>
      </p:sp>
      <p:sp>
        <p:nvSpPr>
          <p:cNvPr id="7" name="Rectangle 6">
            <a:extLst>
              <a:ext uri="{FF2B5EF4-FFF2-40B4-BE49-F238E27FC236}">
                <a16:creationId xmlns:a16="http://schemas.microsoft.com/office/drawing/2014/main" id="{CA95EF1D-311D-4908-552C-00F8F35FB827}"/>
              </a:ext>
            </a:extLst>
          </p:cNvPr>
          <p:cNvSpPr/>
          <p:nvPr/>
        </p:nvSpPr>
        <p:spPr>
          <a:xfrm>
            <a:off x="0" y="1706213"/>
            <a:ext cx="12192000" cy="993913"/>
          </a:xfrm>
          <a:prstGeom prst="rect">
            <a:avLst/>
          </a:prstGeom>
          <a:pattFill prst="dkDn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E1422D6E-3E25-4CD6-65B7-6EF9BC5A1665}"/>
              </a:ext>
            </a:extLst>
          </p:cNvPr>
          <p:cNvSpPr/>
          <p:nvPr/>
        </p:nvSpPr>
        <p:spPr>
          <a:xfrm>
            <a:off x="6468445" y="3050276"/>
            <a:ext cx="3601312" cy="369332"/>
          </a:xfrm>
          <a:prstGeom prst="rect">
            <a:avLst/>
          </a:prstGeom>
        </p:spPr>
        <p:txBody>
          <a:bodyPr wrap="square">
            <a:spAutoFit/>
          </a:bodyPr>
          <a:lstStyle/>
          <a:p>
            <a:pPr lvl="0">
              <a:defRPr/>
            </a:pPr>
            <a:r>
              <a:rPr lang="en-US" b="1" dirty="0">
                <a:solidFill>
                  <a:srgbClr val="003E67"/>
                </a:solidFill>
                <a:latin typeface="Franklin Gothic Book" panose="020B0503020102020204" pitchFamily="34" charset="0"/>
                <a:cs typeface="Calibri" panose="020F0502020204030204" pitchFamily="34" charset="0"/>
              </a:rPr>
              <a:t>CISA at a Glance</a:t>
            </a:r>
          </a:p>
        </p:txBody>
      </p:sp>
      <p:cxnSp>
        <p:nvCxnSpPr>
          <p:cNvPr id="18" name="Straight Connector 17">
            <a:extLst>
              <a:ext uri="{FF2B5EF4-FFF2-40B4-BE49-F238E27FC236}">
                <a16:creationId xmlns:a16="http://schemas.microsoft.com/office/drawing/2014/main" id="{15404D1B-993C-14C7-566E-85633921B9E5}"/>
              </a:ext>
            </a:extLst>
          </p:cNvPr>
          <p:cNvCxnSpPr/>
          <p:nvPr/>
        </p:nvCxnSpPr>
        <p:spPr>
          <a:xfrm>
            <a:off x="5656199" y="3117950"/>
            <a:ext cx="0" cy="3108960"/>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9A6EA39E-DD45-446A-A48C-E102CCD4B32E}"/>
              </a:ext>
            </a:extLst>
          </p:cNvPr>
          <p:cNvSpPr txBox="1"/>
          <p:nvPr/>
        </p:nvSpPr>
        <p:spPr>
          <a:xfrm>
            <a:off x="1347304" y="3161313"/>
            <a:ext cx="1706516" cy="369332"/>
          </a:xfrm>
          <a:prstGeom prst="rect">
            <a:avLst/>
          </a:prstGeom>
          <a:noFill/>
        </p:spPr>
        <p:txBody>
          <a:bodyPr wrap="square" rtlCol="0">
            <a:spAutoFit/>
          </a:bodyPr>
          <a:lstStyle/>
          <a:p>
            <a:r>
              <a:rPr lang="en-US" b="1" dirty="0">
                <a:solidFill>
                  <a:srgbClr val="003366"/>
                </a:solidFill>
                <a:latin typeface="Franklin Gothic Book" panose="020B0503020102020204" pitchFamily="34" charset="0"/>
              </a:rPr>
              <a:t>About</a:t>
            </a:r>
            <a:endParaRPr lang="en-US" dirty="0">
              <a:solidFill>
                <a:srgbClr val="003366"/>
              </a:solidFill>
              <a:latin typeface="Franklin Gothic Book" panose="020B0503020102020204" pitchFamily="34" charset="0"/>
            </a:endParaRPr>
          </a:p>
        </p:txBody>
      </p:sp>
      <p:sp>
        <p:nvSpPr>
          <p:cNvPr id="28" name="Content Placeholder 3">
            <a:extLst>
              <a:ext uri="{FF2B5EF4-FFF2-40B4-BE49-F238E27FC236}">
                <a16:creationId xmlns:a16="http://schemas.microsoft.com/office/drawing/2014/main" id="{C71357FD-33B2-4B91-B971-A4EDC28EF8F6}"/>
              </a:ext>
            </a:extLst>
          </p:cNvPr>
          <p:cNvSpPr txBox="1">
            <a:spLocks/>
          </p:cNvSpPr>
          <p:nvPr/>
        </p:nvSpPr>
        <p:spPr>
          <a:xfrm>
            <a:off x="8523134" y="3705558"/>
            <a:ext cx="2973843" cy="2619937"/>
          </a:xfrm>
          <a:prstGeom prst="rect">
            <a:avLst/>
          </a:prstGeom>
        </p:spPr>
        <p:txBody>
          <a:bodyPr vert="horz" lIns="0" tIns="45720" rIns="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ranklin Gothic Book" panose="020B05030201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ranklin Gothic Book" panose="020B05030201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lvl="1">
              <a:lnSpc>
                <a:spcPct val="100000"/>
              </a:lnSpc>
              <a:spcBef>
                <a:spcPts val="0"/>
              </a:spcBef>
              <a:spcAft>
                <a:spcPts val="600"/>
              </a:spcAft>
            </a:pPr>
            <a:endParaRPr lang="en-US" sz="1700" dirty="0"/>
          </a:p>
        </p:txBody>
      </p:sp>
      <p:cxnSp>
        <p:nvCxnSpPr>
          <p:cNvPr id="38" name="Straight Connector 37">
            <a:extLst>
              <a:ext uri="{FF2B5EF4-FFF2-40B4-BE49-F238E27FC236}">
                <a16:creationId xmlns:a16="http://schemas.microsoft.com/office/drawing/2014/main" id="{761F0341-2AAD-4315-A061-6E1D810A4013}"/>
              </a:ext>
            </a:extLst>
          </p:cNvPr>
          <p:cNvCxnSpPr>
            <a:cxnSpLocks/>
          </p:cNvCxnSpPr>
          <p:nvPr/>
        </p:nvCxnSpPr>
        <p:spPr>
          <a:xfrm>
            <a:off x="697357" y="5036240"/>
            <a:ext cx="484632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8" name="Oval 7">
            <a:extLst>
              <a:ext uri="{FF2B5EF4-FFF2-40B4-BE49-F238E27FC236}">
                <a16:creationId xmlns:a16="http://schemas.microsoft.com/office/drawing/2014/main" id="{5D0408FB-21DC-201C-92E8-5C11354CFB6B}"/>
              </a:ext>
            </a:extLst>
          </p:cNvPr>
          <p:cNvSpPr/>
          <p:nvPr/>
        </p:nvSpPr>
        <p:spPr>
          <a:xfrm>
            <a:off x="685800" y="3061041"/>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Content Placeholder 2">
            <a:extLst>
              <a:ext uri="{FF2B5EF4-FFF2-40B4-BE49-F238E27FC236}">
                <a16:creationId xmlns:a16="http://schemas.microsoft.com/office/drawing/2014/main" id="{31705E05-225E-4058-AA65-C6DBB39618B0}"/>
              </a:ext>
            </a:extLst>
          </p:cNvPr>
          <p:cNvSpPr txBox="1">
            <a:spLocks/>
          </p:cNvSpPr>
          <p:nvPr/>
        </p:nvSpPr>
        <p:spPr>
          <a:xfrm>
            <a:off x="704686" y="5451545"/>
            <a:ext cx="4854171" cy="707886"/>
          </a:xfrm>
          <a:prstGeom prst="rect">
            <a:avLst/>
          </a:prstGeom>
        </p:spPr>
        <p:txBody>
          <a:bodyPr vert="horz" lIns="0" tIns="45720" rIns="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ranklin Gothic Book" panose="020B05030201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ranklin Gothic Book" panose="020B05030201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800" dirty="0">
                <a:solidFill>
                  <a:srgbClr val="005188"/>
                </a:solidFill>
                <a:latin typeface="Franklin Gothic Book" panose="020B0503020102020204" pitchFamily="34" charset="0"/>
              </a:rPr>
              <a:t>Le</a:t>
            </a:r>
            <a:r>
              <a:rPr lang="en-US" sz="1800" i="0" dirty="0">
                <a:solidFill>
                  <a:srgbClr val="005188"/>
                </a:solidFill>
                <a:effectLst/>
                <a:latin typeface="Franklin Gothic Book" panose="020B0503020102020204" pitchFamily="34" charset="0"/>
              </a:rPr>
              <a:t>ads the national effort to understand, manage, and reduce risk to our cyber and physical infrastructure.</a:t>
            </a:r>
            <a:endParaRPr lang="en-US" sz="1800" dirty="0">
              <a:solidFill>
                <a:srgbClr val="005188"/>
              </a:solidFill>
              <a:latin typeface="Franklin Gothic Book" panose="020B0503020102020204" pitchFamily="34" charset="0"/>
            </a:endParaRPr>
          </a:p>
        </p:txBody>
      </p:sp>
      <p:sp>
        <p:nvSpPr>
          <p:cNvPr id="35" name="Rectangle 34">
            <a:extLst>
              <a:ext uri="{FF2B5EF4-FFF2-40B4-BE49-F238E27FC236}">
                <a16:creationId xmlns:a16="http://schemas.microsoft.com/office/drawing/2014/main" id="{31D10D3D-CAFB-4F2C-B615-45EAB3896B88}"/>
              </a:ext>
            </a:extLst>
          </p:cNvPr>
          <p:cNvSpPr/>
          <p:nvPr/>
        </p:nvSpPr>
        <p:spPr>
          <a:xfrm>
            <a:off x="607976" y="5140211"/>
            <a:ext cx="2561007" cy="369332"/>
          </a:xfrm>
          <a:prstGeom prst="rect">
            <a:avLst/>
          </a:prstGeom>
        </p:spPr>
        <p:txBody>
          <a:bodyPr wrap="square">
            <a:spAutoFit/>
          </a:bodyPr>
          <a:lstStyle/>
          <a:p>
            <a:pPr lvl="0">
              <a:defRPr/>
            </a:pPr>
            <a:r>
              <a:rPr lang="en-US" b="1" dirty="0">
                <a:solidFill>
                  <a:srgbClr val="003366"/>
                </a:solidFill>
                <a:latin typeface="Franklin Gothic Book" panose="020B0503020102020204" pitchFamily="34" charset="0"/>
                <a:cs typeface="Calibri" panose="020F0502020204030204" pitchFamily="34" charset="0"/>
              </a:rPr>
              <a:t>Mission</a:t>
            </a:r>
          </a:p>
        </p:txBody>
      </p:sp>
      <p:pic>
        <p:nvPicPr>
          <p:cNvPr id="36" name="Graphic 35" descr="Bullseye with solid fill">
            <a:extLst>
              <a:ext uri="{FF2B5EF4-FFF2-40B4-BE49-F238E27FC236}">
                <a16:creationId xmlns:a16="http://schemas.microsoft.com/office/drawing/2014/main" id="{30204666-DF16-48B6-A6F4-8B9D9C7B7B9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094740" y="5132434"/>
            <a:ext cx="1219793" cy="1219793"/>
          </a:xfrm>
          <a:prstGeom prst="rect">
            <a:avLst/>
          </a:prstGeom>
        </p:spPr>
      </p:pic>
      <p:sp>
        <p:nvSpPr>
          <p:cNvPr id="31" name="Rectangle 30">
            <a:extLst>
              <a:ext uri="{FF2B5EF4-FFF2-40B4-BE49-F238E27FC236}">
                <a16:creationId xmlns:a16="http://schemas.microsoft.com/office/drawing/2014/main" id="{41AD4A88-AEB9-4DB0-AA85-973C048416C0}"/>
              </a:ext>
            </a:extLst>
          </p:cNvPr>
          <p:cNvSpPr/>
          <p:nvPr/>
        </p:nvSpPr>
        <p:spPr>
          <a:xfrm>
            <a:off x="5314533" y="1631320"/>
            <a:ext cx="1531917" cy="115256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2" name="Picture 2" descr="ABOUT CISA | CISA">
            <a:extLst>
              <a:ext uri="{FF2B5EF4-FFF2-40B4-BE49-F238E27FC236}">
                <a16:creationId xmlns:a16="http://schemas.microsoft.com/office/drawing/2014/main" id="{C4874220-6FA6-4A7E-A28F-CE473F604B7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81710" y="1687310"/>
            <a:ext cx="1028580" cy="1028580"/>
          </a:xfrm>
          <a:prstGeom prst="rect">
            <a:avLst/>
          </a:prstGeom>
          <a:noFill/>
          <a:extLst>
            <a:ext uri="{909E8E84-426E-40DD-AFC4-6F175D3DCCD1}">
              <a14:hiddenFill xmlns:a14="http://schemas.microsoft.com/office/drawing/2010/main">
                <a:solidFill>
                  <a:srgbClr val="FFFFFF"/>
                </a:solidFill>
              </a14:hiddenFill>
            </a:ext>
          </a:extLst>
        </p:spPr>
      </p:pic>
      <p:sp>
        <p:nvSpPr>
          <p:cNvPr id="12" name="Oval 11">
            <a:extLst>
              <a:ext uri="{FF2B5EF4-FFF2-40B4-BE49-F238E27FC236}">
                <a16:creationId xmlns:a16="http://schemas.microsoft.com/office/drawing/2014/main" id="{6642124B-90CA-1EE7-F22C-B2DE36B20CFC}"/>
              </a:ext>
            </a:extLst>
          </p:cNvPr>
          <p:cNvSpPr/>
          <p:nvPr/>
        </p:nvSpPr>
        <p:spPr>
          <a:xfrm>
            <a:off x="5825443" y="2926929"/>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Content Placeholder 3">
            <a:extLst>
              <a:ext uri="{FF2B5EF4-FFF2-40B4-BE49-F238E27FC236}">
                <a16:creationId xmlns:a16="http://schemas.microsoft.com/office/drawing/2014/main" id="{18CB4CB7-503C-4AAE-AC5D-1B8DA8E41B13}"/>
              </a:ext>
            </a:extLst>
          </p:cNvPr>
          <p:cNvSpPr txBox="1">
            <a:spLocks/>
          </p:cNvSpPr>
          <p:nvPr/>
        </p:nvSpPr>
        <p:spPr>
          <a:xfrm>
            <a:off x="5825442" y="3615359"/>
            <a:ext cx="5912899" cy="2604347"/>
          </a:xfrm>
          <a:prstGeom prst="rect">
            <a:avLst/>
          </a:prstGeom>
        </p:spPr>
        <p:txBody>
          <a:bodyPr vert="horz" lIns="0" tIns="45720" rIns="0" bIns="45720" numCol="2" spcCol="18288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ranklin Gothic Book" panose="020B05030201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ranklin Gothic Book" panose="020B05030201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600"/>
              </a:spcAft>
            </a:pPr>
            <a:r>
              <a:rPr lang="en-US" sz="1800" dirty="0">
                <a:solidFill>
                  <a:srgbClr val="005188"/>
                </a:solidFill>
              </a:rPr>
              <a:t>Manages and mitigates risk to the nation’s cyber and physical infrastructure. </a:t>
            </a:r>
          </a:p>
          <a:p>
            <a:pPr>
              <a:lnSpc>
                <a:spcPct val="100000"/>
              </a:lnSpc>
              <a:spcBef>
                <a:spcPts val="0"/>
              </a:spcBef>
              <a:spcAft>
                <a:spcPts val="600"/>
              </a:spcAft>
            </a:pPr>
            <a:r>
              <a:rPr lang="en-US" sz="1800" kern="1400" dirty="0">
                <a:solidFill>
                  <a:srgbClr val="005188"/>
                </a:solidFill>
              </a:rPr>
              <a:t>Identifies threats, determines vulnerabilities, and targets resources.</a:t>
            </a:r>
          </a:p>
          <a:p>
            <a:pPr>
              <a:lnSpc>
                <a:spcPct val="100000"/>
              </a:lnSpc>
              <a:spcBef>
                <a:spcPts val="0"/>
              </a:spcBef>
              <a:spcAft>
                <a:spcPts val="600"/>
              </a:spcAft>
            </a:pPr>
            <a:r>
              <a:rPr lang="en-US" sz="1800" dirty="0">
                <a:solidFill>
                  <a:srgbClr val="005188"/>
                </a:solidFill>
              </a:rPr>
              <a:t>Collaborates with law</a:t>
            </a:r>
            <a:br>
              <a:rPr lang="en-US" sz="1800" dirty="0">
                <a:solidFill>
                  <a:srgbClr val="005188"/>
                </a:solidFill>
              </a:rPr>
            </a:br>
            <a:r>
              <a:rPr lang="en-US" sz="1800" dirty="0">
                <a:solidFill>
                  <a:srgbClr val="005188"/>
                </a:solidFill>
              </a:rPr>
              <a:t>enforcement partners to</a:t>
            </a:r>
            <a:br>
              <a:rPr lang="en-US" sz="1800" dirty="0">
                <a:solidFill>
                  <a:srgbClr val="005188"/>
                </a:solidFill>
              </a:rPr>
            </a:br>
            <a:r>
              <a:rPr lang="en-US" sz="1800" dirty="0">
                <a:solidFill>
                  <a:srgbClr val="005188"/>
                </a:solidFill>
              </a:rPr>
              <a:t>defend against today’s</a:t>
            </a:r>
            <a:br>
              <a:rPr lang="en-US" sz="1800" dirty="0">
                <a:solidFill>
                  <a:srgbClr val="005188"/>
                </a:solidFill>
              </a:rPr>
            </a:br>
            <a:br>
              <a:rPr lang="en-US" sz="1800" dirty="0">
                <a:solidFill>
                  <a:srgbClr val="005188"/>
                </a:solidFill>
              </a:rPr>
            </a:br>
            <a:br>
              <a:rPr lang="en-US" sz="1800" dirty="0">
                <a:solidFill>
                  <a:srgbClr val="005188"/>
                </a:solidFill>
              </a:rPr>
            </a:br>
            <a:r>
              <a:rPr lang="en-US" sz="1800" dirty="0">
                <a:solidFill>
                  <a:srgbClr val="005188"/>
                </a:solidFill>
              </a:rPr>
              <a:t>threats and collaboratively build a secure and </a:t>
            </a:r>
            <a:br>
              <a:rPr lang="en-US" sz="1800" dirty="0">
                <a:solidFill>
                  <a:srgbClr val="005188"/>
                </a:solidFill>
              </a:rPr>
            </a:br>
            <a:r>
              <a:rPr lang="en-US" sz="1800" dirty="0">
                <a:solidFill>
                  <a:srgbClr val="005188"/>
                </a:solidFill>
              </a:rPr>
              <a:t>resilient infrastructure for the future.</a:t>
            </a:r>
          </a:p>
          <a:p>
            <a:pPr>
              <a:lnSpc>
                <a:spcPct val="100000"/>
              </a:lnSpc>
              <a:spcBef>
                <a:spcPts val="0"/>
              </a:spcBef>
              <a:spcAft>
                <a:spcPts val="600"/>
              </a:spcAft>
            </a:pPr>
            <a:r>
              <a:rPr lang="en-US" sz="1800" dirty="0">
                <a:solidFill>
                  <a:srgbClr val="005188"/>
                </a:solidFill>
              </a:rPr>
              <a:t>Led by a Chief of the Contracting Office, under the authority of the OPO Head of Contracting Activity. </a:t>
            </a:r>
            <a:endParaRPr lang="en-US" sz="1800" dirty="0">
              <a:solidFill>
                <a:srgbClr val="005188"/>
              </a:solidFill>
              <a:ea typeface="Times New Roman" panose="02020603050405020304" pitchFamily="18" charset="0"/>
            </a:endParaRPr>
          </a:p>
          <a:p>
            <a:pPr marL="0" indent="0">
              <a:lnSpc>
                <a:spcPct val="100000"/>
              </a:lnSpc>
              <a:spcBef>
                <a:spcPts val="0"/>
              </a:spcBef>
              <a:spcAft>
                <a:spcPts val="300"/>
              </a:spcAft>
              <a:buFont typeface="Arial" panose="020B0604020202020204" pitchFamily="34" charset="0"/>
              <a:buNone/>
            </a:pPr>
            <a:endParaRPr lang="en-US" sz="1800" dirty="0">
              <a:solidFill>
                <a:srgbClr val="005188"/>
              </a:solidFill>
            </a:endParaRPr>
          </a:p>
          <a:p>
            <a:pPr>
              <a:lnSpc>
                <a:spcPct val="100000"/>
              </a:lnSpc>
              <a:spcBef>
                <a:spcPts val="0"/>
              </a:spcBef>
              <a:spcAft>
                <a:spcPts val="300"/>
              </a:spcAft>
            </a:pPr>
            <a:endParaRPr lang="en-US" sz="1800" dirty="0">
              <a:solidFill>
                <a:srgbClr val="005188"/>
              </a:solidFill>
              <a:ea typeface="Times New Roman" panose="02020603050405020304" pitchFamily="18" charset="0"/>
            </a:endParaRPr>
          </a:p>
        </p:txBody>
      </p:sp>
      <p:pic>
        <p:nvPicPr>
          <p:cNvPr id="4" name="Graphic 3" descr="Magnifying glass with solid fill">
            <a:extLst>
              <a:ext uri="{FF2B5EF4-FFF2-40B4-BE49-F238E27FC236}">
                <a16:creationId xmlns:a16="http://schemas.microsoft.com/office/drawing/2014/main" id="{6B3A6501-3DA1-226A-D536-FD4B463A1B7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53435" y="3116796"/>
            <a:ext cx="455504" cy="455504"/>
          </a:xfrm>
          <a:prstGeom prst="rect">
            <a:avLst/>
          </a:prstGeom>
        </p:spPr>
      </p:pic>
      <p:grpSp>
        <p:nvGrpSpPr>
          <p:cNvPr id="6" name="Group 5">
            <a:extLst>
              <a:ext uri="{FF2B5EF4-FFF2-40B4-BE49-F238E27FC236}">
                <a16:creationId xmlns:a16="http://schemas.microsoft.com/office/drawing/2014/main" id="{742D86EB-5EBD-CF8F-3117-C6DEFB1EABD5}"/>
              </a:ext>
            </a:extLst>
          </p:cNvPr>
          <p:cNvGrpSpPr/>
          <p:nvPr/>
        </p:nvGrpSpPr>
        <p:grpSpPr>
          <a:xfrm>
            <a:off x="10352098" y="752702"/>
            <a:ext cx="1850062" cy="584775"/>
            <a:chOff x="10352098" y="752702"/>
            <a:chExt cx="1850062" cy="584775"/>
          </a:xfrm>
        </p:grpSpPr>
        <p:sp>
          <p:nvSpPr>
            <p:cNvPr id="9" name="Rectangle 8">
              <a:extLst>
                <a:ext uri="{FF2B5EF4-FFF2-40B4-BE49-F238E27FC236}">
                  <a16:creationId xmlns:a16="http://schemas.microsoft.com/office/drawing/2014/main" id="{31801282-7C52-5797-9661-BC8E0DFC804D}"/>
                </a:ext>
              </a:extLst>
            </p:cNvPr>
            <p:cNvSpPr/>
            <p:nvPr/>
          </p:nvSpPr>
          <p:spPr>
            <a:xfrm>
              <a:off x="10352098" y="752702"/>
              <a:ext cx="1850062" cy="58477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F82D9712-31A7-9F0B-8A53-A86394BD5FD9}"/>
                </a:ext>
              </a:extLst>
            </p:cNvPr>
            <p:cNvSpPr txBox="1"/>
            <p:nvPr/>
          </p:nvSpPr>
          <p:spPr>
            <a:xfrm>
              <a:off x="10707209" y="859001"/>
              <a:ext cx="1411187"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2</a:t>
              </a:r>
              <a:endParaRPr lang="en-US" dirty="0">
                <a:solidFill>
                  <a:srgbClr val="3F3F3F"/>
                </a:solidFill>
                <a:effectLst/>
                <a:latin typeface="FranklinGothicURWBoo" pitchFamily="2" charset="77"/>
              </a:endParaRPr>
            </a:p>
          </p:txBody>
        </p:sp>
        <p:pic>
          <p:nvPicPr>
            <p:cNvPr id="13" name="Graphic 12" descr="Magnifying glass with solid fill">
              <a:extLst>
                <a:ext uri="{FF2B5EF4-FFF2-40B4-BE49-F238E27FC236}">
                  <a16:creationId xmlns:a16="http://schemas.microsoft.com/office/drawing/2014/main" id="{CA8D7608-8F8D-6444-CD79-B9FC41026DEE}"/>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427749" y="787645"/>
              <a:ext cx="509491" cy="509491"/>
            </a:xfrm>
            <a:prstGeom prst="rect">
              <a:avLst/>
            </a:prstGeom>
          </p:spPr>
        </p:pic>
      </p:grpSp>
      <p:pic>
        <p:nvPicPr>
          <p:cNvPr id="20" name="Graphic 19" descr="Binoculars with solid fill">
            <a:extLst>
              <a:ext uri="{FF2B5EF4-FFF2-40B4-BE49-F238E27FC236}">
                <a16:creationId xmlns:a16="http://schemas.microsoft.com/office/drawing/2014/main" id="{B3975AB4-FE5B-DA4A-EE9C-1EBB1E1EF9B0}"/>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880977" y="2970148"/>
            <a:ext cx="485707" cy="485707"/>
          </a:xfrm>
          <a:prstGeom prst="rect">
            <a:avLst/>
          </a:prstGeom>
        </p:spPr>
      </p:pic>
    </p:spTree>
    <p:extLst>
      <p:ext uri="{BB962C8B-B14F-4D97-AF65-F5344CB8AC3E}">
        <p14:creationId xmlns:p14="http://schemas.microsoft.com/office/powerpoint/2010/main" val="5269504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6FB96F-B06B-45E2-BB0C-295957A66BAC}"/>
              </a:ext>
            </a:extLst>
          </p:cNvPr>
          <p:cNvSpPr>
            <a:spLocks noGrp="1"/>
          </p:cNvSpPr>
          <p:nvPr>
            <p:ph type="title"/>
          </p:nvPr>
        </p:nvSpPr>
        <p:spPr>
          <a:xfrm>
            <a:off x="685800" y="798718"/>
            <a:ext cx="10793896" cy="648374"/>
          </a:xfrm>
        </p:spPr>
        <p:txBody>
          <a:bodyPr>
            <a:normAutofit fontScale="90000"/>
          </a:bodyPr>
          <a:lstStyle/>
          <a:p>
            <a:r>
              <a:rPr lang="en-US" dirty="0">
                <a:solidFill>
                  <a:srgbClr val="005188"/>
                </a:solidFill>
              </a:rPr>
              <a:t>Cybersecurity and Infrastructure Security Agency (</a:t>
            </a:r>
            <a:r>
              <a:rPr lang="en-US" dirty="0">
                <a:solidFill>
                  <a:srgbClr val="005188"/>
                </a:solidFill>
                <a:hlinkClick r:id="rId3"/>
              </a:rPr>
              <a:t>CISA</a:t>
            </a:r>
            <a:r>
              <a:rPr lang="en-US" dirty="0">
                <a:solidFill>
                  <a:srgbClr val="005188"/>
                </a:solidFill>
              </a:rPr>
              <a:t>)</a:t>
            </a:r>
            <a:br>
              <a:rPr lang="en-US" dirty="0">
                <a:solidFill>
                  <a:srgbClr val="005188"/>
                </a:solidFill>
              </a:rPr>
            </a:br>
            <a:endParaRPr lang="en-US" sz="1800" dirty="0">
              <a:solidFill>
                <a:srgbClr val="005188"/>
              </a:solidFill>
            </a:endParaRPr>
          </a:p>
        </p:txBody>
      </p:sp>
      <p:sp>
        <p:nvSpPr>
          <p:cNvPr id="4" name="Content Placeholder 3">
            <a:extLst>
              <a:ext uri="{FF2B5EF4-FFF2-40B4-BE49-F238E27FC236}">
                <a16:creationId xmlns:a16="http://schemas.microsoft.com/office/drawing/2014/main" id="{7734DAA3-530E-472A-8563-CEC22AF04752}"/>
              </a:ext>
            </a:extLst>
          </p:cNvPr>
          <p:cNvSpPr>
            <a:spLocks noGrp="1"/>
          </p:cNvSpPr>
          <p:nvPr>
            <p:ph sz="half" idx="2"/>
          </p:nvPr>
        </p:nvSpPr>
        <p:spPr>
          <a:xfrm>
            <a:off x="4902112" y="3660201"/>
            <a:ext cx="6901052" cy="2614568"/>
          </a:xfrm>
        </p:spPr>
        <p:txBody>
          <a:bodyPr numCol="2" spcCol="182880">
            <a:noAutofit/>
          </a:bodyPr>
          <a:lstStyle/>
          <a:p>
            <a:pPr>
              <a:lnSpc>
                <a:spcPct val="100000"/>
              </a:lnSpc>
              <a:spcBef>
                <a:spcPts val="0"/>
              </a:spcBef>
              <a:spcAft>
                <a:spcPts val="600"/>
              </a:spcAft>
            </a:pPr>
            <a:r>
              <a:rPr lang="en-US" sz="1800" dirty="0">
                <a:solidFill>
                  <a:srgbClr val="005188"/>
                </a:solidFill>
                <a:effectLst/>
                <a:ea typeface="Times New Roman" panose="02020603050405020304" pitchFamily="18" charset="0"/>
              </a:rPr>
              <a:t>Advisory and Assistance Services </a:t>
            </a:r>
            <a:br>
              <a:rPr lang="en-US" sz="1800" dirty="0">
                <a:solidFill>
                  <a:srgbClr val="005188"/>
                </a:solidFill>
                <a:effectLst/>
                <a:ea typeface="Times New Roman" panose="02020603050405020304" pitchFamily="18" charset="0"/>
              </a:rPr>
            </a:br>
            <a:r>
              <a:rPr lang="en-US" sz="1800" dirty="0">
                <a:solidFill>
                  <a:srgbClr val="005188"/>
                </a:solidFill>
                <a:ea typeface="Times New Roman" panose="02020603050405020304" pitchFamily="18" charset="0"/>
              </a:rPr>
              <a:t>(e</a:t>
            </a:r>
            <a:r>
              <a:rPr lang="en-US" sz="1800" dirty="0">
                <a:solidFill>
                  <a:srgbClr val="005188"/>
                </a:solidFill>
                <a:effectLst/>
                <a:ea typeface="Times New Roman" panose="02020603050405020304" pitchFamily="18" charset="0"/>
              </a:rPr>
              <a:t>.</a:t>
            </a:r>
            <a:r>
              <a:rPr lang="en-US" sz="1800" dirty="0">
                <a:solidFill>
                  <a:srgbClr val="005188"/>
                </a:solidFill>
                <a:ea typeface="Times New Roman" panose="02020603050405020304" pitchFamily="18" charset="0"/>
              </a:rPr>
              <a:t>g</a:t>
            </a:r>
            <a:r>
              <a:rPr lang="en-US" sz="1800" dirty="0">
                <a:solidFill>
                  <a:srgbClr val="005188"/>
                </a:solidFill>
                <a:effectLst/>
                <a:ea typeface="Times New Roman" panose="02020603050405020304" pitchFamily="18" charset="0"/>
              </a:rPr>
              <a:t>., Energy, Engineering, Healthcare, Program Management, Technical Expertise, Telecommunications, and Transportation)</a:t>
            </a:r>
            <a:endParaRPr lang="en-US" sz="1800" dirty="0">
              <a:solidFill>
                <a:srgbClr val="005188"/>
              </a:solidFill>
              <a:ea typeface="Times New Roman" panose="02020603050405020304" pitchFamily="18" charset="0"/>
            </a:endParaRPr>
          </a:p>
          <a:p>
            <a:pPr>
              <a:lnSpc>
                <a:spcPct val="100000"/>
              </a:lnSpc>
              <a:spcBef>
                <a:spcPts val="0"/>
              </a:spcBef>
              <a:spcAft>
                <a:spcPts val="600"/>
              </a:spcAft>
            </a:pPr>
            <a:r>
              <a:rPr lang="en-US" sz="1800" kern="1400" dirty="0">
                <a:solidFill>
                  <a:srgbClr val="005188"/>
                </a:solidFill>
              </a:rPr>
              <a:t>B</a:t>
            </a:r>
            <a:r>
              <a:rPr lang="en-US" sz="1800" kern="1400" dirty="0">
                <a:ln>
                  <a:noFill/>
                </a:ln>
                <a:solidFill>
                  <a:srgbClr val="005188"/>
                </a:solidFill>
                <a:effectLst/>
              </a:rPr>
              <a:t>iometric </a:t>
            </a:r>
            <a:r>
              <a:rPr lang="en-US" sz="1800" kern="1400" dirty="0">
                <a:solidFill>
                  <a:srgbClr val="005188"/>
                </a:solidFill>
              </a:rPr>
              <a:t>I</a:t>
            </a:r>
            <a:r>
              <a:rPr lang="en-US" sz="1800" kern="1400" dirty="0">
                <a:ln>
                  <a:noFill/>
                </a:ln>
                <a:solidFill>
                  <a:srgbClr val="005188"/>
                </a:solidFill>
                <a:effectLst/>
              </a:rPr>
              <a:t>dentification </a:t>
            </a:r>
            <a:r>
              <a:rPr lang="en-US" sz="1800" kern="1400" dirty="0">
                <a:solidFill>
                  <a:srgbClr val="005188"/>
                </a:solidFill>
              </a:rPr>
              <a:t>S</a:t>
            </a:r>
            <a:r>
              <a:rPr lang="en-US" sz="1800" kern="1400" dirty="0">
                <a:ln>
                  <a:noFill/>
                </a:ln>
                <a:solidFill>
                  <a:srgbClr val="005188"/>
                </a:solidFill>
                <a:effectLst/>
              </a:rPr>
              <a:t>ervices</a:t>
            </a:r>
            <a:br>
              <a:rPr lang="en-US" sz="1800" kern="1400" dirty="0">
                <a:ln>
                  <a:noFill/>
                </a:ln>
                <a:solidFill>
                  <a:srgbClr val="005188"/>
                </a:solidFill>
                <a:effectLst/>
              </a:rPr>
            </a:br>
            <a:endParaRPr lang="en-US" sz="1800" dirty="0">
              <a:solidFill>
                <a:srgbClr val="005188"/>
              </a:solidFill>
              <a:effectLst/>
              <a:ea typeface="Times New Roman" panose="02020603050405020304" pitchFamily="18" charset="0"/>
            </a:endParaRPr>
          </a:p>
          <a:p>
            <a:pPr>
              <a:lnSpc>
                <a:spcPct val="100000"/>
              </a:lnSpc>
              <a:spcBef>
                <a:spcPts val="0"/>
              </a:spcBef>
              <a:spcAft>
                <a:spcPts val="600"/>
              </a:spcAft>
            </a:pPr>
            <a:r>
              <a:rPr lang="en-US" sz="1800" i="0" dirty="0">
                <a:solidFill>
                  <a:srgbClr val="005188"/>
                </a:solidFill>
                <a:effectLst/>
              </a:rPr>
              <a:t>Counter-Improvised Explosive Devices</a:t>
            </a:r>
          </a:p>
          <a:p>
            <a:pPr>
              <a:lnSpc>
                <a:spcPct val="100000"/>
              </a:lnSpc>
              <a:spcBef>
                <a:spcPts val="0"/>
              </a:spcBef>
              <a:spcAft>
                <a:spcPts val="600"/>
              </a:spcAft>
            </a:pPr>
            <a:r>
              <a:rPr lang="en-US" sz="1800" dirty="0">
                <a:solidFill>
                  <a:srgbClr val="005188"/>
                </a:solidFill>
                <a:effectLst/>
                <a:ea typeface="Times New Roman" panose="02020603050405020304" pitchFamily="18" charset="0"/>
              </a:rPr>
              <a:t>Cybersecurity and Infrastructure  Support Services</a:t>
            </a:r>
          </a:p>
          <a:p>
            <a:pPr>
              <a:lnSpc>
                <a:spcPct val="100000"/>
              </a:lnSpc>
              <a:spcBef>
                <a:spcPts val="0"/>
              </a:spcBef>
              <a:spcAft>
                <a:spcPts val="600"/>
              </a:spcAft>
            </a:pPr>
            <a:r>
              <a:rPr lang="en-US" sz="1800" dirty="0">
                <a:solidFill>
                  <a:srgbClr val="005188"/>
                </a:solidFill>
                <a:effectLst/>
                <a:ea typeface="Times New Roman" panose="02020603050405020304" pitchFamily="18" charset="0"/>
              </a:rPr>
              <a:t>Information Technology Software and Hardware</a:t>
            </a:r>
            <a:endParaRPr lang="en-US" sz="1800" dirty="0">
              <a:solidFill>
                <a:srgbClr val="005188"/>
              </a:solidFill>
              <a:ea typeface="Times New Roman" panose="02020603050405020304" pitchFamily="18" charset="0"/>
            </a:endParaRPr>
          </a:p>
          <a:p>
            <a:pPr>
              <a:lnSpc>
                <a:spcPct val="100000"/>
              </a:lnSpc>
              <a:spcBef>
                <a:spcPts val="0"/>
              </a:spcBef>
              <a:spcAft>
                <a:spcPts val="600"/>
              </a:spcAft>
            </a:pPr>
            <a:r>
              <a:rPr lang="en-US" sz="1800" i="0" dirty="0">
                <a:solidFill>
                  <a:srgbClr val="005188"/>
                </a:solidFill>
                <a:effectLst/>
              </a:rPr>
              <a:t>Technical Assistance and Services</a:t>
            </a:r>
          </a:p>
        </p:txBody>
      </p:sp>
      <p:sp>
        <p:nvSpPr>
          <p:cNvPr id="5" name="Slide Number Placeholder 4">
            <a:extLst>
              <a:ext uri="{FF2B5EF4-FFF2-40B4-BE49-F238E27FC236}">
                <a16:creationId xmlns:a16="http://schemas.microsoft.com/office/drawing/2014/main" id="{38BAF1B9-C004-4BF5-9F4C-E9175EDDC201}"/>
              </a:ext>
            </a:extLst>
          </p:cNvPr>
          <p:cNvSpPr>
            <a:spLocks noGrp="1"/>
          </p:cNvSpPr>
          <p:nvPr>
            <p:ph type="sldNum" sz="quarter" idx="10"/>
          </p:nvPr>
        </p:nvSpPr>
        <p:spPr/>
        <p:txBody>
          <a:bodyPr/>
          <a:lstStyle/>
          <a:p>
            <a:fld id="{608A590B-EA45-4811-A9A8-40DF519EF08C}" type="slidenum">
              <a:rPr lang="en-US" smtClean="0"/>
              <a:pPr/>
              <a:t>15</a:t>
            </a:fld>
            <a:endParaRPr lang="en-US" dirty="0"/>
          </a:p>
        </p:txBody>
      </p:sp>
      <p:sp>
        <p:nvSpPr>
          <p:cNvPr id="7" name="Rectangle 6">
            <a:extLst>
              <a:ext uri="{FF2B5EF4-FFF2-40B4-BE49-F238E27FC236}">
                <a16:creationId xmlns:a16="http://schemas.microsoft.com/office/drawing/2014/main" id="{CA95EF1D-311D-4908-552C-00F8F35FB827}"/>
              </a:ext>
            </a:extLst>
          </p:cNvPr>
          <p:cNvSpPr/>
          <p:nvPr/>
        </p:nvSpPr>
        <p:spPr>
          <a:xfrm>
            <a:off x="0" y="1706213"/>
            <a:ext cx="12192000" cy="993913"/>
          </a:xfrm>
          <a:prstGeom prst="rect">
            <a:avLst/>
          </a:prstGeom>
          <a:pattFill prst="dkDn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E1422D6E-3E25-4CD6-65B7-6EF9BC5A1665}"/>
              </a:ext>
            </a:extLst>
          </p:cNvPr>
          <p:cNvSpPr/>
          <p:nvPr/>
        </p:nvSpPr>
        <p:spPr>
          <a:xfrm>
            <a:off x="5656055" y="3075891"/>
            <a:ext cx="3675379" cy="369332"/>
          </a:xfrm>
          <a:prstGeom prst="rect">
            <a:avLst/>
          </a:prstGeom>
        </p:spPr>
        <p:txBody>
          <a:bodyPr wrap="square">
            <a:spAutoFit/>
          </a:bodyPr>
          <a:lstStyle/>
          <a:p>
            <a:pPr lvl="0">
              <a:defRPr/>
            </a:pPr>
            <a:r>
              <a:rPr lang="en-US" b="1" dirty="0">
                <a:solidFill>
                  <a:srgbClr val="003E67"/>
                </a:solidFill>
                <a:latin typeface="Franklin Gothic Book" panose="020B0503020102020204" pitchFamily="34" charset="0"/>
                <a:cs typeface="Calibri" panose="020F0502020204030204" pitchFamily="34" charset="0"/>
              </a:rPr>
              <a:t>What CISA Buys</a:t>
            </a:r>
          </a:p>
        </p:txBody>
      </p:sp>
      <p:cxnSp>
        <p:nvCxnSpPr>
          <p:cNvPr id="18" name="Straight Connector 17">
            <a:extLst>
              <a:ext uri="{FF2B5EF4-FFF2-40B4-BE49-F238E27FC236}">
                <a16:creationId xmlns:a16="http://schemas.microsoft.com/office/drawing/2014/main" id="{15404D1B-993C-14C7-566E-85633921B9E5}"/>
              </a:ext>
            </a:extLst>
          </p:cNvPr>
          <p:cNvCxnSpPr/>
          <p:nvPr/>
        </p:nvCxnSpPr>
        <p:spPr>
          <a:xfrm>
            <a:off x="4661455" y="3112903"/>
            <a:ext cx="0" cy="3137200"/>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CD81A2B1-418C-2FEE-2FBE-11DDD010F971}"/>
              </a:ext>
            </a:extLst>
          </p:cNvPr>
          <p:cNvCxnSpPr>
            <a:cxnSpLocks/>
          </p:cNvCxnSpPr>
          <p:nvPr/>
        </p:nvCxnSpPr>
        <p:spPr>
          <a:xfrm>
            <a:off x="722342" y="5577398"/>
            <a:ext cx="3631558"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9A6EA39E-DD45-446A-A48C-E102CCD4B32E}"/>
              </a:ext>
            </a:extLst>
          </p:cNvPr>
          <p:cNvSpPr txBox="1"/>
          <p:nvPr/>
        </p:nvSpPr>
        <p:spPr>
          <a:xfrm>
            <a:off x="1352698" y="5699891"/>
            <a:ext cx="2352443" cy="646331"/>
          </a:xfrm>
          <a:prstGeom prst="rect">
            <a:avLst/>
          </a:prstGeom>
          <a:noFill/>
        </p:spPr>
        <p:txBody>
          <a:bodyPr wrap="square" rtlCol="0">
            <a:spAutoFit/>
          </a:bodyPr>
          <a:lstStyle/>
          <a:p>
            <a:r>
              <a:rPr lang="en-US" b="1" dirty="0">
                <a:solidFill>
                  <a:srgbClr val="5E9732"/>
                </a:solidFill>
                <a:latin typeface="Franklin Gothic Book" panose="020B0503020102020204" pitchFamily="34" charset="0"/>
              </a:rPr>
              <a:t>OPO’s Contract Spend</a:t>
            </a:r>
            <a:br>
              <a:rPr lang="en-US" b="1" dirty="0">
                <a:solidFill>
                  <a:srgbClr val="5E9732"/>
                </a:solidFill>
                <a:latin typeface="Franklin Gothic Book" panose="020B0503020102020204" pitchFamily="34" charset="0"/>
              </a:rPr>
            </a:br>
            <a:r>
              <a:rPr lang="en-US" dirty="0">
                <a:solidFill>
                  <a:srgbClr val="5E9732"/>
                </a:solidFill>
                <a:latin typeface="Franklin Gothic Book" panose="020B0503020102020204" pitchFamily="34" charset="0"/>
              </a:rPr>
              <a:t>includes CISA</a:t>
            </a:r>
          </a:p>
        </p:txBody>
      </p:sp>
      <p:sp>
        <p:nvSpPr>
          <p:cNvPr id="30" name="Rectangle 29">
            <a:extLst>
              <a:ext uri="{FF2B5EF4-FFF2-40B4-BE49-F238E27FC236}">
                <a16:creationId xmlns:a16="http://schemas.microsoft.com/office/drawing/2014/main" id="{D7F5F42A-2096-41DD-AFA9-EE1184015A50}"/>
              </a:ext>
            </a:extLst>
          </p:cNvPr>
          <p:cNvSpPr/>
          <p:nvPr/>
        </p:nvSpPr>
        <p:spPr>
          <a:xfrm>
            <a:off x="1389717" y="3072007"/>
            <a:ext cx="2743193" cy="369332"/>
          </a:xfrm>
          <a:prstGeom prst="rect">
            <a:avLst/>
          </a:prstGeom>
        </p:spPr>
        <p:txBody>
          <a:bodyPr wrap="square">
            <a:spAutoFit/>
          </a:bodyPr>
          <a:lstStyle/>
          <a:p>
            <a:pPr lvl="0">
              <a:defRPr/>
            </a:pPr>
            <a:r>
              <a:rPr lang="en-US" b="1" dirty="0">
                <a:solidFill>
                  <a:srgbClr val="003366"/>
                </a:solidFill>
                <a:latin typeface="Franklin Gothic Book" panose="020B0503020102020204" pitchFamily="34" charset="0"/>
                <a:cs typeface="Calibri" panose="020F0502020204030204" pitchFamily="34" charset="0"/>
              </a:rPr>
              <a:t>Contact </a:t>
            </a:r>
            <a:endParaRPr lang="en-US" dirty="0">
              <a:solidFill>
                <a:srgbClr val="003366"/>
              </a:solidFill>
              <a:latin typeface="Franklin Gothic Book" panose="020B0503020102020204" pitchFamily="34" charset="0"/>
              <a:cs typeface="Calibri" panose="020F0502020204030204" pitchFamily="34" charset="0"/>
            </a:endParaRPr>
          </a:p>
        </p:txBody>
      </p:sp>
      <p:sp>
        <p:nvSpPr>
          <p:cNvPr id="40" name="Rectangle 39">
            <a:extLst>
              <a:ext uri="{FF2B5EF4-FFF2-40B4-BE49-F238E27FC236}">
                <a16:creationId xmlns:a16="http://schemas.microsoft.com/office/drawing/2014/main" id="{58F3484E-89A5-42FA-989B-CA197395411C}"/>
              </a:ext>
            </a:extLst>
          </p:cNvPr>
          <p:cNvSpPr/>
          <p:nvPr/>
        </p:nvSpPr>
        <p:spPr>
          <a:xfrm>
            <a:off x="649327" y="4840036"/>
            <a:ext cx="3777587" cy="646331"/>
          </a:xfrm>
          <a:prstGeom prst="rect">
            <a:avLst/>
          </a:prstGeom>
        </p:spPr>
        <p:txBody>
          <a:bodyPr wrap="square">
            <a:spAutoFit/>
          </a:bodyPr>
          <a:lstStyle/>
          <a:p>
            <a:pPr>
              <a:defRPr/>
            </a:pPr>
            <a:r>
              <a:rPr lang="en-US" dirty="0">
                <a:solidFill>
                  <a:srgbClr val="003366"/>
                </a:solidFill>
                <a:latin typeface="Franklin Gothic Book" panose="020B0503020102020204" pitchFamily="34" charset="0"/>
                <a:cs typeface="Calibri" panose="020F0502020204030204" pitchFamily="34" charset="0"/>
              </a:rPr>
              <a:t>Small Business Specialist</a:t>
            </a:r>
            <a:br>
              <a:rPr lang="en-US" dirty="0">
                <a:solidFill>
                  <a:srgbClr val="003366"/>
                </a:solidFill>
                <a:latin typeface="Franklin Gothic Book" panose="020B0503020102020204" pitchFamily="34" charset="0"/>
                <a:cs typeface="Calibri" panose="020F0502020204030204" pitchFamily="34" charset="0"/>
              </a:rPr>
            </a:br>
            <a:r>
              <a:rPr lang="en-US" dirty="0">
                <a:solidFill>
                  <a:srgbClr val="003366"/>
                </a:solidFill>
                <a:latin typeface="Franklin Gothic Book" panose="020B0503020102020204" pitchFamily="34" charset="0"/>
                <a:cs typeface="Calibri" panose="020F0502020204030204" pitchFamily="34" charset="0"/>
                <a:hlinkClick r:id="rId4"/>
              </a:rPr>
              <a:t>OPOSmallBusiness@hq.dhs.gov</a:t>
            </a:r>
            <a:endParaRPr lang="en-US" dirty="0">
              <a:solidFill>
                <a:srgbClr val="005188"/>
              </a:solidFill>
              <a:highlight>
                <a:srgbClr val="FFFF00"/>
              </a:highlight>
              <a:latin typeface="Franklin Gothic Book" panose="020B0503020102020204" pitchFamily="34" charset="0"/>
            </a:endParaRPr>
          </a:p>
        </p:txBody>
      </p:sp>
      <p:sp>
        <p:nvSpPr>
          <p:cNvPr id="41" name="TextBox 40">
            <a:extLst>
              <a:ext uri="{FF2B5EF4-FFF2-40B4-BE49-F238E27FC236}">
                <a16:creationId xmlns:a16="http://schemas.microsoft.com/office/drawing/2014/main" id="{9CD38026-D02F-43E8-B33F-D3A0F002AEDB}"/>
              </a:ext>
            </a:extLst>
          </p:cNvPr>
          <p:cNvSpPr txBox="1"/>
          <p:nvPr/>
        </p:nvSpPr>
        <p:spPr>
          <a:xfrm>
            <a:off x="643207" y="3547683"/>
            <a:ext cx="4300899" cy="1554272"/>
          </a:xfrm>
          <a:prstGeom prst="rect">
            <a:avLst/>
          </a:prstGeom>
          <a:noFill/>
        </p:spPr>
        <p:txBody>
          <a:bodyPr wrap="square">
            <a:spAutoFit/>
          </a:bodyPr>
          <a:lstStyle/>
          <a:p>
            <a:pPr marL="0" indent="0">
              <a:buNone/>
            </a:pPr>
            <a:r>
              <a:rPr lang="en-US" dirty="0">
                <a:solidFill>
                  <a:srgbClr val="003366"/>
                </a:solidFill>
                <a:latin typeface="Franklin Gothic Book" panose="020B0503020102020204" pitchFamily="34" charset="0"/>
                <a:cs typeface="Calibri" panose="020F0502020204030204" pitchFamily="34" charset="0"/>
              </a:rPr>
              <a:t>Procurement IL</a:t>
            </a:r>
          </a:p>
          <a:p>
            <a:pPr marL="0" indent="0">
              <a:spcAft>
                <a:spcPts val="600"/>
              </a:spcAft>
              <a:buNone/>
            </a:pPr>
            <a:r>
              <a:rPr lang="en-US" u="sng" dirty="0">
                <a:solidFill>
                  <a:srgbClr val="002B47"/>
                </a:solidFill>
                <a:latin typeface="Franklin Gothic Book" panose="020B0503020102020204" pitchFamily="34" charset="0"/>
                <a:hlinkClick r:id="rId5"/>
              </a:rPr>
              <a:t>OPOI</a:t>
            </a:r>
            <a:r>
              <a:rPr lang="en-US" b="0" i="0" u="sng" dirty="0">
                <a:solidFill>
                  <a:srgbClr val="002B47"/>
                </a:solidFill>
                <a:effectLst/>
                <a:latin typeface="Franklin Gothic Book" panose="020B0503020102020204" pitchFamily="34" charset="0"/>
                <a:hlinkClick r:id="rId5"/>
              </a:rPr>
              <a:t>ndustryLiaison@hq.dhs.gov</a:t>
            </a:r>
            <a:endParaRPr lang="en-US" dirty="0">
              <a:solidFill>
                <a:srgbClr val="003366"/>
              </a:solidFill>
              <a:latin typeface="Franklin Gothic Book" panose="020B0503020102020204" pitchFamily="34" charset="0"/>
              <a:cs typeface="Calibri" panose="020F0502020204030204" pitchFamily="34" charset="0"/>
            </a:endParaRPr>
          </a:p>
          <a:p>
            <a:pPr marL="0" indent="0">
              <a:buNone/>
            </a:pPr>
            <a:r>
              <a:rPr lang="en-US" dirty="0">
                <a:solidFill>
                  <a:srgbClr val="003366"/>
                </a:solidFill>
                <a:latin typeface="Franklin Gothic Book" panose="020B0503020102020204" pitchFamily="34" charset="0"/>
                <a:cs typeface="Calibri" panose="020F0502020204030204" pitchFamily="34" charset="0"/>
              </a:rPr>
              <a:t>Component Program IL </a:t>
            </a:r>
          </a:p>
          <a:p>
            <a:pPr marL="0" indent="0">
              <a:buNone/>
            </a:pPr>
            <a:r>
              <a:rPr lang="en-US" dirty="0">
                <a:solidFill>
                  <a:srgbClr val="003366"/>
                </a:solidFill>
                <a:latin typeface="Franklin Gothic Book" panose="020B0503020102020204" pitchFamily="34" charset="0"/>
                <a:cs typeface="Calibri" panose="020F0502020204030204" pitchFamily="34" charset="0"/>
                <a:hlinkClick r:id="rId6"/>
              </a:rPr>
              <a:t>CISAVendorEngagement@cisa.dhs.gov</a:t>
            </a:r>
            <a:r>
              <a:rPr lang="en-US" dirty="0">
                <a:solidFill>
                  <a:srgbClr val="003366"/>
                </a:solidFill>
                <a:latin typeface="Franklin Gothic Book" panose="020B0503020102020204" pitchFamily="34" charset="0"/>
                <a:cs typeface="Calibri" panose="020F0502020204030204" pitchFamily="34" charset="0"/>
              </a:rPr>
              <a:t> </a:t>
            </a:r>
            <a:br>
              <a:rPr lang="en-US" dirty="0">
                <a:solidFill>
                  <a:srgbClr val="003366"/>
                </a:solidFill>
                <a:latin typeface="Franklin Gothic Book" panose="020B0503020102020204" pitchFamily="34" charset="0"/>
                <a:cs typeface="Calibri" panose="020F0502020204030204" pitchFamily="34" charset="0"/>
              </a:rPr>
            </a:br>
            <a:endParaRPr lang="en-US" dirty="0">
              <a:solidFill>
                <a:srgbClr val="005188"/>
              </a:solidFill>
              <a:latin typeface="Franklin Gothic Book" panose="020B0503020102020204" pitchFamily="34" charset="0"/>
            </a:endParaRPr>
          </a:p>
        </p:txBody>
      </p:sp>
      <p:sp>
        <p:nvSpPr>
          <p:cNvPr id="42" name="Rectangle 41">
            <a:extLst>
              <a:ext uri="{FF2B5EF4-FFF2-40B4-BE49-F238E27FC236}">
                <a16:creationId xmlns:a16="http://schemas.microsoft.com/office/drawing/2014/main" id="{F40F2D7F-FD82-4111-BC90-5138766B9766}"/>
              </a:ext>
            </a:extLst>
          </p:cNvPr>
          <p:cNvSpPr/>
          <p:nvPr/>
        </p:nvSpPr>
        <p:spPr>
          <a:xfrm>
            <a:off x="5330041" y="1632889"/>
            <a:ext cx="1531917" cy="115256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3" name="Picture 2" descr="ABOUT CISA | CISA">
            <a:extLst>
              <a:ext uri="{FF2B5EF4-FFF2-40B4-BE49-F238E27FC236}">
                <a16:creationId xmlns:a16="http://schemas.microsoft.com/office/drawing/2014/main" id="{BE577E7F-BA96-40F9-9D27-AE4A884F31B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81709" y="1688879"/>
            <a:ext cx="1028580" cy="1028580"/>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477B1C46-6154-5333-5BED-95969B82C39C}"/>
              </a:ext>
            </a:extLst>
          </p:cNvPr>
          <p:cNvGrpSpPr/>
          <p:nvPr/>
        </p:nvGrpSpPr>
        <p:grpSpPr>
          <a:xfrm>
            <a:off x="4944106" y="2955311"/>
            <a:ext cx="596777" cy="596777"/>
            <a:chOff x="4103366" y="3057874"/>
            <a:chExt cx="596777" cy="596777"/>
          </a:xfrm>
        </p:grpSpPr>
        <p:sp>
          <p:nvSpPr>
            <p:cNvPr id="6" name="Oval 5">
              <a:extLst>
                <a:ext uri="{FF2B5EF4-FFF2-40B4-BE49-F238E27FC236}">
                  <a16:creationId xmlns:a16="http://schemas.microsoft.com/office/drawing/2014/main" id="{7439E4FA-F008-FFCB-B4B7-1ADEAEC875A9}"/>
                </a:ext>
              </a:extLst>
            </p:cNvPr>
            <p:cNvSpPr/>
            <p:nvPr/>
          </p:nvSpPr>
          <p:spPr>
            <a:xfrm>
              <a:off x="4103366" y="3057874"/>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Graphic 7" descr="Thumbs up sign with solid fill">
              <a:extLst>
                <a:ext uri="{FF2B5EF4-FFF2-40B4-BE49-F238E27FC236}">
                  <a16:creationId xmlns:a16="http://schemas.microsoft.com/office/drawing/2014/main" id="{1A5B4D91-499A-1A79-F2EC-CB0BBB2FF01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183557" y="3119795"/>
              <a:ext cx="451008" cy="472933"/>
            </a:xfrm>
            <a:prstGeom prst="rect">
              <a:avLst/>
            </a:prstGeom>
          </p:spPr>
        </p:pic>
      </p:grpSp>
      <p:grpSp>
        <p:nvGrpSpPr>
          <p:cNvPr id="9" name="Group 8">
            <a:extLst>
              <a:ext uri="{FF2B5EF4-FFF2-40B4-BE49-F238E27FC236}">
                <a16:creationId xmlns:a16="http://schemas.microsoft.com/office/drawing/2014/main" id="{E6AD60E9-B90F-5F32-DDFC-D1B7D274A7CA}"/>
              </a:ext>
            </a:extLst>
          </p:cNvPr>
          <p:cNvGrpSpPr/>
          <p:nvPr/>
        </p:nvGrpSpPr>
        <p:grpSpPr>
          <a:xfrm>
            <a:off x="720155" y="2973430"/>
            <a:ext cx="596777" cy="596777"/>
            <a:chOff x="720155" y="3061041"/>
            <a:chExt cx="596777" cy="596777"/>
          </a:xfrm>
        </p:grpSpPr>
        <p:sp>
          <p:nvSpPr>
            <p:cNvPr id="10" name="Oval 9">
              <a:extLst>
                <a:ext uri="{FF2B5EF4-FFF2-40B4-BE49-F238E27FC236}">
                  <a16:creationId xmlns:a16="http://schemas.microsoft.com/office/drawing/2014/main" id="{0A71693C-F2FC-3AD3-CE85-10CE5EDB2631}"/>
                </a:ext>
              </a:extLst>
            </p:cNvPr>
            <p:cNvSpPr/>
            <p:nvPr/>
          </p:nvSpPr>
          <p:spPr>
            <a:xfrm>
              <a:off x="720155" y="3061041"/>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Graphic 11" descr="Send with solid fill">
              <a:extLst>
                <a:ext uri="{FF2B5EF4-FFF2-40B4-BE49-F238E27FC236}">
                  <a16:creationId xmlns:a16="http://schemas.microsoft.com/office/drawing/2014/main" id="{5B6301AC-1045-C018-9771-2EE558C4184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39843" y="3135057"/>
              <a:ext cx="486167" cy="458618"/>
            </a:xfrm>
            <a:prstGeom prst="rect">
              <a:avLst/>
            </a:prstGeom>
          </p:spPr>
        </p:pic>
      </p:grpSp>
      <p:grpSp>
        <p:nvGrpSpPr>
          <p:cNvPr id="13" name="Group 12">
            <a:extLst>
              <a:ext uri="{FF2B5EF4-FFF2-40B4-BE49-F238E27FC236}">
                <a16:creationId xmlns:a16="http://schemas.microsoft.com/office/drawing/2014/main" id="{67429207-6778-EF40-897B-01E1CF931624}"/>
              </a:ext>
            </a:extLst>
          </p:cNvPr>
          <p:cNvGrpSpPr/>
          <p:nvPr/>
        </p:nvGrpSpPr>
        <p:grpSpPr>
          <a:xfrm>
            <a:off x="722342" y="5677992"/>
            <a:ext cx="596777" cy="596777"/>
            <a:chOff x="722342" y="5462505"/>
            <a:chExt cx="596777" cy="596777"/>
          </a:xfrm>
        </p:grpSpPr>
        <p:sp>
          <p:nvSpPr>
            <p:cNvPr id="15" name="Oval 14">
              <a:extLst>
                <a:ext uri="{FF2B5EF4-FFF2-40B4-BE49-F238E27FC236}">
                  <a16:creationId xmlns:a16="http://schemas.microsoft.com/office/drawing/2014/main" id="{0FCF3E53-1536-6B58-FF06-548237CE0B51}"/>
                </a:ext>
              </a:extLst>
            </p:cNvPr>
            <p:cNvSpPr/>
            <p:nvPr/>
          </p:nvSpPr>
          <p:spPr>
            <a:xfrm>
              <a:off x="722342" y="5462505"/>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Graphic 15" descr="Piggy Bank with solid fill">
              <a:extLst>
                <a:ext uri="{FF2B5EF4-FFF2-40B4-BE49-F238E27FC236}">
                  <a16:creationId xmlns:a16="http://schemas.microsoft.com/office/drawing/2014/main" id="{F4EFA0C7-564C-C263-9227-C92A724D3F1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00528" y="5510181"/>
              <a:ext cx="485456" cy="485456"/>
            </a:xfrm>
            <a:prstGeom prst="rect">
              <a:avLst/>
            </a:prstGeom>
          </p:spPr>
        </p:pic>
      </p:grpSp>
      <p:grpSp>
        <p:nvGrpSpPr>
          <p:cNvPr id="21" name="Group 20">
            <a:extLst>
              <a:ext uri="{FF2B5EF4-FFF2-40B4-BE49-F238E27FC236}">
                <a16:creationId xmlns:a16="http://schemas.microsoft.com/office/drawing/2014/main" id="{F68BAC2B-B25C-33D7-8069-7B7B1E810854}"/>
              </a:ext>
            </a:extLst>
          </p:cNvPr>
          <p:cNvGrpSpPr/>
          <p:nvPr/>
        </p:nvGrpSpPr>
        <p:grpSpPr>
          <a:xfrm>
            <a:off x="10352098" y="752702"/>
            <a:ext cx="1850062" cy="584775"/>
            <a:chOff x="10352098" y="752702"/>
            <a:chExt cx="1850062" cy="584775"/>
          </a:xfrm>
        </p:grpSpPr>
        <p:sp>
          <p:nvSpPr>
            <p:cNvPr id="22" name="Rectangle 21">
              <a:extLst>
                <a:ext uri="{FF2B5EF4-FFF2-40B4-BE49-F238E27FC236}">
                  <a16:creationId xmlns:a16="http://schemas.microsoft.com/office/drawing/2014/main" id="{B9DAD320-DE62-CE5A-CC23-25E174CB427D}"/>
                </a:ext>
              </a:extLst>
            </p:cNvPr>
            <p:cNvSpPr/>
            <p:nvPr/>
          </p:nvSpPr>
          <p:spPr>
            <a:xfrm>
              <a:off x="10352098" y="752702"/>
              <a:ext cx="1850062" cy="58477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Box 22">
              <a:extLst>
                <a:ext uri="{FF2B5EF4-FFF2-40B4-BE49-F238E27FC236}">
                  <a16:creationId xmlns:a16="http://schemas.microsoft.com/office/drawing/2014/main" id="{9E2121FA-90A2-89F6-ABA9-B5E671EB4E76}"/>
                </a:ext>
              </a:extLst>
            </p:cNvPr>
            <p:cNvSpPr txBox="1"/>
            <p:nvPr/>
          </p:nvSpPr>
          <p:spPr>
            <a:xfrm>
              <a:off x="10707209" y="859001"/>
              <a:ext cx="1411187"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2</a:t>
              </a:r>
              <a:endParaRPr lang="en-US" dirty="0">
                <a:solidFill>
                  <a:srgbClr val="3F3F3F"/>
                </a:solidFill>
                <a:effectLst/>
                <a:latin typeface="FranklinGothicURWBoo" pitchFamily="2" charset="77"/>
              </a:endParaRPr>
            </a:p>
          </p:txBody>
        </p:sp>
        <p:pic>
          <p:nvPicPr>
            <p:cNvPr id="24" name="Graphic 23" descr="Magnifying glass with solid fill">
              <a:extLst>
                <a:ext uri="{FF2B5EF4-FFF2-40B4-BE49-F238E27FC236}">
                  <a16:creationId xmlns:a16="http://schemas.microsoft.com/office/drawing/2014/main" id="{AD8F97D0-DD1D-6364-2760-739C49B89FA6}"/>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10427749" y="787645"/>
              <a:ext cx="509491" cy="509491"/>
            </a:xfrm>
            <a:prstGeom prst="rect">
              <a:avLst/>
            </a:prstGeom>
          </p:spPr>
        </p:pic>
      </p:grpSp>
    </p:spTree>
    <p:extLst>
      <p:ext uri="{BB962C8B-B14F-4D97-AF65-F5344CB8AC3E}">
        <p14:creationId xmlns:p14="http://schemas.microsoft.com/office/powerpoint/2010/main" val="35227821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6FB96F-B06B-45E2-BB0C-295957A66BAC}"/>
              </a:ext>
            </a:extLst>
          </p:cNvPr>
          <p:cNvSpPr>
            <a:spLocks noGrp="1"/>
          </p:cNvSpPr>
          <p:nvPr>
            <p:ph type="title"/>
          </p:nvPr>
        </p:nvSpPr>
        <p:spPr>
          <a:xfrm>
            <a:off x="685800" y="798718"/>
            <a:ext cx="10793896" cy="648374"/>
          </a:xfrm>
        </p:spPr>
        <p:txBody>
          <a:bodyPr>
            <a:normAutofit fontScale="90000"/>
          </a:bodyPr>
          <a:lstStyle/>
          <a:p>
            <a:r>
              <a:rPr lang="en-US" dirty="0">
                <a:solidFill>
                  <a:srgbClr val="005188"/>
                </a:solidFill>
              </a:rPr>
              <a:t>Countering Weapons of Mass Destruction (</a:t>
            </a:r>
            <a:r>
              <a:rPr lang="en-US" dirty="0">
                <a:solidFill>
                  <a:srgbClr val="005188"/>
                </a:solidFill>
                <a:hlinkClick r:id="rId3"/>
              </a:rPr>
              <a:t>CWMD</a:t>
            </a:r>
            <a:r>
              <a:rPr lang="en-US" dirty="0">
                <a:solidFill>
                  <a:srgbClr val="005188"/>
                </a:solidFill>
              </a:rPr>
              <a:t>)</a:t>
            </a:r>
            <a:br>
              <a:rPr lang="en-US" dirty="0">
                <a:solidFill>
                  <a:srgbClr val="005188"/>
                </a:solidFill>
              </a:rPr>
            </a:br>
            <a:endParaRPr lang="en-US" sz="1800" dirty="0">
              <a:solidFill>
                <a:srgbClr val="005188"/>
              </a:solidFill>
            </a:endParaRPr>
          </a:p>
        </p:txBody>
      </p:sp>
      <p:sp>
        <p:nvSpPr>
          <p:cNvPr id="3" name="Content Placeholder 2">
            <a:extLst>
              <a:ext uri="{FF2B5EF4-FFF2-40B4-BE49-F238E27FC236}">
                <a16:creationId xmlns:a16="http://schemas.microsoft.com/office/drawing/2014/main" id="{B4DB04CE-D83F-4C70-B535-6FFB597DF2A4}"/>
              </a:ext>
            </a:extLst>
          </p:cNvPr>
          <p:cNvSpPr>
            <a:spLocks noGrp="1"/>
          </p:cNvSpPr>
          <p:nvPr>
            <p:ph sz="half" idx="1"/>
          </p:nvPr>
        </p:nvSpPr>
        <p:spPr>
          <a:xfrm>
            <a:off x="697637" y="3538488"/>
            <a:ext cx="5017284" cy="993914"/>
          </a:xfrm>
        </p:spPr>
        <p:txBody>
          <a:bodyPr>
            <a:normAutofit/>
          </a:bodyPr>
          <a:lstStyle/>
          <a:p>
            <a:pPr marL="0" marR="0" indent="0" algn="l">
              <a:lnSpc>
                <a:spcPct val="100000"/>
              </a:lnSpc>
              <a:spcBef>
                <a:spcPts val="0"/>
              </a:spcBef>
              <a:buNone/>
            </a:pPr>
            <a:r>
              <a:rPr lang="en-US" sz="1800" kern="1400" dirty="0">
                <a:ln>
                  <a:noFill/>
                </a:ln>
                <a:solidFill>
                  <a:srgbClr val="005188"/>
                </a:solidFill>
                <a:effectLst/>
              </a:rPr>
              <a:t>Works to prevent weapons of mass destruction (WMD) attacks against the </a:t>
            </a:r>
            <a:r>
              <a:rPr lang="en-US" sz="1800" kern="1400" dirty="0">
                <a:solidFill>
                  <a:srgbClr val="005188"/>
                </a:solidFill>
              </a:rPr>
              <a:t>U.S. </a:t>
            </a:r>
            <a:r>
              <a:rPr lang="en-US" sz="1800" kern="1400" dirty="0">
                <a:ln>
                  <a:noFill/>
                </a:ln>
                <a:solidFill>
                  <a:srgbClr val="005188"/>
                </a:solidFill>
                <a:effectLst/>
              </a:rPr>
              <a:t>through timely and responsive support to operational partners. </a:t>
            </a:r>
          </a:p>
        </p:txBody>
      </p:sp>
      <p:sp>
        <p:nvSpPr>
          <p:cNvPr id="4" name="Content Placeholder 3">
            <a:extLst>
              <a:ext uri="{FF2B5EF4-FFF2-40B4-BE49-F238E27FC236}">
                <a16:creationId xmlns:a16="http://schemas.microsoft.com/office/drawing/2014/main" id="{7734DAA3-530E-472A-8563-CEC22AF04752}"/>
              </a:ext>
            </a:extLst>
          </p:cNvPr>
          <p:cNvSpPr>
            <a:spLocks noGrp="1"/>
          </p:cNvSpPr>
          <p:nvPr>
            <p:ph sz="half" idx="2"/>
          </p:nvPr>
        </p:nvSpPr>
        <p:spPr>
          <a:xfrm>
            <a:off x="6096000" y="3611287"/>
            <a:ext cx="5572125" cy="2644547"/>
          </a:xfrm>
        </p:spPr>
        <p:txBody>
          <a:bodyPr numCol="2" spcCol="182880">
            <a:noAutofit/>
          </a:bodyPr>
          <a:lstStyle/>
          <a:p>
            <a:pPr>
              <a:lnSpc>
                <a:spcPct val="100000"/>
              </a:lnSpc>
              <a:spcBef>
                <a:spcPts val="0"/>
              </a:spcBef>
              <a:spcAft>
                <a:spcPts val="600"/>
              </a:spcAft>
            </a:pPr>
            <a:r>
              <a:rPr lang="en-US" sz="1800" kern="1400" dirty="0">
                <a:solidFill>
                  <a:srgbClr val="005188"/>
                </a:solidFill>
              </a:rPr>
              <a:t>T</a:t>
            </a:r>
            <a:r>
              <a:rPr lang="en-US" sz="1800" kern="1400" dirty="0">
                <a:ln>
                  <a:noFill/>
                </a:ln>
                <a:solidFill>
                  <a:srgbClr val="005188"/>
                </a:solidFill>
                <a:effectLst/>
              </a:rPr>
              <a:t>asked with countering attempts by terrorists or other threat actors.</a:t>
            </a:r>
          </a:p>
          <a:p>
            <a:pPr>
              <a:lnSpc>
                <a:spcPct val="100000"/>
              </a:lnSpc>
              <a:spcBef>
                <a:spcPts val="0"/>
              </a:spcBef>
              <a:spcAft>
                <a:spcPts val="300"/>
              </a:spcAft>
            </a:pPr>
            <a:r>
              <a:rPr lang="en-US" sz="1800" kern="1400" dirty="0">
                <a:solidFill>
                  <a:srgbClr val="005188"/>
                </a:solidFill>
              </a:rPr>
              <a:t>U</a:t>
            </a:r>
            <a:r>
              <a:rPr lang="en-US" sz="1800" kern="1400" dirty="0">
                <a:ln>
                  <a:noFill/>
                </a:ln>
                <a:solidFill>
                  <a:srgbClr val="005188"/>
                </a:solidFill>
                <a:effectLst/>
                <a:latin typeface="Franklin Gothic Book" panose="020B0503020102020204" pitchFamily="34" charset="0"/>
              </a:rPr>
              <a:t>ses technical expertise and relationships to support DHS Components, first responders, </a:t>
            </a:r>
            <a:r>
              <a:rPr lang="en-US" sz="1800" kern="1400" dirty="0">
                <a:solidFill>
                  <a:srgbClr val="005188"/>
                </a:solidFill>
              </a:rPr>
              <a:t>as well as</a:t>
            </a:r>
            <a:br>
              <a:rPr lang="en-US" sz="1800" kern="1400" dirty="0">
                <a:ln>
                  <a:noFill/>
                </a:ln>
                <a:solidFill>
                  <a:srgbClr val="005188"/>
                </a:solidFill>
                <a:effectLst/>
                <a:latin typeface="Franklin Gothic Book" panose="020B0503020102020204" pitchFamily="34" charset="0"/>
              </a:rPr>
            </a:br>
            <a:r>
              <a:rPr lang="en-US" sz="1800" kern="1400" dirty="0">
                <a:ln>
                  <a:noFill/>
                </a:ln>
                <a:solidFill>
                  <a:srgbClr val="005188"/>
                </a:solidFill>
                <a:effectLst/>
                <a:latin typeface="Franklin Gothic Book" panose="020B0503020102020204" pitchFamily="34" charset="0"/>
              </a:rPr>
              <a:t>domestic and international counterparts to neutralize threats, prepare for WMD, combat WMD, and close vulnerabilities to ensure deterrence and protect the homeland.</a:t>
            </a:r>
            <a:endParaRPr lang="en-US" sz="1800" kern="1400" dirty="0">
              <a:ln>
                <a:noFill/>
              </a:ln>
              <a:solidFill>
                <a:srgbClr val="005188"/>
              </a:solidFill>
              <a:effectLst/>
            </a:endParaRPr>
          </a:p>
        </p:txBody>
      </p:sp>
      <p:sp>
        <p:nvSpPr>
          <p:cNvPr id="5" name="Slide Number Placeholder 4">
            <a:extLst>
              <a:ext uri="{FF2B5EF4-FFF2-40B4-BE49-F238E27FC236}">
                <a16:creationId xmlns:a16="http://schemas.microsoft.com/office/drawing/2014/main" id="{38BAF1B9-C004-4BF5-9F4C-E9175EDDC201}"/>
              </a:ext>
            </a:extLst>
          </p:cNvPr>
          <p:cNvSpPr>
            <a:spLocks noGrp="1"/>
          </p:cNvSpPr>
          <p:nvPr>
            <p:ph type="sldNum" sz="quarter" idx="10"/>
          </p:nvPr>
        </p:nvSpPr>
        <p:spPr/>
        <p:txBody>
          <a:bodyPr/>
          <a:lstStyle/>
          <a:p>
            <a:fld id="{608A590B-EA45-4811-A9A8-40DF519EF08C}" type="slidenum">
              <a:rPr lang="en-US" smtClean="0"/>
              <a:pPr/>
              <a:t>16</a:t>
            </a:fld>
            <a:endParaRPr lang="en-US" dirty="0"/>
          </a:p>
        </p:txBody>
      </p:sp>
      <p:sp>
        <p:nvSpPr>
          <p:cNvPr id="7" name="Rectangle 6">
            <a:extLst>
              <a:ext uri="{FF2B5EF4-FFF2-40B4-BE49-F238E27FC236}">
                <a16:creationId xmlns:a16="http://schemas.microsoft.com/office/drawing/2014/main" id="{CA95EF1D-311D-4908-552C-00F8F35FB827}"/>
              </a:ext>
            </a:extLst>
          </p:cNvPr>
          <p:cNvSpPr/>
          <p:nvPr/>
        </p:nvSpPr>
        <p:spPr>
          <a:xfrm>
            <a:off x="0" y="1706213"/>
            <a:ext cx="12192000" cy="993913"/>
          </a:xfrm>
          <a:prstGeom prst="rect">
            <a:avLst/>
          </a:prstGeom>
          <a:pattFill prst="dkDn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E1422D6E-3E25-4CD6-65B7-6EF9BC5A1665}"/>
              </a:ext>
            </a:extLst>
          </p:cNvPr>
          <p:cNvSpPr/>
          <p:nvPr/>
        </p:nvSpPr>
        <p:spPr>
          <a:xfrm>
            <a:off x="6651329" y="3055794"/>
            <a:ext cx="3601312" cy="369332"/>
          </a:xfrm>
          <a:prstGeom prst="rect">
            <a:avLst/>
          </a:prstGeom>
        </p:spPr>
        <p:txBody>
          <a:bodyPr wrap="square">
            <a:spAutoFit/>
          </a:bodyPr>
          <a:lstStyle/>
          <a:p>
            <a:pPr lvl="0">
              <a:defRPr/>
            </a:pPr>
            <a:r>
              <a:rPr lang="en-US" b="1" dirty="0">
                <a:solidFill>
                  <a:srgbClr val="003E67"/>
                </a:solidFill>
                <a:latin typeface="Franklin Gothic Book" panose="020B0503020102020204" pitchFamily="34" charset="0"/>
                <a:cs typeface="Calibri" panose="020F0502020204030204" pitchFamily="34" charset="0"/>
              </a:rPr>
              <a:t>CWMD at a Glance</a:t>
            </a:r>
          </a:p>
        </p:txBody>
      </p:sp>
      <p:cxnSp>
        <p:nvCxnSpPr>
          <p:cNvPr id="18" name="Straight Connector 17">
            <a:extLst>
              <a:ext uri="{FF2B5EF4-FFF2-40B4-BE49-F238E27FC236}">
                <a16:creationId xmlns:a16="http://schemas.microsoft.com/office/drawing/2014/main" id="{15404D1B-993C-14C7-566E-85633921B9E5}"/>
              </a:ext>
            </a:extLst>
          </p:cNvPr>
          <p:cNvCxnSpPr>
            <a:cxnSpLocks/>
          </p:cNvCxnSpPr>
          <p:nvPr/>
        </p:nvCxnSpPr>
        <p:spPr>
          <a:xfrm>
            <a:off x="5803310" y="3075982"/>
            <a:ext cx="0" cy="3200400"/>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9A6EA39E-DD45-446A-A48C-E102CCD4B32E}"/>
              </a:ext>
            </a:extLst>
          </p:cNvPr>
          <p:cNvSpPr txBox="1"/>
          <p:nvPr/>
        </p:nvSpPr>
        <p:spPr>
          <a:xfrm>
            <a:off x="1338307" y="3011190"/>
            <a:ext cx="1742463" cy="369332"/>
          </a:xfrm>
          <a:prstGeom prst="rect">
            <a:avLst/>
          </a:prstGeom>
          <a:noFill/>
        </p:spPr>
        <p:txBody>
          <a:bodyPr wrap="square" rtlCol="0">
            <a:spAutoFit/>
          </a:bodyPr>
          <a:lstStyle/>
          <a:p>
            <a:r>
              <a:rPr lang="en-US" b="1" dirty="0">
                <a:solidFill>
                  <a:srgbClr val="003366"/>
                </a:solidFill>
                <a:latin typeface="Franklin Gothic Book" panose="020B0503020102020204" pitchFamily="34" charset="0"/>
              </a:rPr>
              <a:t>About</a:t>
            </a:r>
            <a:endParaRPr lang="en-US" dirty="0">
              <a:solidFill>
                <a:srgbClr val="003366"/>
              </a:solidFill>
              <a:latin typeface="Franklin Gothic Book" panose="020B0503020102020204" pitchFamily="34" charset="0"/>
            </a:endParaRPr>
          </a:p>
        </p:txBody>
      </p:sp>
      <p:sp>
        <p:nvSpPr>
          <p:cNvPr id="28" name="Content Placeholder 3">
            <a:extLst>
              <a:ext uri="{FF2B5EF4-FFF2-40B4-BE49-F238E27FC236}">
                <a16:creationId xmlns:a16="http://schemas.microsoft.com/office/drawing/2014/main" id="{C71357FD-33B2-4B91-B971-A4EDC28EF8F6}"/>
              </a:ext>
            </a:extLst>
          </p:cNvPr>
          <p:cNvSpPr txBox="1">
            <a:spLocks/>
          </p:cNvSpPr>
          <p:nvPr/>
        </p:nvSpPr>
        <p:spPr>
          <a:xfrm>
            <a:off x="8434752" y="3797738"/>
            <a:ext cx="2973843" cy="2619937"/>
          </a:xfrm>
          <a:prstGeom prst="rect">
            <a:avLst/>
          </a:prstGeom>
        </p:spPr>
        <p:txBody>
          <a:bodyPr vert="horz" lIns="0" tIns="45720" rIns="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ranklin Gothic Book" panose="020B05030201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ranklin Gothic Book" panose="020B05030201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lvl="1">
              <a:lnSpc>
                <a:spcPct val="100000"/>
              </a:lnSpc>
              <a:spcBef>
                <a:spcPts val="0"/>
              </a:spcBef>
              <a:spcAft>
                <a:spcPts val="600"/>
              </a:spcAft>
            </a:pPr>
            <a:endParaRPr lang="en-US" sz="1700" dirty="0"/>
          </a:p>
        </p:txBody>
      </p:sp>
      <p:cxnSp>
        <p:nvCxnSpPr>
          <p:cNvPr id="38" name="Straight Connector 37">
            <a:extLst>
              <a:ext uri="{FF2B5EF4-FFF2-40B4-BE49-F238E27FC236}">
                <a16:creationId xmlns:a16="http://schemas.microsoft.com/office/drawing/2014/main" id="{761F0341-2AAD-4315-A061-6E1D810A4013}"/>
              </a:ext>
            </a:extLst>
          </p:cNvPr>
          <p:cNvCxnSpPr>
            <a:cxnSpLocks/>
          </p:cNvCxnSpPr>
          <p:nvPr/>
        </p:nvCxnSpPr>
        <p:spPr>
          <a:xfrm>
            <a:off x="666724" y="4676182"/>
            <a:ext cx="493776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34" name="Content Placeholder 2">
            <a:extLst>
              <a:ext uri="{FF2B5EF4-FFF2-40B4-BE49-F238E27FC236}">
                <a16:creationId xmlns:a16="http://schemas.microsoft.com/office/drawing/2014/main" id="{31705E05-225E-4058-AA65-C6DBB39618B0}"/>
              </a:ext>
            </a:extLst>
          </p:cNvPr>
          <p:cNvSpPr txBox="1">
            <a:spLocks/>
          </p:cNvSpPr>
          <p:nvPr/>
        </p:nvSpPr>
        <p:spPr>
          <a:xfrm>
            <a:off x="709148" y="5095012"/>
            <a:ext cx="4987969" cy="1219793"/>
          </a:xfrm>
          <a:prstGeom prst="rect">
            <a:avLst/>
          </a:prstGeom>
        </p:spPr>
        <p:txBody>
          <a:bodyPr vert="horz" lIns="0" tIns="45720" rIns="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ranklin Gothic Book" panose="020B05030201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ranklin Gothic Book" panose="020B05030201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1800" dirty="0">
                <a:solidFill>
                  <a:srgbClr val="005188"/>
                </a:solidFill>
              </a:rPr>
              <a:t>Lead DHS efforts and coordinate with domestic and international partners to safeguard the United States against chemical, biological, radiological, nuclear (CBRN) and health security threats.</a:t>
            </a:r>
          </a:p>
        </p:txBody>
      </p:sp>
      <p:sp>
        <p:nvSpPr>
          <p:cNvPr id="35" name="Rectangle 34">
            <a:extLst>
              <a:ext uri="{FF2B5EF4-FFF2-40B4-BE49-F238E27FC236}">
                <a16:creationId xmlns:a16="http://schemas.microsoft.com/office/drawing/2014/main" id="{31D10D3D-CAFB-4F2C-B615-45EAB3896B88}"/>
              </a:ext>
            </a:extLst>
          </p:cNvPr>
          <p:cNvSpPr/>
          <p:nvPr/>
        </p:nvSpPr>
        <p:spPr>
          <a:xfrm>
            <a:off x="612415" y="4807476"/>
            <a:ext cx="2681013" cy="369332"/>
          </a:xfrm>
          <a:prstGeom prst="rect">
            <a:avLst/>
          </a:prstGeom>
        </p:spPr>
        <p:txBody>
          <a:bodyPr wrap="square">
            <a:spAutoFit/>
          </a:bodyPr>
          <a:lstStyle/>
          <a:p>
            <a:pPr lvl="0">
              <a:defRPr/>
            </a:pPr>
            <a:r>
              <a:rPr lang="en-US" b="1" dirty="0">
                <a:solidFill>
                  <a:srgbClr val="003366"/>
                </a:solidFill>
                <a:latin typeface="Franklin Gothic Book" panose="020B0503020102020204" pitchFamily="34" charset="0"/>
                <a:cs typeface="Calibri" panose="020F0502020204030204" pitchFamily="34" charset="0"/>
              </a:rPr>
              <a:t>Mission</a:t>
            </a:r>
          </a:p>
        </p:txBody>
      </p:sp>
      <p:pic>
        <p:nvPicPr>
          <p:cNvPr id="36" name="Graphic 35" descr="Bullseye with solid fill">
            <a:extLst>
              <a:ext uri="{FF2B5EF4-FFF2-40B4-BE49-F238E27FC236}">
                <a16:creationId xmlns:a16="http://schemas.microsoft.com/office/drawing/2014/main" id="{30204666-DF16-48B6-A6F4-8B9D9C7B7B9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812922" y="4748019"/>
            <a:ext cx="1219793" cy="1219793"/>
          </a:xfrm>
          <a:prstGeom prst="rect">
            <a:avLst/>
          </a:prstGeom>
        </p:spPr>
      </p:pic>
      <p:sp>
        <p:nvSpPr>
          <p:cNvPr id="24" name="Rectangle 23">
            <a:extLst>
              <a:ext uri="{FF2B5EF4-FFF2-40B4-BE49-F238E27FC236}">
                <a16:creationId xmlns:a16="http://schemas.microsoft.com/office/drawing/2014/main" id="{F8AF67E1-59F0-46D4-A3D0-182CE9AB0CB9}"/>
              </a:ext>
            </a:extLst>
          </p:cNvPr>
          <p:cNvSpPr/>
          <p:nvPr/>
        </p:nvSpPr>
        <p:spPr>
          <a:xfrm>
            <a:off x="4356847" y="1631262"/>
            <a:ext cx="3497295" cy="115256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5" name="Picture 2" descr="Countering Weapons of Mass Destruction Office">
            <a:extLst>
              <a:ext uri="{FF2B5EF4-FFF2-40B4-BE49-F238E27FC236}">
                <a16:creationId xmlns:a16="http://schemas.microsoft.com/office/drawing/2014/main" id="{D6D14649-AC31-4901-B9F2-B36B8E702205}"/>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24448" b="23539"/>
          <a:stretch/>
        </p:blipFill>
        <p:spPr bwMode="auto">
          <a:xfrm>
            <a:off x="4544263" y="1781174"/>
            <a:ext cx="3122461" cy="912721"/>
          </a:xfrm>
          <a:prstGeom prst="rect">
            <a:avLst/>
          </a:prstGeom>
          <a:noFill/>
          <a:extLst>
            <a:ext uri="{909E8E84-426E-40DD-AFC4-6F175D3DCCD1}">
              <a14:hiddenFill xmlns:a14="http://schemas.microsoft.com/office/drawing/2010/main">
                <a:solidFill>
                  <a:srgbClr val="FFFFFF"/>
                </a:solidFill>
              </a14:hiddenFill>
            </a:ext>
          </a:extLst>
        </p:spPr>
      </p:pic>
      <p:sp>
        <p:nvSpPr>
          <p:cNvPr id="12" name="Oval 11">
            <a:extLst>
              <a:ext uri="{FF2B5EF4-FFF2-40B4-BE49-F238E27FC236}">
                <a16:creationId xmlns:a16="http://schemas.microsoft.com/office/drawing/2014/main" id="{374269B4-FF5B-A568-2382-C225DEA2F161}"/>
              </a:ext>
            </a:extLst>
          </p:cNvPr>
          <p:cNvSpPr/>
          <p:nvPr/>
        </p:nvSpPr>
        <p:spPr>
          <a:xfrm>
            <a:off x="666724" y="2910918"/>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14">
            <a:extLst>
              <a:ext uri="{FF2B5EF4-FFF2-40B4-BE49-F238E27FC236}">
                <a16:creationId xmlns:a16="http://schemas.microsoft.com/office/drawing/2014/main" id="{A8417FDE-6D5B-82DA-A923-9AFBF527E39F}"/>
              </a:ext>
            </a:extLst>
          </p:cNvPr>
          <p:cNvSpPr/>
          <p:nvPr/>
        </p:nvSpPr>
        <p:spPr>
          <a:xfrm>
            <a:off x="5978492" y="2973078"/>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9" name="Graphic 18" descr="Magnifying glass with solid fill">
            <a:extLst>
              <a:ext uri="{FF2B5EF4-FFF2-40B4-BE49-F238E27FC236}">
                <a16:creationId xmlns:a16="http://schemas.microsoft.com/office/drawing/2014/main" id="{766E31E8-1B6D-BA96-6C3C-97D7D536EED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31133" y="2971833"/>
            <a:ext cx="455504" cy="455504"/>
          </a:xfrm>
          <a:prstGeom prst="rect">
            <a:avLst/>
          </a:prstGeom>
        </p:spPr>
      </p:pic>
      <p:grpSp>
        <p:nvGrpSpPr>
          <p:cNvPr id="10" name="Group 9">
            <a:extLst>
              <a:ext uri="{FF2B5EF4-FFF2-40B4-BE49-F238E27FC236}">
                <a16:creationId xmlns:a16="http://schemas.microsoft.com/office/drawing/2014/main" id="{57CC0A83-FE8A-C1F6-E3A3-F0C9652DC099}"/>
              </a:ext>
            </a:extLst>
          </p:cNvPr>
          <p:cNvGrpSpPr/>
          <p:nvPr/>
        </p:nvGrpSpPr>
        <p:grpSpPr>
          <a:xfrm>
            <a:off x="10352098" y="752702"/>
            <a:ext cx="1850062" cy="584775"/>
            <a:chOff x="10352098" y="752702"/>
            <a:chExt cx="1850062" cy="584775"/>
          </a:xfrm>
        </p:grpSpPr>
        <p:sp>
          <p:nvSpPr>
            <p:cNvPr id="13" name="Rectangle 12">
              <a:extLst>
                <a:ext uri="{FF2B5EF4-FFF2-40B4-BE49-F238E27FC236}">
                  <a16:creationId xmlns:a16="http://schemas.microsoft.com/office/drawing/2014/main" id="{2533AF8E-19CC-40F2-87CA-555FF422D0D2}"/>
                </a:ext>
              </a:extLst>
            </p:cNvPr>
            <p:cNvSpPr/>
            <p:nvPr/>
          </p:nvSpPr>
          <p:spPr>
            <a:xfrm>
              <a:off x="10352098" y="752702"/>
              <a:ext cx="1850062" cy="58477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F0A8A27A-5295-F0F4-2EE0-EF314CEF9A64}"/>
                </a:ext>
              </a:extLst>
            </p:cNvPr>
            <p:cNvSpPr txBox="1"/>
            <p:nvPr/>
          </p:nvSpPr>
          <p:spPr>
            <a:xfrm>
              <a:off x="10707209" y="859001"/>
              <a:ext cx="1411187"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2</a:t>
              </a:r>
              <a:endParaRPr lang="en-US" dirty="0">
                <a:solidFill>
                  <a:srgbClr val="3F3F3F"/>
                </a:solidFill>
                <a:effectLst/>
                <a:latin typeface="FranklinGothicURWBoo" pitchFamily="2" charset="77"/>
              </a:endParaRPr>
            </a:p>
          </p:txBody>
        </p:sp>
        <p:pic>
          <p:nvPicPr>
            <p:cNvPr id="20" name="Graphic 19" descr="Magnifying glass with solid fill">
              <a:extLst>
                <a:ext uri="{FF2B5EF4-FFF2-40B4-BE49-F238E27FC236}">
                  <a16:creationId xmlns:a16="http://schemas.microsoft.com/office/drawing/2014/main" id="{BAA66523-CA84-85B6-5F2F-8EC8743AE6DD}"/>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427749" y="787645"/>
              <a:ext cx="509491" cy="509491"/>
            </a:xfrm>
            <a:prstGeom prst="rect">
              <a:avLst/>
            </a:prstGeom>
          </p:spPr>
        </p:pic>
      </p:grpSp>
      <p:pic>
        <p:nvPicPr>
          <p:cNvPr id="21" name="Graphic 20" descr="Binoculars with solid fill">
            <a:extLst>
              <a:ext uri="{FF2B5EF4-FFF2-40B4-BE49-F238E27FC236}">
                <a16:creationId xmlns:a16="http://schemas.microsoft.com/office/drawing/2014/main" id="{17EC0998-144C-8F15-953F-F280F1F267E0}"/>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6034026" y="3021988"/>
            <a:ext cx="485707" cy="485707"/>
          </a:xfrm>
          <a:prstGeom prst="rect">
            <a:avLst/>
          </a:prstGeom>
        </p:spPr>
      </p:pic>
    </p:spTree>
    <p:extLst>
      <p:ext uri="{BB962C8B-B14F-4D97-AF65-F5344CB8AC3E}">
        <p14:creationId xmlns:p14="http://schemas.microsoft.com/office/powerpoint/2010/main" val="12153939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6FB96F-B06B-45E2-BB0C-295957A66BAC}"/>
              </a:ext>
            </a:extLst>
          </p:cNvPr>
          <p:cNvSpPr>
            <a:spLocks noGrp="1"/>
          </p:cNvSpPr>
          <p:nvPr>
            <p:ph type="title"/>
          </p:nvPr>
        </p:nvSpPr>
        <p:spPr>
          <a:xfrm>
            <a:off x="685800" y="798718"/>
            <a:ext cx="10793896" cy="648374"/>
          </a:xfrm>
        </p:spPr>
        <p:txBody>
          <a:bodyPr>
            <a:normAutofit fontScale="90000"/>
          </a:bodyPr>
          <a:lstStyle/>
          <a:p>
            <a:r>
              <a:rPr lang="en-US" dirty="0">
                <a:solidFill>
                  <a:srgbClr val="005188"/>
                </a:solidFill>
              </a:rPr>
              <a:t>Countering Weapons of Mass Destruction (</a:t>
            </a:r>
            <a:r>
              <a:rPr lang="en-US" dirty="0">
                <a:solidFill>
                  <a:srgbClr val="005188"/>
                </a:solidFill>
                <a:hlinkClick r:id="rId3"/>
              </a:rPr>
              <a:t>CWMD</a:t>
            </a:r>
            <a:r>
              <a:rPr lang="en-US" dirty="0">
                <a:solidFill>
                  <a:srgbClr val="005188"/>
                </a:solidFill>
              </a:rPr>
              <a:t>)</a:t>
            </a:r>
            <a:br>
              <a:rPr lang="en-US" dirty="0">
                <a:solidFill>
                  <a:srgbClr val="005188"/>
                </a:solidFill>
              </a:rPr>
            </a:br>
            <a:endParaRPr lang="en-US" sz="1800" dirty="0">
              <a:solidFill>
                <a:srgbClr val="005188"/>
              </a:solidFill>
            </a:endParaRPr>
          </a:p>
        </p:txBody>
      </p:sp>
      <p:sp>
        <p:nvSpPr>
          <p:cNvPr id="4" name="Content Placeholder 3">
            <a:extLst>
              <a:ext uri="{FF2B5EF4-FFF2-40B4-BE49-F238E27FC236}">
                <a16:creationId xmlns:a16="http://schemas.microsoft.com/office/drawing/2014/main" id="{7734DAA3-530E-472A-8563-CEC22AF04752}"/>
              </a:ext>
            </a:extLst>
          </p:cNvPr>
          <p:cNvSpPr>
            <a:spLocks noGrp="1"/>
          </p:cNvSpPr>
          <p:nvPr>
            <p:ph sz="half" idx="2"/>
          </p:nvPr>
        </p:nvSpPr>
        <p:spPr>
          <a:xfrm>
            <a:off x="4356848" y="3812851"/>
            <a:ext cx="7675130" cy="2506482"/>
          </a:xfrm>
        </p:spPr>
        <p:txBody>
          <a:bodyPr numCol="2" spcCol="182880">
            <a:noAutofit/>
          </a:bodyPr>
          <a:lstStyle/>
          <a:p>
            <a:pPr>
              <a:lnSpc>
                <a:spcPct val="100000"/>
              </a:lnSpc>
              <a:spcBef>
                <a:spcPts val="0"/>
              </a:spcBef>
              <a:spcAft>
                <a:spcPts val="600"/>
              </a:spcAft>
            </a:pPr>
            <a:r>
              <a:rPr lang="en-US" sz="1800" dirty="0">
                <a:solidFill>
                  <a:srgbClr val="005188"/>
                </a:solidFill>
              </a:rPr>
              <a:t>Biological Detection for the 21</a:t>
            </a:r>
            <a:r>
              <a:rPr lang="en-US" sz="1800" baseline="30000" dirty="0">
                <a:solidFill>
                  <a:srgbClr val="005188"/>
                </a:solidFill>
              </a:rPr>
              <a:t>st</a:t>
            </a:r>
            <a:r>
              <a:rPr lang="en-US" sz="1800" dirty="0">
                <a:solidFill>
                  <a:srgbClr val="005188"/>
                </a:solidFill>
              </a:rPr>
              <a:t>             Century </a:t>
            </a:r>
          </a:p>
          <a:p>
            <a:pPr>
              <a:lnSpc>
                <a:spcPct val="100000"/>
              </a:lnSpc>
              <a:spcBef>
                <a:spcPts val="0"/>
              </a:spcBef>
              <a:spcAft>
                <a:spcPts val="600"/>
              </a:spcAft>
            </a:pPr>
            <a:r>
              <a:rPr lang="en-US" sz="1800" dirty="0">
                <a:solidFill>
                  <a:srgbClr val="005188"/>
                </a:solidFill>
                <a:effectLst/>
                <a:ea typeface="Times New Roman" panose="02020603050405020304" pitchFamily="18" charset="0"/>
              </a:rPr>
              <a:t>Chemical, Biological, Radiological, Nuclear (CBRN) Detection Equipment</a:t>
            </a:r>
          </a:p>
          <a:p>
            <a:pPr>
              <a:lnSpc>
                <a:spcPct val="100000"/>
              </a:lnSpc>
              <a:spcBef>
                <a:spcPts val="0"/>
              </a:spcBef>
              <a:spcAft>
                <a:spcPts val="600"/>
              </a:spcAft>
            </a:pPr>
            <a:r>
              <a:rPr lang="en-US" sz="1800" kern="1400" dirty="0">
                <a:ln>
                  <a:noFill/>
                </a:ln>
                <a:solidFill>
                  <a:srgbClr val="005188"/>
                </a:solidFill>
              </a:rPr>
              <a:t>Hazard-Detecting Instruments and Apparatus</a:t>
            </a:r>
          </a:p>
          <a:p>
            <a:pPr>
              <a:lnSpc>
                <a:spcPct val="100000"/>
              </a:lnSpc>
              <a:spcBef>
                <a:spcPts val="0"/>
              </a:spcBef>
              <a:spcAft>
                <a:spcPts val="600"/>
              </a:spcAft>
            </a:pPr>
            <a:r>
              <a:rPr lang="en-US" sz="1800" dirty="0">
                <a:solidFill>
                  <a:srgbClr val="005188"/>
                </a:solidFill>
                <a:effectLst/>
                <a:ea typeface="Times New Roman" panose="02020603050405020304" pitchFamily="18" charset="0"/>
              </a:rPr>
              <a:t>Medical Equipment and Countermeasures</a:t>
            </a:r>
            <a:endParaRPr lang="en-US" sz="1800" kern="1400" dirty="0">
              <a:ln>
                <a:noFill/>
              </a:ln>
              <a:solidFill>
                <a:srgbClr val="005188"/>
              </a:solidFill>
              <a:effectLst/>
            </a:endParaRPr>
          </a:p>
          <a:p>
            <a:pPr>
              <a:lnSpc>
                <a:spcPct val="100000"/>
              </a:lnSpc>
              <a:spcBef>
                <a:spcPts val="0"/>
              </a:spcBef>
              <a:spcAft>
                <a:spcPts val="600"/>
              </a:spcAft>
            </a:pPr>
            <a:r>
              <a:rPr lang="en-US" sz="1800" dirty="0">
                <a:solidFill>
                  <a:srgbClr val="005188"/>
                </a:solidFill>
              </a:rPr>
              <a:t>Radiation Portal Monitor (RPM) Enterprise</a:t>
            </a:r>
          </a:p>
          <a:p>
            <a:pPr>
              <a:lnSpc>
                <a:spcPct val="100000"/>
              </a:lnSpc>
              <a:spcBef>
                <a:spcPts val="0"/>
              </a:spcBef>
              <a:spcAft>
                <a:spcPts val="600"/>
              </a:spcAft>
            </a:pPr>
            <a:r>
              <a:rPr lang="en-US" sz="1800" dirty="0">
                <a:solidFill>
                  <a:srgbClr val="005188"/>
                </a:solidFill>
                <a:effectLst/>
                <a:ea typeface="Times New Roman" panose="02020603050405020304" pitchFamily="18" charset="0"/>
              </a:rPr>
              <a:t>Test and Evaluation Support                  Services</a:t>
            </a:r>
          </a:p>
          <a:p>
            <a:pPr>
              <a:lnSpc>
                <a:spcPct val="100000"/>
              </a:lnSpc>
              <a:spcBef>
                <a:spcPts val="0"/>
              </a:spcBef>
              <a:spcAft>
                <a:spcPts val="600"/>
              </a:spcAft>
            </a:pPr>
            <a:r>
              <a:rPr lang="en-US" sz="1800" dirty="0">
                <a:solidFill>
                  <a:srgbClr val="005188"/>
                </a:solidFill>
              </a:rPr>
              <a:t>Thallium Bromide Objective Resolution (THOR)</a:t>
            </a:r>
            <a:endParaRPr lang="en-US" sz="1800" b="1" kern="1400" dirty="0">
              <a:solidFill>
                <a:srgbClr val="005188"/>
              </a:solidFill>
            </a:endParaRPr>
          </a:p>
        </p:txBody>
      </p:sp>
      <p:sp>
        <p:nvSpPr>
          <p:cNvPr id="5" name="Slide Number Placeholder 4">
            <a:extLst>
              <a:ext uri="{FF2B5EF4-FFF2-40B4-BE49-F238E27FC236}">
                <a16:creationId xmlns:a16="http://schemas.microsoft.com/office/drawing/2014/main" id="{38BAF1B9-C004-4BF5-9F4C-E9175EDDC201}"/>
              </a:ext>
            </a:extLst>
          </p:cNvPr>
          <p:cNvSpPr>
            <a:spLocks noGrp="1"/>
          </p:cNvSpPr>
          <p:nvPr>
            <p:ph type="sldNum" sz="quarter" idx="10"/>
          </p:nvPr>
        </p:nvSpPr>
        <p:spPr/>
        <p:txBody>
          <a:bodyPr/>
          <a:lstStyle/>
          <a:p>
            <a:fld id="{608A590B-EA45-4811-A9A8-40DF519EF08C}" type="slidenum">
              <a:rPr lang="en-US" smtClean="0"/>
              <a:pPr/>
              <a:t>17</a:t>
            </a:fld>
            <a:endParaRPr lang="en-US" dirty="0"/>
          </a:p>
        </p:txBody>
      </p:sp>
      <p:sp>
        <p:nvSpPr>
          <p:cNvPr id="7" name="Rectangle 6">
            <a:extLst>
              <a:ext uri="{FF2B5EF4-FFF2-40B4-BE49-F238E27FC236}">
                <a16:creationId xmlns:a16="http://schemas.microsoft.com/office/drawing/2014/main" id="{CA95EF1D-311D-4908-552C-00F8F35FB827}"/>
              </a:ext>
            </a:extLst>
          </p:cNvPr>
          <p:cNvSpPr/>
          <p:nvPr/>
        </p:nvSpPr>
        <p:spPr>
          <a:xfrm>
            <a:off x="0" y="1706213"/>
            <a:ext cx="12192000" cy="993913"/>
          </a:xfrm>
          <a:prstGeom prst="rect">
            <a:avLst/>
          </a:prstGeom>
          <a:pattFill prst="dkDn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E1422D6E-3E25-4CD6-65B7-6EF9BC5A1665}"/>
              </a:ext>
            </a:extLst>
          </p:cNvPr>
          <p:cNvSpPr/>
          <p:nvPr/>
        </p:nvSpPr>
        <p:spPr>
          <a:xfrm>
            <a:off x="5052119" y="3188777"/>
            <a:ext cx="6544818" cy="369332"/>
          </a:xfrm>
          <a:prstGeom prst="rect">
            <a:avLst/>
          </a:prstGeom>
        </p:spPr>
        <p:txBody>
          <a:bodyPr wrap="square">
            <a:spAutoFit/>
          </a:bodyPr>
          <a:lstStyle/>
          <a:p>
            <a:pPr lvl="0">
              <a:defRPr/>
            </a:pPr>
            <a:r>
              <a:rPr lang="en-US" b="1" dirty="0">
                <a:solidFill>
                  <a:srgbClr val="003E67"/>
                </a:solidFill>
                <a:latin typeface="Franklin Gothic Book" panose="020B0503020102020204" pitchFamily="34" charset="0"/>
                <a:cs typeface="Calibri" panose="020F0502020204030204" pitchFamily="34" charset="0"/>
              </a:rPr>
              <a:t>What CWMD Buys</a:t>
            </a:r>
          </a:p>
        </p:txBody>
      </p:sp>
      <p:cxnSp>
        <p:nvCxnSpPr>
          <p:cNvPr id="18" name="Straight Connector 17">
            <a:extLst>
              <a:ext uri="{FF2B5EF4-FFF2-40B4-BE49-F238E27FC236}">
                <a16:creationId xmlns:a16="http://schemas.microsoft.com/office/drawing/2014/main" id="{15404D1B-993C-14C7-566E-85633921B9E5}"/>
              </a:ext>
            </a:extLst>
          </p:cNvPr>
          <p:cNvCxnSpPr/>
          <p:nvPr/>
        </p:nvCxnSpPr>
        <p:spPr>
          <a:xfrm>
            <a:off x="3966681" y="3061041"/>
            <a:ext cx="0" cy="3200400"/>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CD81A2B1-418C-2FEE-2FBE-11DDD010F971}"/>
              </a:ext>
            </a:extLst>
          </p:cNvPr>
          <p:cNvCxnSpPr>
            <a:cxnSpLocks/>
          </p:cNvCxnSpPr>
          <p:nvPr/>
        </p:nvCxnSpPr>
        <p:spPr>
          <a:xfrm>
            <a:off x="615415" y="5594549"/>
            <a:ext cx="3115757"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9A6EA39E-DD45-446A-A48C-E102CCD4B32E}"/>
              </a:ext>
            </a:extLst>
          </p:cNvPr>
          <p:cNvSpPr txBox="1"/>
          <p:nvPr/>
        </p:nvSpPr>
        <p:spPr>
          <a:xfrm>
            <a:off x="1306141" y="5673001"/>
            <a:ext cx="2425031" cy="646331"/>
          </a:xfrm>
          <a:prstGeom prst="rect">
            <a:avLst/>
          </a:prstGeom>
          <a:noFill/>
        </p:spPr>
        <p:txBody>
          <a:bodyPr wrap="square" rtlCol="0">
            <a:spAutoFit/>
          </a:bodyPr>
          <a:lstStyle/>
          <a:p>
            <a:r>
              <a:rPr lang="en-US" b="1" dirty="0">
                <a:solidFill>
                  <a:srgbClr val="5E9732"/>
                </a:solidFill>
                <a:latin typeface="Franklin Gothic Book" panose="020B0503020102020204" pitchFamily="34" charset="0"/>
              </a:rPr>
              <a:t>OPO’s Contract Spend</a:t>
            </a:r>
            <a:br>
              <a:rPr lang="en-US" b="1" dirty="0">
                <a:solidFill>
                  <a:srgbClr val="5E9732"/>
                </a:solidFill>
                <a:latin typeface="Franklin Gothic Book" panose="020B0503020102020204" pitchFamily="34" charset="0"/>
              </a:rPr>
            </a:br>
            <a:r>
              <a:rPr lang="en-US" dirty="0">
                <a:solidFill>
                  <a:srgbClr val="5E9732"/>
                </a:solidFill>
                <a:latin typeface="Franklin Gothic Book" panose="020B0503020102020204" pitchFamily="34" charset="0"/>
              </a:rPr>
              <a:t>includes CWMD</a:t>
            </a:r>
          </a:p>
        </p:txBody>
      </p:sp>
      <p:sp>
        <p:nvSpPr>
          <p:cNvPr id="30" name="Rectangle 29">
            <a:extLst>
              <a:ext uri="{FF2B5EF4-FFF2-40B4-BE49-F238E27FC236}">
                <a16:creationId xmlns:a16="http://schemas.microsoft.com/office/drawing/2014/main" id="{D7F5F42A-2096-41DD-AFA9-EE1184015A50}"/>
              </a:ext>
            </a:extLst>
          </p:cNvPr>
          <p:cNvSpPr/>
          <p:nvPr/>
        </p:nvSpPr>
        <p:spPr>
          <a:xfrm>
            <a:off x="1244937" y="3150064"/>
            <a:ext cx="2743193" cy="369332"/>
          </a:xfrm>
          <a:prstGeom prst="rect">
            <a:avLst/>
          </a:prstGeom>
        </p:spPr>
        <p:txBody>
          <a:bodyPr wrap="square">
            <a:spAutoFit/>
          </a:bodyPr>
          <a:lstStyle/>
          <a:p>
            <a:pPr lvl="0">
              <a:defRPr/>
            </a:pPr>
            <a:r>
              <a:rPr lang="en-US" b="1" dirty="0">
                <a:solidFill>
                  <a:srgbClr val="003366"/>
                </a:solidFill>
                <a:latin typeface="Franklin Gothic Book" panose="020B0503020102020204" pitchFamily="34" charset="0"/>
                <a:cs typeface="Calibri" panose="020F0502020204030204" pitchFamily="34" charset="0"/>
              </a:rPr>
              <a:t>Contact</a:t>
            </a:r>
            <a:endParaRPr lang="en-US" dirty="0">
              <a:solidFill>
                <a:srgbClr val="003366"/>
              </a:solidFill>
              <a:latin typeface="Franklin Gothic Book" panose="020B0503020102020204" pitchFamily="34" charset="0"/>
              <a:cs typeface="Calibri" panose="020F0502020204030204" pitchFamily="34" charset="0"/>
            </a:endParaRPr>
          </a:p>
        </p:txBody>
      </p:sp>
      <p:sp>
        <p:nvSpPr>
          <p:cNvPr id="29" name="Rectangle 28">
            <a:extLst>
              <a:ext uri="{FF2B5EF4-FFF2-40B4-BE49-F238E27FC236}">
                <a16:creationId xmlns:a16="http://schemas.microsoft.com/office/drawing/2014/main" id="{913ADF71-BC2D-4118-8CCD-3CA03E333199}"/>
              </a:ext>
            </a:extLst>
          </p:cNvPr>
          <p:cNvSpPr/>
          <p:nvPr/>
        </p:nvSpPr>
        <p:spPr>
          <a:xfrm>
            <a:off x="4356847" y="1631262"/>
            <a:ext cx="3497295" cy="115256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2" name="Picture 2" descr="Countering Weapons of Mass Destruction Office">
            <a:extLst>
              <a:ext uri="{FF2B5EF4-FFF2-40B4-BE49-F238E27FC236}">
                <a16:creationId xmlns:a16="http://schemas.microsoft.com/office/drawing/2014/main" id="{74B2F775-1078-4674-9F66-A395D0EF925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4448" b="23539"/>
          <a:stretch/>
        </p:blipFill>
        <p:spPr bwMode="auto">
          <a:xfrm>
            <a:off x="4544263" y="1781174"/>
            <a:ext cx="3122461" cy="912721"/>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38878057-9581-751C-5436-71DCD5243F49}"/>
              </a:ext>
            </a:extLst>
          </p:cNvPr>
          <p:cNvGrpSpPr/>
          <p:nvPr/>
        </p:nvGrpSpPr>
        <p:grpSpPr>
          <a:xfrm>
            <a:off x="4332959" y="3061041"/>
            <a:ext cx="596777" cy="596777"/>
            <a:chOff x="4103366" y="3057874"/>
            <a:chExt cx="596777" cy="596777"/>
          </a:xfrm>
        </p:grpSpPr>
        <p:sp>
          <p:nvSpPr>
            <p:cNvPr id="6" name="Oval 5">
              <a:extLst>
                <a:ext uri="{FF2B5EF4-FFF2-40B4-BE49-F238E27FC236}">
                  <a16:creationId xmlns:a16="http://schemas.microsoft.com/office/drawing/2014/main" id="{9CCC4291-BBB1-3FC6-7F02-7F33621D76DB}"/>
                </a:ext>
              </a:extLst>
            </p:cNvPr>
            <p:cNvSpPr/>
            <p:nvPr/>
          </p:nvSpPr>
          <p:spPr>
            <a:xfrm>
              <a:off x="4103366" y="3057874"/>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Graphic 7" descr="Thumbs up sign with solid fill">
              <a:extLst>
                <a:ext uri="{FF2B5EF4-FFF2-40B4-BE49-F238E27FC236}">
                  <a16:creationId xmlns:a16="http://schemas.microsoft.com/office/drawing/2014/main" id="{F8651DD6-BD9F-9209-F443-343677F694E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183557" y="3119795"/>
              <a:ext cx="451008" cy="472933"/>
            </a:xfrm>
            <a:prstGeom prst="rect">
              <a:avLst/>
            </a:prstGeom>
          </p:spPr>
        </p:pic>
      </p:grpSp>
      <p:grpSp>
        <p:nvGrpSpPr>
          <p:cNvPr id="9" name="Group 8">
            <a:extLst>
              <a:ext uri="{FF2B5EF4-FFF2-40B4-BE49-F238E27FC236}">
                <a16:creationId xmlns:a16="http://schemas.microsoft.com/office/drawing/2014/main" id="{CDD60261-F3E8-C382-FBAB-2F1DAF88F140}"/>
              </a:ext>
            </a:extLst>
          </p:cNvPr>
          <p:cNvGrpSpPr/>
          <p:nvPr/>
        </p:nvGrpSpPr>
        <p:grpSpPr>
          <a:xfrm>
            <a:off x="575375" y="3061041"/>
            <a:ext cx="596777" cy="596777"/>
            <a:chOff x="720155" y="3061041"/>
            <a:chExt cx="596777" cy="596777"/>
          </a:xfrm>
        </p:grpSpPr>
        <p:sp>
          <p:nvSpPr>
            <p:cNvPr id="10" name="Oval 9">
              <a:extLst>
                <a:ext uri="{FF2B5EF4-FFF2-40B4-BE49-F238E27FC236}">
                  <a16:creationId xmlns:a16="http://schemas.microsoft.com/office/drawing/2014/main" id="{401AA377-91A1-6B2A-63C8-60220B4175BF}"/>
                </a:ext>
              </a:extLst>
            </p:cNvPr>
            <p:cNvSpPr/>
            <p:nvPr/>
          </p:nvSpPr>
          <p:spPr>
            <a:xfrm>
              <a:off x="720155" y="3061041"/>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Graphic 11" descr="Send with solid fill">
              <a:extLst>
                <a:ext uri="{FF2B5EF4-FFF2-40B4-BE49-F238E27FC236}">
                  <a16:creationId xmlns:a16="http://schemas.microsoft.com/office/drawing/2014/main" id="{6A55E41B-812D-1978-171E-F048EBABC29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39843" y="3135057"/>
              <a:ext cx="486167" cy="458618"/>
            </a:xfrm>
            <a:prstGeom prst="rect">
              <a:avLst/>
            </a:prstGeom>
          </p:spPr>
        </p:pic>
      </p:grpSp>
      <p:grpSp>
        <p:nvGrpSpPr>
          <p:cNvPr id="13" name="Group 12">
            <a:extLst>
              <a:ext uri="{FF2B5EF4-FFF2-40B4-BE49-F238E27FC236}">
                <a16:creationId xmlns:a16="http://schemas.microsoft.com/office/drawing/2014/main" id="{C71281F1-9BDF-1DC8-6A21-7993576E8EA1}"/>
              </a:ext>
            </a:extLst>
          </p:cNvPr>
          <p:cNvGrpSpPr/>
          <p:nvPr/>
        </p:nvGrpSpPr>
        <p:grpSpPr>
          <a:xfrm>
            <a:off x="610817" y="5690202"/>
            <a:ext cx="596777" cy="596777"/>
            <a:chOff x="722342" y="5462505"/>
            <a:chExt cx="596777" cy="596777"/>
          </a:xfrm>
        </p:grpSpPr>
        <p:sp>
          <p:nvSpPr>
            <p:cNvPr id="15" name="Oval 14">
              <a:extLst>
                <a:ext uri="{FF2B5EF4-FFF2-40B4-BE49-F238E27FC236}">
                  <a16:creationId xmlns:a16="http://schemas.microsoft.com/office/drawing/2014/main" id="{9972D951-11FC-694B-A4E8-6B35412355BA}"/>
                </a:ext>
              </a:extLst>
            </p:cNvPr>
            <p:cNvSpPr/>
            <p:nvPr/>
          </p:nvSpPr>
          <p:spPr>
            <a:xfrm>
              <a:off x="722342" y="5462505"/>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Graphic 15" descr="Piggy Bank with solid fill">
              <a:extLst>
                <a:ext uri="{FF2B5EF4-FFF2-40B4-BE49-F238E27FC236}">
                  <a16:creationId xmlns:a16="http://schemas.microsoft.com/office/drawing/2014/main" id="{2D53A135-2E67-38B7-E397-E0D70EB392BC}"/>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00528" y="5510181"/>
              <a:ext cx="485456" cy="485456"/>
            </a:xfrm>
            <a:prstGeom prst="rect">
              <a:avLst/>
            </a:prstGeom>
          </p:spPr>
        </p:pic>
      </p:grpSp>
      <p:sp>
        <p:nvSpPr>
          <p:cNvPr id="28" name="Rectangle 27">
            <a:extLst>
              <a:ext uri="{FF2B5EF4-FFF2-40B4-BE49-F238E27FC236}">
                <a16:creationId xmlns:a16="http://schemas.microsoft.com/office/drawing/2014/main" id="{77033F0A-3DEB-4937-95CD-619110E98A2D}"/>
              </a:ext>
            </a:extLst>
          </p:cNvPr>
          <p:cNvSpPr/>
          <p:nvPr/>
        </p:nvSpPr>
        <p:spPr>
          <a:xfrm>
            <a:off x="610816" y="4899046"/>
            <a:ext cx="3334417" cy="646331"/>
          </a:xfrm>
          <a:prstGeom prst="rect">
            <a:avLst/>
          </a:prstGeom>
        </p:spPr>
        <p:txBody>
          <a:bodyPr wrap="square">
            <a:spAutoFit/>
          </a:bodyPr>
          <a:lstStyle/>
          <a:p>
            <a:pPr lvl="0">
              <a:defRPr/>
            </a:pPr>
            <a:r>
              <a:rPr lang="en-US" dirty="0">
                <a:solidFill>
                  <a:srgbClr val="003366"/>
                </a:solidFill>
                <a:latin typeface="Franklin Gothic Book" panose="020B0503020102020204" pitchFamily="34" charset="0"/>
                <a:cs typeface="Calibri" panose="020F0502020204030204" pitchFamily="34" charset="0"/>
              </a:rPr>
              <a:t>Small Business Specialist</a:t>
            </a:r>
          </a:p>
          <a:p>
            <a:pPr>
              <a:defRPr/>
            </a:pPr>
            <a:r>
              <a:rPr lang="en-US" dirty="0">
                <a:solidFill>
                  <a:srgbClr val="003366"/>
                </a:solidFill>
                <a:latin typeface="Franklin Gothic Book" panose="020B0503020102020204" pitchFamily="34" charset="0"/>
                <a:cs typeface="Calibri" panose="020F0502020204030204" pitchFamily="34" charset="0"/>
                <a:hlinkClick r:id="rId11"/>
              </a:rPr>
              <a:t>OPOSmallBusiness@hq.dhs.gov</a:t>
            </a:r>
            <a:endParaRPr lang="en-US" dirty="0">
              <a:solidFill>
                <a:srgbClr val="005188"/>
              </a:solidFill>
              <a:latin typeface="Franklin Gothic Book" panose="020B0503020102020204" pitchFamily="34" charset="0"/>
            </a:endParaRPr>
          </a:p>
        </p:txBody>
      </p:sp>
      <p:sp>
        <p:nvSpPr>
          <p:cNvPr id="31" name="TextBox 30">
            <a:extLst>
              <a:ext uri="{FF2B5EF4-FFF2-40B4-BE49-F238E27FC236}">
                <a16:creationId xmlns:a16="http://schemas.microsoft.com/office/drawing/2014/main" id="{8652EC39-D6EE-43FB-A66A-8EC452483A69}"/>
              </a:ext>
            </a:extLst>
          </p:cNvPr>
          <p:cNvSpPr txBox="1"/>
          <p:nvPr/>
        </p:nvSpPr>
        <p:spPr>
          <a:xfrm>
            <a:off x="595063" y="3623023"/>
            <a:ext cx="3353712" cy="1277273"/>
          </a:xfrm>
          <a:prstGeom prst="rect">
            <a:avLst/>
          </a:prstGeom>
          <a:noFill/>
        </p:spPr>
        <p:txBody>
          <a:bodyPr wrap="square">
            <a:spAutoFit/>
          </a:bodyPr>
          <a:lstStyle/>
          <a:p>
            <a:pPr marL="0" indent="0">
              <a:buNone/>
            </a:pPr>
            <a:r>
              <a:rPr lang="en-US" dirty="0">
                <a:solidFill>
                  <a:srgbClr val="003366"/>
                </a:solidFill>
                <a:latin typeface="Franklin Gothic Book" panose="020B0503020102020204" pitchFamily="34" charset="0"/>
                <a:cs typeface="Calibri" panose="020F0502020204030204" pitchFamily="34" charset="0"/>
              </a:rPr>
              <a:t>Procurement IL</a:t>
            </a:r>
          </a:p>
          <a:p>
            <a:pPr marL="0" indent="0">
              <a:spcAft>
                <a:spcPts val="600"/>
              </a:spcAft>
              <a:buNone/>
            </a:pPr>
            <a:r>
              <a:rPr lang="en-US" u="sng" dirty="0">
                <a:solidFill>
                  <a:srgbClr val="002B47"/>
                </a:solidFill>
                <a:latin typeface="Franklin Gothic Book" panose="020B0503020102020204" pitchFamily="34" charset="0"/>
                <a:hlinkClick r:id="rId12"/>
              </a:rPr>
              <a:t>OPOI</a:t>
            </a:r>
            <a:r>
              <a:rPr lang="en-US" b="0" i="0" u="sng" dirty="0">
                <a:solidFill>
                  <a:srgbClr val="002B47"/>
                </a:solidFill>
                <a:effectLst/>
                <a:latin typeface="Franklin Gothic Book" panose="020B0503020102020204" pitchFamily="34" charset="0"/>
                <a:hlinkClick r:id="rId12"/>
              </a:rPr>
              <a:t>ndustryLiaison@hq.dhs.gov</a:t>
            </a:r>
            <a:endParaRPr lang="en-US" dirty="0">
              <a:solidFill>
                <a:srgbClr val="003366"/>
              </a:solidFill>
              <a:latin typeface="Franklin Gothic Book" panose="020B0503020102020204" pitchFamily="34" charset="0"/>
              <a:cs typeface="Calibri" panose="020F0502020204030204" pitchFamily="34" charset="0"/>
            </a:endParaRPr>
          </a:p>
          <a:p>
            <a:pPr marL="0" indent="0">
              <a:buNone/>
            </a:pPr>
            <a:r>
              <a:rPr lang="en-US" dirty="0">
                <a:solidFill>
                  <a:srgbClr val="003366"/>
                </a:solidFill>
                <a:latin typeface="Franklin Gothic Book" panose="020B0503020102020204" pitchFamily="34" charset="0"/>
                <a:cs typeface="Calibri" panose="020F0502020204030204" pitchFamily="34" charset="0"/>
              </a:rPr>
              <a:t>Component Program IL </a:t>
            </a:r>
            <a:r>
              <a:rPr lang="en-US" b="0" i="0" u="sng" dirty="0">
                <a:solidFill>
                  <a:srgbClr val="002B47"/>
                </a:solidFill>
                <a:effectLst/>
                <a:latin typeface="Franklin Gothic Book" panose="020B0503020102020204" pitchFamily="34" charset="0"/>
                <a:hlinkClick r:id="rId13"/>
              </a:rPr>
              <a:t>CWMD.IEP@hq.dhs.gov</a:t>
            </a:r>
            <a:endParaRPr lang="en-US" dirty="0">
              <a:solidFill>
                <a:srgbClr val="005188"/>
              </a:solidFill>
              <a:latin typeface="Franklin Gothic Book" panose="020B0503020102020204" pitchFamily="34" charset="0"/>
            </a:endParaRPr>
          </a:p>
        </p:txBody>
      </p:sp>
      <p:grpSp>
        <p:nvGrpSpPr>
          <p:cNvPr id="21" name="Group 20">
            <a:extLst>
              <a:ext uri="{FF2B5EF4-FFF2-40B4-BE49-F238E27FC236}">
                <a16:creationId xmlns:a16="http://schemas.microsoft.com/office/drawing/2014/main" id="{EC7B5D52-CCE6-A3BD-0E5F-4E80D51E2232}"/>
              </a:ext>
            </a:extLst>
          </p:cNvPr>
          <p:cNvGrpSpPr/>
          <p:nvPr/>
        </p:nvGrpSpPr>
        <p:grpSpPr>
          <a:xfrm>
            <a:off x="10352098" y="752702"/>
            <a:ext cx="1850062" cy="584775"/>
            <a:chOff x="10352098" y="752702"/>
            <a:chExt cx="1850062" cy="584775"/>
          </a:xfrm>
        </p:grpSpPr>
        <p:sp>
          <p:nvSpPr>
            <p:cNvPr id="22" name="Rectangle 21">
              <a:extLst>
                <a:ext uri="{FF2B5EF4-FFF2-40B4-BE49-F238E27FC236}">
                  <a16:creationId xmlns:a16="http://schemas.microsoft.com/office/drawing/2014/main" id="{70794D54-720E-61CB-6707-E5C954EF6A1C}"/>
                </a:ext>
              </a:extLst>
            </p:cNvPr>
            <p:cNvSpPr/>
            <p:nvPr/>
          </p:nvSpPr>
          <p:spPr>
            <a:xfrm>
              <a:off x="10352098" y="752702"/>
              <a:ext cx="1850062" cy="58477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Box 22">
              <a:extLst>
                <a:ext uri="{FF2B5EF4-FFF2-40B4-BE49-F238E27FC236}">
                  <a16:creationId xmlns:a16="http://schemas.microsoft.com/office/drawing/2014/main" id="{64D6374F-2B08-09DD-9EAD-5FF7099ADF72}"/>
                </a:ext>
              </a:extLst>
            </p:cNvPr>
            <p:cNvSpPr txBox="1"/>
            <p:nvPr/>
          </p:nvSpPr>
          <p:spPr>
            <a:xfrm>
              <a:off x="10707209" y="859001"/>
              <a:ext cx="1411187"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2</a:t>
              </a:r>
              <a:endParaRPr lang="en-US" dirty="0">
                <a:solidFill>
                  <a:srgbClr val="3F3F3F"/>
                </a:solidFill>
                <a:effectLst/>
                <a:latin typeface="FranklinGothicURWBoo" pitchFamily="2" charset="77"/>
              </a:endParaRPr>
            </a:p>
          </p:txBody>
        </p:sp>
        <p:pic>
          <p:nvPicPr>
            <p:cNvPr id="24" name="Graphic 23" descr="Magnifying glass with solid fill">
              <a:extLst>
                <a:ext uri="{FF2B5EF4-FFF2-40B4-BE49-F238E27FC236}">
                  <a16:creationId xmlns:a16="http://schemas.microsoft.com/office/drawing/2014/main" id="{AD49130B-D0AD-F4E1-79FC-27209D1B6B1D}"/>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10427749" y="787645"/>
              <a:ext cx="509491" cy="509491"/>
            </a:xfrm>
            <a:prstGeom prst="rect">
              <a:avLst/>
            </a:prstGeom>
          </p:spPr>
        </p:pic>
      </p:grpSp>
    </p:spTree>
    <p:extLst>
      <p:ext uri="{BB962C8B-B14F-4D97-AF65-F5344CB8AC3E}">
        <p14:creationId xmlns:p14="http://schemas.microsoft.com/office/powerpoint/2010/main" val="37206604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Graphic 35" descr="Bullseye with solid fill">
            <a:extLst>
              <a:ext uri="{FF2B5EF4-FFF2-40B4-BE49-F238E27FC236}">
                <a16:creationId xmlns:a16="http://schemas.microsoft.com/office/drawing/2014/main" id="{30204666-DF16-48B6-A6F4-8B9D9C7B7B9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181152" y="4721024"/>
            <a:ext cx="1219793" cy="1219793"/>
          </a:xfrm>
          <a:prstGeom prst="rect">
            <a:avLst/>
          </a:prstGeom>
        </p:spPr>
      </p:pic>
      <p:sp>
        <p:nvSpPr>
          <p:cNvPr id="3" name="Content Placeholder 2">
            <a:extLst>
              <a:ext uri="{FF2B5EF4-FFF2-40B4-BE49-F238E27FC236}">
                <a16:creationId xmlns:a16="http://schemas.microsoft.com/office/drawing/2014/main" id="{B4DB04CE-D83F-4C70-B535-6FFB597DF2A4}"/>
              </a:ext>
            </a:extLst>
          </p:cNvPr>
          <p:cNvSpPr>
            <a:spLocks noGrp="1"/>
          </p:cNvSpPr>
          <p:nvPr>
            <p:ph sz="half" idx="1"/>
          </p:nvPr>
        </p:nvSpPr>
        <p:spPr>
          <a:xfrm>
            <a:off x="712308" y="3600178"/>
            <a:ext cx="5288306" cy="828678"/>
          </a:xfrm>
        </p:spPr>
        <p:txBody>
          <a:bodyPr>
            <a:noAutofit/>
          </a:bodyPr>
          <a:lstStyle/>
          <a:p>
            <a:pPr marL="0" indent="0">
              <a:lnSpc>
                <a:spcPct val="100000"/>
              </a:lnSpc>
              <a:buNone/>
            </a:pPr>
            <a:r>
              <a:rPr lang="en-US" sz="1800" dirty="0">
                <a:solidFill>
                  <a:srgbClr val="005188"/>
                </a:solidFill>
                <a:latin typeface="Franklin Gothic Book" panose="020B0503020102020204" pitchFamily="34" charset="0"/>
              </a:rPr>
              <a:t>In an evolving threat landscape, S&amp;T ensures the solutions of tomorrow by serving as the </a:t>
            </a:r>
            <a:r>
              <a:rPr lang="en-US" sz="1800" i="0" u="none" strike="noStrike" baseline="0" dirty="0">
                <a:solidFill>
                  <a:srgbClr val="005188"/>
                </a:solidFill>
                <a:latin typeface="Franklin Gothic Book" panose="020B0503020102020204" pitchFamily="34" charset="0"/>
              </a:rPr>
              <a:t>research, development, test, and evaluation arm for DHS. </a:t>
            </a:r>
            <a:endParaRPr lang="en-US" sz="1800" dirty="0">
              <a:solidFill>
                <a:srgbClr val="005188"/>
              </a:solidFill>
              <a:latin typeface="Franklin Gothic Book" panose="020B0503020102020204" pitchFamily="34" charset="0"/>
            </a:endParaRPr>
          </a:p>
        </p:txBody>
      </p:sp>
      <p:sp>
        <p:nvSpPr>
          <p:cNvPr id="4" name="Content Placeholder 3">
            <a:extLst>
              <a:ext uri="{FF2B5EF4-FFF2-40B4-BE49-F238E27FC236}">
                <a16:creationId xmlns:a16="http://schemas.microsoft.com/office/drawing/2014/main" id="{7734DAA3-530E-472A-8563-CEC22AF04752}"/>
              </a:ext>
            </a:extLst>
          </p:cNvPr>
          <p:cNvSpPr>
            <a:spLocks noGrp="1"/>
          </p:cNvSpPr>
          <p:nvPr>
            <p:ph sz="half" idx="2"/>
          </p:nvPr>
        </p:nvSpPr>
        <p:spPr>
          <a:xfrm>
            <a:off x="5878432" y="3570186"/>
            <a:ext cx="5872082" cy="2712117"/>
          </a:xfrm>
        </p:spPr>
        <p:txBody>
          <a:bodyPr numCol="2" spcCol="182880">
            <a:noAutofit/>
          </a:bodyPr>
          <a:lstStyle/>
          <a:p>
            <a:pPr>
              <a:lnSpc>
                <a:spcPct val="100000"/>
              </a:lnSpc>
              <a:spcBef>
                <a:spcPts val="0"/>
              </a:spcBef>
              <a:spcAft>
                <a:spcPts val="300"/>
              </a:spcAft>
            </a:pPr>
            <a:r>
              <a:rPr lang="en-US" sz="1800" dirty="0">
                <a:solidFill>
                  <a:srgbClr val="005188"/>
                </a:solidFill>
                <a:latin typeface="Franklin Gothic Book" panose="020B0503020102020204" pitchFamily="34" charset="0"/>
              </a:rPr>
              <a:t>Leverages a network of partners to develop and deliver effective and innovative scientific and technological methods, standards, and solutions for homeland security. </a:t>
            </a:r>
            <a:endParaRPr lang="en-US" sz="1800" b="0" i="0" u="none" strike="noStrike" baseline="0" dirty="0">
              <a:solidFill>
                <a:srgbClr val="005188"/>
              </a:solidFill>
              <a:latin typeface="Franklin Gothic Book" panose="020B0503020102020204" pitchFamily="34" charset="0"/>
            </a:endParaRPr>
          </a:p>
          <a:p>
            <a:pPr>
              <a:lnSpc>
                <a:spcPct val="100000"/>
              </a:lnSpc>
              <a:spcBef>
                <a:spcPts val="0"/>
              </a:spcBef>
              <a:spcAft>
                <a:spcPts val="600"/>
              </a:spcAft>
            </a:pPr>
            <a:r>
              <a:rPr lang="en-US" sz="1800" dirty="0">
                <a:solidFill>
                  <a:srgbClr val="005188"/>
                </a:solidFill>
                <a:effectLst/>
                <a:latin typeface="Franklin Gothic Book" panose="020B0503020102020204" pitchFamily="34" charset="0"/>
              </a:rPr>
              <a:t>Through partnerships, S&amp;T sponsors cutting-edge technology and capability development.</a:t>
            </a:r>
            <a:r>
              <a:rPr lang="en-US" sz="1800" b="0" u="none" strike="noStrike" baseline="0" dirty="0">
                <a:solidFill>
                  <a:srgbClr val="005188"/>
                </a:solidFill>
                <a:latin typeface="Franklin Gothic Book" panose="020B0503020102020204" pitchFamily="34" charset="0"/>
              </a:rPr>
              <a:t> </a:t>
            </a:r>
            <a:endParaRPr lang="en-US" sz="1800" dirty="0">
              <a:solidFill>
                <a:srgbClr val="005188"/>
              </a:solidFill>
              <a:effectLst/>
              <a:latin typeface="Franklin Gothic Book" panose="020B0503020102020204" pitchFamily="34" charset="0"/>
              <a:ea typeface="Times New Roman" panose="02020603050405020304" pitchFamily="18" charset="0"/>
            </a:endParaRPr>
          </a:p>
          <a:p>
            <a:pPr>
              <a:lnSpc>
                <a:spcPct val="100000"/>
              </a:lnSpc>
              <a:spcBef>
                <a:spcPts val="0"/>
              </a:spcBef>
              <a:spcAft>
                <a:spcPts val="600"/>
              </a:spcAft>
            </a:pPr>
            <a:r>
              <a:rPr lang="en-US" sz="1800" dirty="0">
                <a:solidFill>
                  <a:srgbClr val="005188"/>
                </a:solidFill>
              </a:rPr>
              <a:t>A</a:t>
            </a:r>
            <a:r>
              <a:rPr lang="en-US" sz="1800" b="0" i="0" u="none" strike="noStrike" baseline="0" dirty="0">
                <a:solidFill>
                  <a:srgbClr val="005188"/>
                </a:solidFill>
                <a:latin typeface="Franklin Gothic Book" panose="020B0503020102020204" pitchFamily="34" charset="0"/>
              </a:rPr>
              <a:t>cts as the scientific advisor to the Secretary of Homeland Security. </a:t>
            </a:r>
          </a:p>
          <a:p>
            <a:pPr>
              <a:lnSpc>
                <a:spcPct val="100000"/>
              </a:lnSpc>
              <a:spcBef>
                <a:spcPts val="0"/>
              </a:spcBef>
              <a:spcAft>
                <a:spcPts val="300"/>
              </a:spcAft>
            </a:pPr>
            <a:r>
              <a:rPr lang="en-US" sz="1800" dirty="0">
                <a:solidFill>
                  <a:srgbClr val="005188"/>
                </a:solidFill>
              </a:rPr>
              <a:t>E</a:t>
            </a:r>
            <a:r>
              <a:rPr lang="en-US" sz="1800" b="0" i="0" u="none" strike="noStrike" baseline="0" dirty="0">
                <a:solidFill>
                  <a:srgbClr val="005188"/>
                </a:solidFill>
                <a:latin typeface="Franklin Gothic Book" panose="020B0503020102020204" pitchFamily="34" charset="0"/>
              </a:rPr>
              <a:t>xecutes responsibilities by </a:t>
            </a:r>
            <a:r>
              <a:rPr lang="en-US" sz="1800" b="0" u="none" strike="noStrike" baseline="0" dirty="0">
                <a:solidFill>
                  <a:srgbClr val="005188"/>
                </a:solidFill>
                <a:latin typeface="Franklin Gothic Book" panose="020B0503020102020204" pitchFamily="34" charset="0"/>
              </a:rPr>
              <a:t>applying science and engineering solutions to complex problems.</a:t>
            </a:r>
          </a:p>
        </p:txBody>
      </p:sp>
      <p:sp>
        <p:nvSpPr>
          <p:cNvPr id="5" name="Slide Number Placeholder 4">
            <a:extLst>
              <a:ext uri="{FF2B5EF4-FFF2-40B4-BE49-F238E27FC236}">
                <a16:creationId xmlns:a16="http://schemas.microsoft.com/office/drawing/2014/main" id="{38BAF1B9-C004-4BF5-9F4C-E9175EDDC201}"/>
              </a:ext>
            </a:extLst>
          </p:cNvPr>
          <p:cNvSpPr>
            <a:spLocks noGrp="1"/>
          </p:cNvSpPr>
          <p:nvPr>
            <p:ph type="sldNum" sz="quarter" idx="10"/>
          </p:nvPr>
        </p:nvSpPr>
        <p:spPr/>
        <p:txBody>
          <a:bodyPr/>
          <a:lstStyle/>
          <a:p>
            <a:fld id="{608A590B-EA45-4811-A9A8-40DF519EF08C}" type="slidenum">
              <a:rPr lang="en-US" smtClean="0"/>
              <a:pPr/>
              <a:t>18</a:t>
            </a:fld>
            <a:endParaRPr lang="en-US" dirty="0"/>
          </a:p>
        </p:txBody>
      </p:sp>
      <p:sp>
        <p:nvSpPr>
          <p:cNvPr id="7" name="Rectangle 6">
            <a:extLst>
              <a:ext uri="{FF2B5EF4-FFF2-40B4-BE49-F238E27FC236}">
                <a16:creationId xmlns:a16="http://schemas.microsoft.com/office/drawing/2014/main" id="{CA95EF1D-311D-4908-552C-00F8F35FB827}"/>
              </a:ext>
            </a:extLst>
          </p:cNvPr>
          <p:cNvSpPr/>
          <p:nvPr/>
        </p:nvSpPr>
        <p:spPr>
          <a:xfrm>
            <a:off x="0" y="1706213"/>
            <a:ext cx="12192000" cy="993913"/>
          </a:xfrm>
          <a:prstGeom prst="rect">
            <a:avLst/>
          </a:prstGeom>
          <a:pattFill prst="dkDn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E1422D6E-3E25-4CD6-65B7-6EF9BC5A1665}"/>
              </a:ext>
            </a:extLst>
          </p:cNvPr>
          <p:cNvSpPr/>
          <p:nvPr/>
        </p:nvSpPr>
        <p:spPr>
          <a:xfrm>
            <a:off x="6565308" y="3086799"/>
            <a:ext cx="3302118" cy="369332"/>
          </a:xfrm>
          <a:prstGeom prst="rect">
            <a:avLst/>
          </a:prstGeom>
        </p:spPr>
        <p:txBody>
          <a:bodyPr wrap="square">
            <a:spAutoFit/>
          </a:bodyPr>
          <a:lstStyle/>
          <a:p>
            <a:pPr lvl="0">
              <a:defRPr/>
            </a:pPr>
            <a:r>
              <a:rPr lang="en-US" b="1" dirty="0">
                <a:solidFill>
                  <a:srgbClr val="003E67"/>
                </a:solidFill>
                <a:latin typeface="Franklin Gothic Book" panose="020B0503020102020204" pitchFamily="34" charset="0"/>
                <a:cs typeface="Calibri" panose="020F0502020204030204" pitchFamily="34" charset="0"/>
              </a:rPr>
              <a:t>S&amp;T at a Glance</a:t>
            </a:r>
          </a:p>
        </p:txBody>
      </p:sp>
      <p:cxnSp>
        <p:nvCxnSpPr>
          <p:cNvPr id="18" name="Straight Connector 17">
            <a:extLst>
              <a:ext uri="{FF2B5EF4-FFF2-40B4-BE49-F238E27FC236}">
                <a16:creationId xmlns:a16="http://schemas.microsoft.com/office/drawing/2014/main" id="{15404D1B-993C-14C7-566E-85633921B9E5}"/>
              </a:ext>
            </a:extLst>
          </p:cNvPr>
          <p:cNvCxnSpPr/>
          <p:nvPr/>
        </p:nvCxnSpPr>
        <p:spPr>
          <a:xfrm>
            <a:off x="5746182" y="3065020"/>
            <a:ext cx="0" cy="3200400"/>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9A6EA39E-DD45-446A-A48C-E102CCD4B32E}"/>
              </a:ext>
            </a:extLst>
          </p:cNvPr>
          <p:cNvSpPr txBox="1"/>
          <p:nvPr/>
        </p:nvSpPr>
        <p:spPr>
          <a:xfrm>
            <a:off x="1380382" y="3065020"/>
            <a:ext cx="1562334" cy="369332"/>
          </a:xfrm>
          <a:prstGeom prst="rect">
            <a:avLst/>
          </a:prstGeom>
          <a:noFill/>
        </p:spPr>
        <p:txBody>
          <a:bodyPr wrap="square" rtlCol="0">
            <a:spAutoFit/>
          </a:bodyPr>
          <a:lstStyle/>
          <a:p>
            <a:r>
              <a:rPr lang="en-US" b="1" dirty="0">
                <a:solidFill>
                  <a:srgbClr val="003366"/>
                </a:solidFill>
                <a:latin typeface="Franklin Gothic Book" panose="020B0503020102020204" pitchFamily="34" charset="0"/>
              </a:rPr>
              <a:t>About</a:t>
            </a:r>
            <a:endParaRPr lang="en-US" dirty="0">
              <a:solidFill>
                <a:srgbClr val="003366"/>
              </a:solidFill>
              <a:latin typeface="Franklin Gothic Book" panose="020B0503020102020204" pitchFamily="34" charset="0"/>
            </a:endParaRPr>
          </a:p>
        </p:txBody>
      </p:sp>
      <p:sp>
        <p:nvSpPr>
          <p:cNvPr id="28" name="Content Placeholder 3">
            <a:extLst>
              <a:ext uri="{FF2B5EF4-FFF2-40B4-BE49-F238E27FC236}">
                <a16:creationId xmlns:a16="http://schemas.microsoft.com/office/drawing/2014/main" id="{C71357FD-33B2-4B91-B971-A4EDC28EF8F6}"/>
              </a:ext>
            </a:extLst>
          </p:cNvPr>
          <p:cNvSpPr txBox="1">
            <a:spLocks/>
          </p:cNvSpPr>
          <p:nvPr/>
        </p:nvSpPr>
        <p:spPr>
          <a:xfrm>
            <a:off x="8523134" y="3705558"/>
            <a:ext cx="2973843" cy="2619937"/>
          </a:xfrm>
          <a:prstGeom prst="rect">
            <a:avLst/>
          </a:prstGeom>
        </p:spPr>
        <p:txBody>
          <a:bodyPr vert="horz" lIns="0" tIns="45720" rIns="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ranklin Gothic Book" panose="020B05030201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ranklin Gothic Book" panose="020B05030201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lvl="1">
              <a:lnSpc>
                <a:spcPct val="100000"/>
              </a:lnSpc>
              <a:spcBef>
                <a:spcPts val="0"/>
              </a:spcBef>
              <a:spcAft>
                <a:spcPts val="600"/>
              </a:spcAft>
            </a:pPr>
            <a:endParaRPr lang="en-US" sz="1700" dirty="0"/>
          </a:p>
        </p:txBody>
      </p:sp>
      <p:cxnSp>
        <p:nvCxnSpPr>
          <p:cNvPr id="38" name="Straight Connector 37">
            <a:extLst>
              <a:ext uri="{FF2B5EF4-FFF2-40B4-BE49-F238E27FC236}">
                <a16:creationId xmlns:a16="http://schemas.microsoft.com/office/drawing/2014/main" id="{761F0341-2AAD-4315-A061-6E1D810A4013}"/>
              </a:ext>
            </a:extLst>
          </p:cNvPr>
          <p:cNvCxnSpPr>
            <a:cxnSpLocks/>
          </p:cNvCxnSpPr>
          <p:nvPr/>
        </p:nvCxnSpPr>
        <p:spPr>
          <a:xfrm>
            <a:off x="712308" y="4566705"/>
            <a:ext cx="4821717"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5DC07BAA-35ED-4ADA-B246-593D64C6A718}"/>
              </a:ext>
            </a:extLst>
          </p:cNvPr>
          <p:cNvSpPr/>
          <p:nvPr/>
        </p:nvSpPr>
        <p:spPr>
          <a:xfrm>
            <a:off x="4657063" y="1631262"/>
            <a:ext cx="2851369" cy="115256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0" name="Picture 2" descr="Science and Technology Directorate">
            <a:extLst>
              <a:ext uri="{FF2B5EF4-FFF2-40B4-BE49-F238E27FC236}">
                <a16:creationId xmlns:a16="http://schemas.microsoft.com/office/drawing/2014/main" id="{6D53A64E-2354-4276-9749-DDD79C919B1F}"/>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1467" t="19516" r="11873" b="23539"/>
          <a:stretch/>
        </p:blipFill>
        <p:spPr bwMode="auto">
          <a:xfrm>
            <a:off x="4791049" y="1657909"/>
            <a:ext cx="2583398" cy="1078486"/>
          </a:xfrm>
          <a:prstGeom prst="rect">
            <a:avLst/>
          </a:prstGeom>
          <a:noFill/>
          <a:extLst>
            <a:ext uri="{909E8E84-426E-40DD-AFC4-6F175D3DCCD1}">
              <a14:hiddenFill xmlns:a14="http://schemas.microsoft.com/office/drawing/2010/main">
                <a:solidFill>
                  <a:srgbClr val="FFFFFF"/>
                </a:solidFill>
              </a14:hiddenFill>
            </a:ext>
          </a:extLst>
        </p:spPr>
      </p:pic>
      <p:sp>
        <p:nvSpPr>
          <p:cNvPr id="34" name="Content Placeholder 2">
            <a:extLst>
              <a:ext uri="{FF2B5EF4-FFF2-40B4-BE49-F238E27FC236}">
                <a16:creationId xmlns:a16="http://schemas.microsoft.com/office/drawing/2014/main" id="{31705E05-225E-4058-AA65-C6DBB39618B0}"/>
              </a:ext>
            </a:extLst>
          </p:cNvPr>
          <p:cNvSpPr txBox="1">
            <a:spLocks/>
          </p:cNvSpPr>
          <p:nvPr/>
        </p:nvSpPr>
        <p:spPr>
          <a:xfrm>
            <a:off x="732627" y="4924086"/>
            <a:ext cx="4990552" cy="1344547"/>
          </a:xfrm>
          <a:prstGeom prst="rect">
            <a:avLst/>
          </a:prstGeom>
        </p:spPr>
        <p:txBody>
          <a:bodyPr vert="horz" lIns="0" tIns="45720" rIns="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ranklin Gothic Book" panose="020B05030201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ranklin Gothic Book" panose="020B05030201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800" dirty="0">
                <a:solidFill>
                  <a:srgbClr val="005188"/>
                </a:solidFill>
              </a:rPr>
              <a:t>E</a:t>
            </a:r>
            <a:r>
              <a:rPr lang="en-US" sz="1800" b="0" i="0" dirty="0">
                <a:solidFill>
                  <a:srgbClr val="005188"/>
                </a:solidFill>
                <a:effectLst/>
              </a:rPr>
              <a:t>nable effective, efficient, and secure operations across all homeland security missions by applying scientific, engineering, analytic, and innovative approaches to deliver timely solutions and support Departmental acquisitions.</a:t>
            </a:r>
            <a:endParaRPr lang="en-US" sz="1800" dirty="0">
              <a:solidFill>
                <a:srgbClr val="005188"/>
              </a:solidFill>
            </a:endParaRPr>
          </a:p>
        </p:txBody>
      </p:sp>
      <p:sp>
        <p:nvSpPr>
          <p:cNvPr id="35" name="Rectangle 34">
            <a:extLst>
              <a:ext uri="{FF2B5EF4-FFF2-40B4-BE49-F238E27FC236}">
                <a16:creationId xmlns:a16="http://schemas.microsoft.com/office/drawing/2014/main" id="{31D10D3D-CAFB-4F2C-B615-45EAB3896B88}"/>
              </a:ext>
            </a:extLst>
          </p:cNvPr>
          <p:cNvSpPr/>
          <p:nvPr/>
        </p:nvSpPr>
        <p:spPr>
          <a:xfrm>
            <a:off x="637972" y="4626003"/>
            <a:ext cx="2517622" cy="369332"/>
          </a:xfrm>
          <a:prstGeom prst="rect">
            <a:avLst/>
          </a:prstGeom>
        </p:spPr>
        <p:txBody>
          <a:bodyPr wrap="square">
            <a:spAutoFit/>
          </a:bodyPr>
          <a:lstStyle/>
          <a:p>
            <a:pPr lvl="0">
              <a:defRPr/>
            </a:pPr>
            <a:r>
              <a:rPr lang="en-US" b="1" dirty="0">
                <a:solidFill>
                  <a:srgbClr val="003366"/>
                </a:solidFill>
                <a:latin typeface="Franklin Gothic Book" panose="020B0503020102020204" pitchFamily="34" charset="0"/>
                <a:cs typeface="Calibri" panose="020F0502020204030204" pitchFamily="34" charset="0"/>
              </a:rPr>
              <a:t>Mission</a:t>
            </a:r>
          </a:p>
        </p:txBody>
      </p:sp>
      <p:sp>
        <p:nvSpPr>
          <p:cNvPr id="12" name="Oval 11">
            <a:extLst>
              <a:ext uri="{FF2B5EF4-FFF2-40B4-BE49-F238E27FC236}">
                <a16:creationId xmlns:a16="http://schemas.microsoft.com/office/drawing/2014/main" id="{25C54699-A44C-2A27-7ADB-7F6308870D7C}"/>
              </a:ext>
            </a:extLst>
          </p:cNvPr>
          <p:cNvSpPr/>
          <p:nvPr/>
        </p:nvSpPr>
        <p:spPr>
          <a:xfrm>
            <a:off x="712306" y="2973077"/>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14">
            <a:extLst>
              <a:ext uri="{FF2B5EF4-FFF2-40B4-BE49-F238E27FC236}">
                <a16:creationId xmlns:a16="http://schemas.microsoft.com/office/drawing/2014/main" id="{6CE428FF-0B21-2A9C-D9F8-EECE0F8E1C2B}"/>
              </a:ext>
            </a:extLst>
          </p:cNvPr>
          <p:cNvSpPr/>
          <p:nvPr/>
        </p:nvSpPr>
        <p:spPr>
          <a:xfrm>
            <a:off x="5921157" y="2963469"/>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a:extLst>
              <a:ext uri="{FF2B5EF4-FFF2-40B4-BE49-F238E27FC236}">
                <a16:creationId xmlns:a16="http://schemas.microsoft.com/office/drawing/2014/main" id="{29B946B5-A065-7120-3100-F8D585D2AADB}"/>
              </a:ext>
            </a:extLst>
          </p:cNvPr>
          <p:cNvSpPr>
            <a:spLocks noGrp="1"/>
          </p:cNvSpPr>
          <p:nvPr>
            <p:ph type="title"/>
          </p:nvPr>
        </p:nvSpPr>
        <p:spPr>
          <a:xfrm>
            <a:off x="685800" y="865624"/>
            <a:ext cx="10793896" cy="648374"/>
          </a:xfrm>
        </p:spPr>
        <p:txBody>
          <a:bodyPr>
            <a:normAutofit fontScale="90000"/>
          </a:bodyPr>
          <a:lstStyle/>
          <a:p>
            <a:r>
              <a:rPr lang="en-US" dirty="0">
                <a:solidFill>
                  <a:srgbClr val="005188"/>
                </a:solidFill>
              </a:rPr>
              <a:t>Science and Technology (</a:t>
            </a:r>
            <a:r>
              <a:rPr lang="en-US" dirty="0">
                <a:solidFill>
                  <a:srgbClr val="005188"/>
                </a:solidFill>
                <a:hlinkClick r:id="rId6"/>
              </a:rPr>
              <a:t>S&amp;T</a:t>
            </a:r>
            <a:r>
              <a:rPr lang="en-US" dirty="0">
                <a:solidFill>
                  <a:srgbClr val="005188"/>
                </a:solidFill>
              </a:rPr>
              <a:t>)</a:t>
            </a:r>
            <a:br>
              <a:rPr lang="en-US" dirty="0">
                <a:solidFill>
                  <a:srgbClr val="005188"/>
                </a:solidFill>
              </a:rPr>
            </a:br>
            <a:endParaRPr lang="en-US" sz="1800" dirty="0">
              <a:solidFill>
                <a:srgbClr val="005188"/>
              </a:solidFill>
            </a:endParaRPr>
          </a:p>
        </p:txBody>
      </p:sp>
      <p:pic>
        <p:nvPicPr>
          <p:cNvPr id="2" name="Graphic 1" descr="Magnifying glass with solid fill">
            <a:extLst>
              <a:ext uri="{FF2B5EF4-FFF2-40B4-BE49-F238E27FC236}">
                <a16:creationId xmlns:a16="http://schemas.microsoft.com/office/drawing/2014/main" id="{EB108659-DCD2-52CB-8727-B6CAB9E6C4C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75737" y="3027588"/>
            <a:ext cx="455504" cy="455504"/>
          </a:xfrm>
          <a:prstGeom prst="rect">
            <a:avLst/>
          </a:prstGeom>
        </p:spPr>
      </p:pic>
      <p:grpSp>
        <p:nvGrpSpPr>
          <p:cNvPr id="10" name="Group 9">
            <a:extLst>
              <a:ext uri="{FF2B5EF4-FFF2-40B4-BE49-F238E27FC236}">
                <a16:creationId xmlns:a16="http://schemas.microsoft.com/office/drawing/2014/main" id="{FE69F298-3637-0536-13C1-94769F654CF0}"/>
              </a:ext>
            </a:extLst>
          </p:cNvPr>
          <p:cNvGrpSpPr/>
          <p:nvPr/>
        </p:nvGrpSpPr>
        <p:grpSpPr>
          <a:xfrm>
            <a:off x="10352098" y="752702"/>
            <a:ext cx="1850062" cy="584775"/>
            <a:chOff x="10352098" y="752702"/>
            <a:chExt cx="1850062" cy="584775"/>
          </a:xfrm>
        </p:grpSpPr>
        <p:sp>
          <p:nvSpPr>
            <p:cNvPr id="13" name="Rectangle 12">
              <a:extLst>
                <a:ext uri="{FF2B5EF4-FFF2-40B4-BE49-F238E27FC236}">
                  <a16:creationId xmlns:a16="http://schemas.microsoft.com/office/drawing/2014/main" id="{A76B3653-0FD8-B358-266A-56148A11E4A3}"/>
                </a:ext>
              </a:extLst>
            </p:cNvPr>
            <p:cNvSpPr/>
            <p:nvPr/>
          </p:nvSpPr>
          <p:spPr>
            <a:xfrm>
              <a:off x="10352098" y="752702"/>
              <a:ext cx="1850062" cy="58477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DC43ED61-4C06-17F4-DA37-DCAF7CA6656A}"/>
                </a:ext>
              </a:extLst>
            </p:cNvPr>
            <p:cNvSpPr txBox="1"/>
            <p:nvPr/>
          </p:nvSpPr>
          <p:spPr>
            <a:xfrm>
              <a:off x="10707209" y="859001"/>
              <a:ext cx="1411187"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2</a:t>
              </a:r>
              <a:endParaRPr lang="en-US" dirty="0">
                <a:solidFill>
                  <a:srgbClr val="3F3F3F"/>
                </a:solidFill>
                <a:effectLst/>
                <a:latin typeface="FranklinGothicURWBoo" pitchFamily="2" charset="77"/>
              </a:endParaRPr>
            </a:p>
          </p:txBody>
        </p:sp>
        <p:pic>
          <p:nvPicPr>
            <p:cNvPr id="16" name="Graphic 15" descr="Magnifying glass with solid fill">
              <a:extLst>
                <a:ext uri="{FF2B5EF4-FFF2-40B4-BE49-F238E27FC236}">
                  <a16:creationId xmlns:a16="http://schemas.microsoft.com/office/drawing/2014/main" id="{89F7C566-24FC-C2B8-3220-26500970299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427749" y="787645"/>
              <a:ext cx="509491" cy="509491"/>
            </a:xfrm>
            <a:prstGeom prst="rect">
              <a:avLst/>
            </a:prstGeom>
          </p:spPr>
        </p:pic>
      </p:grpSp>
      <p:pic>
        <p:nvPicPr>
          <p:cNvPr id="20" name="Graphic 19" descr="Binoculars with solid fill">
            <a:extLst>
              <a:ext uri="{FF2B5EF4-FFF2-40B4-BE49-F238E27FC236}">
                <a16:creationId xmlns:a16="http://schemas.microsoft.com/office/drawing/2014/main" id="{D9001780-DEC0-F557-DF07-AA2964321BD5}"/>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976691" y="3019255"/>
            <a:ext cx="485707" cy="485707"/>
          </a:xfrm>
          <a:prstGeom prst="rect">
            <a:avLst/>
          </a:prstGeom>
        </p:spPr>
      </p:pic>
    </p:spTree>
    <p:extLst>
      <p:ext uri="{BB962C8B-B14F-4D97-AF65-F5344CB8AC3E}">
        <p14:creationId xmlns:p14="http://schemas.microsoft.com/office/powerpoint/2010/main" val="19509271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6FB96F-B06B-45E2-BB0C-295957A66BAC}"/>
              </a:ext>
            </a:extLst>
          </p:cNvPr>
          <p:cNvSpPr>
            <a:spLocks noGrp="1"/>
          </p:cNvSpPr>
          <p:nvPr>
            <p:ph type="title"/>
          </p:nvPr>
        </p:nvSpPr>
        <p:spPr>
          <a:xfrm>
            <a:off x="685800" y="865624"/>
            <a:ext cx="10793896" cy="648374"/>
          </a:xfrm>
        </p:spPr>
        <p:txBody>
          <a:bodyPr>
            <a:normAutofit fontScale="90000"/>
          </a:bodyPr>
          <a:lstStyle/>
          <a:p>
            <a:r>
              <a:rPr lang="en-US" dirty="0">
                <a:solidFill>
                  <a:srgbClr val="005188"/>
                </a:solidFill>
              </a:rPr>
              <a:t>Science and Technology (</a:t>
            </a:r>
            <a:r>
              <a:rPr lang="en-US" dirty="0">
                <a:solidFill>
                  <a:srgbClr val="005188"/>
                </a:solidFill>
                <a:hlinkClick r:id="rId3"/>
              </a:rPr>
              <a:t>S&amp;T</a:t>
            </a:r>
            <a:r>
              <a:rPr lang="en-US" dirty="0">
                <a:solidFill>
                  <a:srgbClr val="005188"/>
                </a:solidFill>
              </a:rPr>
              <a:t>)</a:t>
            </a:r>
            <a:br>
              <a:rPr lang="en-US" dirty="0">
                <a:solidFill>
                  <a:srgbClr val="005188"/>
                </a:solidFill>
              </a:rPr>
            </a:br>
            <a:endParaRPr lang="en-US" sz="1800" dirty="0">
              <a:solidFill>
                <a:srgbClr val="005188"/>
              </a:solidFill>
            </a:endParaRPr>
          </a:p>
        </p:txBody>
      </p:sp>
      <p:sp>
        <p:nvSpPr>
          <p:cNvPr id="4" name="Content Placeholder 3">
            <a:extLst>
              <a:ext uri="{FF2B5EF4-FFF2-40B4-BE49-F238E27FC236}">
                <a16:creationId xmlns:a16="http://schemas.microsoft.com/office/drawing/2014/main" id="{7734DAA3-530E-472A-8563-CEC22AF04752}"/>
              </a:ext>
            </a:extLst>
          </p:cNvPr>
          <p:cNvSpPr>
            <a:spLocks noGrp="1"/>
          </p:cNvSpPr>
          <p:nvPr>
            <p:ph sz="half" idx="2"/>
          </p:nvPr>
        </p:nvSpPr>
        <p:spPr>
          <a:xfrm>
            <a:off x="4557970" y="3814918"/>
            <a:ext cx="6945722" cy="2510577"/>
          </a:xfrm>
        </p:spPr>
        <p:txBody>
          <a:bodyPr numCol="2" spcCol="182880">
            <a:noAutofit/>
          </a:bodyPr>
          <a:lstStyle/>
          <a:p>
            <a:pPr>
              <a:spcBef>
                <a:spcPts val="0"/>
              </a:spcBef>
              <a:spcAft>
                <a:spcPts val="500"/>
              </a:spcAft>
            </a:pPr>
            <a:r>
              <a:rPr lang="en-US" sz="1800" dirty="0">
                <a:solidFill>
                  <a:srgbClr val="005188"/>
                </a:solidFill>
                <a:ea typeface="Times New Roman" panose="02020603050405020304" pitchFamily="18" charset="0"/>
              </a:rPr>
              <a:t>Assessments and Studies</a:t>
            </a:r>
          </a:p>
          <a:p>
            <a:pPr>
              <a:spcBef>
                <a:spcPts val="0"/>
              </a:spcBef>
              <a:spcAft>
                <a:spcPts val="500"/>
              </a:spcAft>
            </a:pPr>
            <a:r>
              <a:rPr lang="en-US" sz="1800" dirty="0">
                <a:solidFill>
                  <a:srgbClr val="005188"/>
                </a:solidFill>
                <a:ea typeface="Times New Roman" panose="02020603050405020304" pitchFamily="18" charset="0"/>
              </a:rPr>
              <a:t>Basic and Applied Research</a:t>
            </a:r>
          </a:p>
          <a:p>
            <a:pPr>
              <a:spcBef>
                <a:spcPts val="0"/>
              </a:spcBef>
              <a:spcAft>
                <a:spcPts val="500"/>
              </a:spcAft>
            </a:pPr>
            <a:r>
              <a:rPr lang="en-US" sz="1800" dirty="0">
                <a:solidFill>
                  <a:srgbClr val="005188"/>
                </a:solidFill>
                <a:ea typeface="Times New Roman" panose="02020603050405020304" pitchFamily="18" charset="0"/>
              </a:rPr>
              <a:t>Commercialization Efforts</a:t>
            </a:r>
          </a:p>
          <a:p>
            <a:pPr>
              <a:spcBef>
                <a:spcPts val="0"/>
              </a:spcBef>
              <a:spcAft>
                <a:spcPts val="200"/>
              </a:spcAft>
            </a:pPr>
            <a:r>
              <a:rPr lang="en-US" sz="1800" dirty="0">
                <a:solidFill>
                  <a:srgbClr val="005188"/>
                </a:solidFill>
                <a:ea typeface="Times New Roman" panose="02020603050405020304" pitchFamily="18" charset="0"/>
              </a:rPr>
              <a:t>Research and Development Areas:</a:t>
            </a:r>
          </a:p>
          <a:p>
            <a:pPr lvl="1">
              <a:spcBef>
                <a:spcPts val="0"/>
              </a:spcBef>
              <a:spcAft>
                <a:spcPts val="200"/>
              </a:spcAft>
              <a:buFont typeface="Franklin Gothic Book" panose="020B0503020102020204" pitchFamily="34" charset="0"/>
              <a:buChar char="—"/>
            </a:pPr>
            <a:r>
              <a:rPr lang="en-US" sz="1600" dirty="0">
                <a:solidFill>
                  <a:srgbClr val="005188"/>
                </a:solidFill>
                <a:effectLst/>
                <a:ea typeface="Times New Roman" panose="02020603050405020304" pitchFamily="18" charset="0"/>
              </a:rPr>
              <a:t>Border Security</a:t>
            </a:r>
            <a:endParaRPr lang="en-US" sz="1600" dirty="0">
              <a:solidFill>
                <a:srgbClr val="005188"/>
              </a:solidFill>
              <a:ea typeface="Times New Roman" panose="02020603050405020304" pitchFamily="18" charset="0"/>
            </a:endParaRPr>
          </a:p>
          <a:p>
            <a:pPr lvl="1">
              <a:spcBef>
                <a:spcPts val="0"/>
              </a:spcBef>
              <a:spcAft>
                <a:spcPts val="200"/>
              </a:spcAft>
              <a:buFont typeface="Franklin Gothic Book" panose="020B0503020102020204" pitchFamily="34" charset="0"/>
              <a:buChar char="—"/>
            </a:pPr>
            <a:r>
              <a:rPr lang="en-US" sz="1600" dirty="0">
                <a:solidFill>
                  <a:srgbClr val="005188"/>
                </a:solidFill>
                <a:effectLst/>
                <a:ea typeface="Times New Roman" panose="02020603050405020304" pitchFamily="18" charset="0"/>
              </a:rPr>
              <a:t>Chemical, Biological &amp; Explosive Defense</a:t>
            </a:r>
          </a:p>
          <a:p>
            <a:pPr lvl="1">
              <a:spcBef>
                <a:spcPts val="0"/>
              </a:spcBef>
              <a:spcAft>
                <a:spcPts val="200"/>
              </a:spcAft>
              <a:buFont typeface="Franklin Gothic Book" panose="020B0503020102020204" pitchFamily="34" charset="0"/>
              <a:buChar char="—"/>
            </a:pPr>
            <a:r>
              <a:rPr lang="en-US" sz="1600" dirty="0">
                <a:solidFill>
                  <a:srgbClr val="005188"/>
                </a:solidFill>
                <a:ea typeface="Times New Roman" panose="02020603050405020304" pitchFamily="18" charset="0"/>
              </a:rPr>
              <a:t>Counter Terrorism</a:t>
            </a:r>
          </a:p>
          <a:p>
            <a:pPr lvl="1">
              <a:spcBef>
                <a:spcPts val="0"/>
              </a:spcBef>
              <a:spcAft>
                <a:spcPts val="200"/>
              </a:spcAft>
              <a:buFont typeface="Franklin Gothic Book" panose="020B0503020102020204" pitchFamily="34" charset="0"/>
              <a:buChar char="—"/>
            </a:pPr>
            <a:r>
              <a:rPr lang="en-US" sz="1600" dirty="0">
                <a:solidFill>
                  <a:srgbClr val="005188"/>
                </a:solidFill>
                <a:effectLst/>
                <a:ea typeface="Times New Roman" panose="02020603050405020304" pitchFamily="18" charset="0"/>
              </a:rPr>
              <a:t>Cyber/Infor</a:t>
            </a:r>
            <a:r>
              <a:rPr lang="en-US" sz="1600" dirty="0">
                <a:solidFill>
                  <a:srgbClr val="005188"/>
                </a:solidFill>
                <a:ea typeface="Times New Roman" panose="02020603050405020304" pitchFamily="18" charset="0"/>
              </a:rPr>
              <a:t>mation Analysis R&amp;D</a:t>
            </a:r>
          </a:p>
          <a:p>
            <a:pPr lvl="1">
              <a:spcBef>
                <a:spcPts val="0"/>
              </a:spcBef>
              <a:spcAft>
                <a:spcPts val="200"/>
              </a:spcAft>
              <a:buFont typeface="Franklin Gothic Book" panose="020B0503020102020204" pitchFamily="34" charset="0"/>
              <a:buChar char="—"/>
            </a:pPr>
            <a:r>
              <a:rPr lang="en-US" sz="1600" dirty="0">
                <a:solidFill>
                  <a:srgbClr val="005188"/>
                </a:solidFill>
                <a:effectLst/>
                <a:ea typeface="Times New Roman" panose="02020603050405020304" pitchFamily="18" charset="0"/>
              </a:rPr>
              <a:t>First Responder/Community &amp; Infrastructure Resilience </a:t>
            </a:r>
            <a:endParaRPr lang="en-US" sz="1600" dirty="0">
              <a:solidFill>
                <a:srgbClr val="005188"/>
              </a:solidFill>
              <a:ea typeface="Times New Roman" panose="02020603050405020304" pitchFamily="18" charset="0"/>
            </a:endParaRPr>
          </a:p>
          <a:p>
            <a:pPr lvl="1">
              <a:spcBef>
                <a:spcPts val="0"/>
              </a:spcBef>
              <a:spcAft>
                <a:spcPts val="200"/>
              </a:spcAft>
              <a:buFont typeface="Franklin Gothic Book" panose="020B0503020102020204" pitchFamily="34" charset="0"/>
              <a:buChar char="—"/>
            </a:pPr>
            <a:r>
              <a:rPr lang="en-US" sz="1600" dirty="0">
                <a:solidFill>
                  <a:srgbClr val="005188"/>
                </a:solidFill>
                <a:ea typeface="Times New Roman" panose="02020603050405020304" pitchFamily="18" charset="0"/>
              </a:rPr>
              <a:t>Food &amp; Agriculture Defense</a:t>
            </a:r>
          </a:p>
          <a:p>
            <a:pPr lvl="1">
              <a:spcBef>
                <a:spcPts val="0"/>
              </a:spcBef>
              <a:spcAft>
                <a:spcPts val="600"/>
              </a:spcAft>
              <a:buFont typeface="Franklin Gothic Book" panose="020B0503020102020204" pitchFamily="34" charset="0"/>
              <a:buChar char="—"/>
            </a:pPr>
            <a:r>
              <a:rPr lang="en-US" sz="1600" dirty="0">
                <a:solidFill>
                  <a:srgbClr val="005188"/>
                </a:solidFill>
                <a:ea typeface="Times New Roman" panose="02020603050405020304" pitchFamily="18" charset="0"/>
              </a:rPr>
              <a:t>Physical Security &amp; Critical Infrastructure Resilience</a:t>
            </a:r>
            <a:endParaRPr lang="en-US" sz="1800" dirty="0">
              <a:solidFill>
                <a:srgbClr val="005188"/>
              </a:solidFill>
              <a:ea typeface="Times New Roman" panose="02020603050405020304" pitchFamily="18" charset="0"/>
            </a:endParaRPr>
          </a:p>
          <a:p>
            <a:pPr>
              <a:spcBef>
                <a:spcPts val="0"/>
              </a:spcBef>
              <a:spcAft>
                <a:spcPts val="500"/>
              </a:spcAft>
            </a:pPr>
            <a:r>
              <a:rPr lang="en-US" sz="1800" dirty="0">
                <a:solidFill>
                  <a:srgbClr val="005188"/>
                </a:solidFill>
                <a:ea typeface="Times New Roman" panose="02020603050405020304" pitchFamily="18" charset="0"/>
              </a:rPr>
              <a:t>Test &amp; Evaluation Services</a:t>
            </a:r>
          </a:p>
        </p:txBody>
      </p:sp>
      <p:sp>
        <p:nvSpPr>
          <p:cNvPr id="5" name="Slide Number Placeholder 4">
            <a:extLst>
              <a:ext uri="{FF2B5EF4-FFF2-40B4-BE49-F238E27FC236}">
                <a16:creationId xmlns:a16="http://schemas.microsoft.com/office/drawing/2014/main" id="{38BAF1B9-C004-4BF5-9F4C-E9175EDDC201}"/>
              </a:ext>
            </a:extLst>
          </p:cNvPr>
          <p:cNvSpPr>
            <a:spLocks noGrp="1"/>
          </p:cNvSpPr>
          <p:nvPr>
            <p:ph type="sldNum" sz="quarter" idx="10"/>
          </p:nvPr>
        </p:nvSpPr>
        <p:spPr/>
        <p:txBody>
          <a:bodyPr/>
          <a:lstStyle/>
          <a:p>
            <a:fld id="{608A590B-EA45-4811-A9A8-40DF519EF08C}" type="slidenum">
              <a:rPr lang="en-US" smtClean="0"/>
              <a:pPr/>
              <a:t>19</a:t>
            </a:fld>
            <a:endParaRPr lang="en-US" dirty="0"/>
          </a:p>
        </p:txBody>
      </p:sp>
      <p:sp>
        <p:nvSpPr>
          <p:cNvPr id="7" name="Rectangle 6">
            <a:extLst>
              <a:ext uri="{FF2B5EF4-FFF2-40B4-BE49-F238E27FC236}">
                <a16:creationId xmlns:a16="http://schemas.microsoft.com/office/drawing/2014/main" id="{CA95EF1D-311D-4908-552C-00F8F35FB827}"/>
              </a:ext>
            </a:extLst>
          </p:cNvPr>
          <p:cNvSpPr/>
          <p:nvPr/>
        </p:nvSpPr>
        <p:spPr>
          <a:xfrm>
            <a:off x="0" y="1706213"/>
            <a:ext cx="12192000" cy="993913"/>
          </a:xfrm>
          <a:prstGeom prst="rect">
            <a:avLst/>
          </a:prstGeom>
          <a:pattFill prst="dkDn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E1422D6E-3E25-4CD6-65B7-6EF9BC5A1665}"/>
              </a:ext>
            </a:extLst>
          </p:cNvPr>
          <p:cNvSpPr/>
          <p:nvPr/>
        </p:nvSpPr>
        <p:spPr>
          <a:xfrm>
            <a:off x="5226215" y="3174763"/>
            <a:ext cx="6593838" cy="369332"/>
          </a:xfrm>
          <a:prstGeom prst="rect">
            <a:avLst/>
          </a:prstGeom>
        </p:spPr>
        <p:txBody>
          <a:bodyPr wrap="square">
            <a:spAutoFit/>
          </a:bodyPr>
          <a:lstStyle/>
          <a:p>
            <a:pPr lvl="0">
              <a:defRPr/>
            </a:pPr>
            <a:r>
              <a:rPr lang="en-US" b="1" dirty="0">
                <a:solidFill>
                  <a:srgbClr val="003E67"/>
                </a:solidFill>
                <a:latin typeface="Franklin Gothic Book" panose="020B0503020102020204" pitchFamily="34" charset="0"/>
                <a:cs typeface="Calibri" panose="020F0502020204030204" pitchFamily="34" charset="0"/>
              </a:rPr>
              <a:t>What S&amp;T Buys</a:t>
            </a:r>
          </a:p>
        </p:txBody>
      </p:sp>
      <p:cxnSp>
        <p:nvCxnSpPr>
          <p:cNvPr id="18" name="Straight Connector 17">
            <a:extLst>
              <a:ext uri="{FF2B5EF4-FFF2-40B4-BE49-F238E27FC236}">
                <a16:creationId xmlns:a16="http://schemas.microsoft.com/office/drawing/2014/main" id="{15404D1B-993C-14C7-566E-85633921B9E5}"/>
              </a:ext>
            </a:extLst>
          </p:cNvPr>
          <p:cNvCxnSpPr/>
          <p:nvPr/>
        </p:nvCxnSpPr>
        <p:spPr>
          <a:xfrm>
            <a:off x="4088306" y="3112903"/>
            <a:ext cx="0" cy="3137200"/>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CD81A2B1-418C-2FEE-2FBE-11DDD010F971}"/>
              </a:ext>
            </a:extLst>
          </p:cNvPr>
          <p:cNvCxnSpPr>
            <a:cxnSpLocks/>
          </p:cNvCxnSpPr>
          <p:nvPr/>
        </p:nvCxnSpPr>
        <p:spPr>
          <a:xfrm>
            <a:off x="720155" y="5552546"/>
            <a:ext cx="3247523"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9A6EA39E-DD45-446A-A48C-E102CCD4B32E}"/>
              </a:ext>
            </a:extLst>
          </p:cNvPr>
          <p:cNvSpPr txBox="1"/>
          <p:nvPr/>
        </p:nvSpPr>
        <p:spPr>
          <a:xfrm>
            <a:off x="1351317" y="5596298"/>
            <a:ext cx="2423017" cy="646331"/>
          </a:xfrm>
          <a:prstGeom prst="rect">
            <a:avLst/>
          </a:prstGeom>
          <a:noFill/>
        </p:spPr>
        <p:txBody>
          <a:bodyPr wrap="square" rtlCol="0">
            <a:spAutoFit/>
          </a:bodyPr>
          <a:lstStyle/>
          <a:p>
            <a:r>
              <a:rPr lang="en-US" b="1" dirty="0">
                <a:solidFill>
                  <a:srgbClr val="5E9732"/>
                </a:solidFill>
                <a:latin typeface="Franklin Gothic Book" panose="020B0503020102020204" pitchFamily="34" charset="0"/>
              </a:rPr>
              <a:t>OPO’s Contract Spend</a:t>
            </a:r>
            <a:br>
              <a:rPr lang="en-US" b="1" dirty="0">
                <a:solidFill>
                  <a:srgbClr val="5E9732"/>
                </a:solidFill>
                <a:latin typeface="Franklin Gothic Book" panose="020B0503020102020204" pitchFamily="34" charset="0"/>
              </a:rPr>
            </a:br>
            <a:r>
              <a:rPr lang="en-US" dirty="0">
                <a:solidFill>
                  <a:srgbClr val="5E9732"/>
                </a:solidFill>
                <a:latin typeface="Franklin Gothic Book" panose="020B0503020102020204" pitchFamily="34" charset="0"/>
              </a:rPr>
              <a:t>includes S&amp;T</a:t>
            </a:r>
          </a:p>
        </p:txBody>
      </p:sp>
      <p:sp>
        <p:nvSpPr>
          <p:cNvPr id="28" name="Content Placeholder 3">
            <a:extLst>
              <a:ext uri="{FF2B5EF4-FFF2-40B4-BE49-F238E27FC236}">
                <a16:creationId xmlns:a16="http://schemas.microsoft.com/office/drawing/2014/main" id="{C71357FD-33B2-4B91-B971-A4EDC28EF8F6}"/>
              </a:ext>
            </a:extLst>
          </p:cNvPr>
          <p:cNvSpPr txBox="1">
            <a:spLocks/>
          </p:cNvSpPr>
          <p:nvPr/>
        </p:nvSpPr>
        <p:spPr>
          <a:xfrm>
            <a:off x="8523134" y="3705558"/>
            <a:ext cx="2973843" cy="2619937"/>
          </a:xfrm>
          <a:prstGeom prst="rect">
            <a:avLst/>
          </a:prstGeom>
        </p:spPr>
        <p:txBody>
          <a:bodyPr vert="horz" lIns="0" tIns="45720" rIns="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ranklin Gothic Book" panose="020B05030201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ranklin Gothic Book" panose="020B05030201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lvl="1">
              <a:lnSpc>
                <a:spcPct val="100000"/>
              </a:lnSpc>
              <a:spcBef>
                <a:spcPts val="0"/>
              </a:spcBef>
              <a:spcAft>
                <a:spcPts val="600"/>
              </a:spcAft>
            </a:pPr>
            <a:endParaRPr lang="en-US" sz="1700" dirty="0"/>
          </a:p>
        </p:txBody>
      </p:sp>
      <p:sp>
        <p:nvSpPr>
          <p:cNvPr id="32" name="Rectangle 31">
            <a:extLst>
              <a:ext uri="{FF2B5EF4-FFF2-40B4-BE49-F238E27FC236}">
                <a16:creationId xmlns:a16="http://schemas.microsoft.com/office/drawing/2014/main" id="{B4BC3DFE-D066-4D8F-937E-7D81E4577E68}"/>
              </a:ext>
            </a:extLst>
          </p:cNvPr>
          <p:cNvSpPr/>
          <p:nvPr/>
        </p:nvSpPr>
        <p:spPr>
          <a:xfrm>
            <a:off x="4657063" y="1631262"/>
            <a:ext cx="2851369" cy="115256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50" name="Picture 2" descr="Science and Technology Directorate">
            <a:extLst>
              <a:ext uri="{FF2B5EF4-FFF2-40B4-BE49-F238E27FC236}">
                <a16:creationId xmlns:a16="http://schemas.microsoft.com/office/drawing/2014/main" id="{8FC379F2-1A2A-4772-AD7A-88129808EC4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1467" t="19516" r="11873" b="23539"/>
          <a:stretch/>
        </p:blipFill>
        <p:spPr bwMode="auto">
          <a:xfrm>
            <a:off x="4791049" y="1657909"/>
            <a:ext cx="2583398" cy="1078486"/>
          </a:xfrm>
          <a:prstGeom prst="rect">
            <a:avLst/>
          </a:prstGeom>
          <a:noFill/>
          <a:extLst>
            <a:ext uri="{909E8E84-426E-40DD-AFC4-6F175D3DCCD1}">
              <a14:hiddenFill xmlns:a14="http://schemas.microsoft.com/office/drawing/2010/main">
                <a:solidFill>
                  <a:srgbClr val="FFFFFF"/>
                </a:solidFill>
              </a14:hiddenFill>
            </a:ext>
          </a:extLst>
        </p:spPr>
      </p:pic>
      <p:sp>
        <p:nvSpPr>
          <p:cNvPr id="30" name="Rectangle 29">
            <a:extLst>
              <a:ext uri="{FF2B5EF4-FFF2-40B4-BE49-F238E27FC236}">
                <a16:creationId xmlns:a16="http://schemas.microsoft.com/office/drawing/2014/main" id="{D7F5F42A-2096-41DD-AFA9-EE1184015A50}"/>
              </a:ext>
            </a:extLst>
          </p:cNvPr>
          <p:cNvSpPr/>
          <p:nvPr/>
        </p:nvSpPr>
        <p:spPr>
          <a:xfrm>
            <a:off x="1400868" y="3150417"/>
            <a:ext cx="2743193" cy="369332"/>
          </a:xfrm>
          <a:prstGeom prst="rect">
            <a:avLst/>
          </a:prstGeom>
        </p:spPr>
        <p:txBody>
          <a:bodyPr wrap="square">
            <a:spAutoFit/>
          </a:bodyPr>
          <a:lstStyle/>
          <a:p>
            <a:pPr lvl="0">
              <a:defRPr/>
            </a:pPr>
            <a:r>
              <a:rPr lang="en-US" b="1" dirty="0">
                <a:solidFill>
                  <a:srgbClr val="003366"/>
                </a:solidFill>
                <a:latin typeface="Franklin Gothic Book" panose="020B0503020102020204" pitchFamily="34" charset="0"/>
                <a:cs typeface="Calibri" panose="020F0502020204030204" pitchFamily="34" charset="0"/>
              </a:rPr>
              <a:t>Contact</a:t>
            </a:r>
            <a:endParaRPr lang="en-US" dirty="0">
              <a:solidFill>
                <a:srgbClr val="003366"/>
              </a:solidFill>
              <a:latin typeface="Franklin Gothic Book" panose="020B0503020102020204" pitchFamily="34" charset="0"/>
              <a:cs typeface="Calibri" panose="020F0502020204030204" pitchFamily="34" charset="0"/>
            </a:endParaRPr>
          </a:p>
        </p:txBody>
      </p:sp>
      <p:sp>
        <p:nvSpPr>
          <p:cNvPr id="40" name="Rectangle 39">
            <a:extLst>
              <a:ext uri="{FF2B5EF4-FFF2-40B4-BE49-F238E27FC236}">
                <a16:creationId xmlns:a16="http://schemas.microsoft.com/office/drawing/2014/main" id="{58F3484E-89A5-42FA-989B-CA197395411C}"/>
              </a:ext>
            </a:extLst>
          </p:cNvPr>
          <p:cNvSpPr/>
          <p:nvPr/>
        </p:nvSpPr>
        <p:spPr>
          <a:xfrm>
            <a:off x="695022" y="4853759"/>
            <a:ext cx="3247517" cy="646331"/>
          </a:xfrm>
          <a:prstGeom prst="rect">
            <a:avLst/>
          </a:prstGeom>
        </p:spPr>
        <p:txBody>
          <a:bodyPr wrap="square">
            <a:spAutoFit/>
          </a:bodyPr>
          <a:lstStyle/>
          <a:p>
            <a:pPr>
              <a:defRPr/>
            </a:pPr>
            <a:r>
              <a:rPr lang="en-US" dirty="0">
                <a:solidFill>
                  <a:srgbClr val="003366"/>
                </a:solidFill>
                <a:latin typeface="Franklin Gothic Book" panose="020B0503020102020204" pitchFamily="34" charset="0"/>
                <a:cs typeface="Calibri" panose="020F0502020204030204" pitchFamily="34" charset="0"/>
              </a:rPr>
              <a:t>Small Business Specialist</a:t>
            </a:r>
            <a:br>
              <a:rPr lang="en-US" dirty="0">
                <a:solidFill>
                  <a:srgbClr val="003366"/>
                </a:solidFill>
                <a:latin typeface="Franklin Gothic Book" panose="020B0503020102020204" pitchFamily="34" charset="0"/>
                <a:cs typeface="Calibri" panose="020F0502020204030204" pitchFamily="34" charset="0"/>
              </a:rPr>
            </a:br>
            <a:r>
              <a:rPr lang="en-US" dirty="0">
                <a:solidFill>
                  <a:srgbClr val="003366"/>
                </a:solidFill>
                <a:latin typeface="Franklin Gothic Book" panose="020B0503020102020204" pitchFamily="34" charset="0"/>
                <a:cs typeface="Calibri" panose="020F0502020204030204" pitchFamily="34" charset="0"/>
                <a:hlinkClick r:id="rId5"/>
              </a:rPr>
              <a:t>OPOSmallBusiness@hq.dhs.gov</a:t>
            </a:r>
            <a:endParaRPr lang="en-US" dirty="0">
              <a:solidFill>
                <a:srgbClr val="005188"/>
              </a:solidFill>
              <a:highlight>
                <a:srgbClr val="FFFF00"/>
              </a:highlight>
              <a:latin typeface="Franklin Gothic Book" panose="020B0503020102020204" pitchFamily="34" charset="0"/>
            </a:endParaRPr>
          </a:p>
        </p:txBody>
      </p:sp>
      <p:sp>
        <p:nvSpPr>
          <p:cNvPr id="41" name="TextBox 40">
            <a:extLst>
              <a:ext uri="{FF2B5EF4-FFF2-40B4-BE49-F238E27FC236}">
                <a16:creationId xmlns:a16="http://schemas.microsoft.com/office/drawing/2014/main" id="{9CD38026-D02F-43E8-B33F-D3A0F002AEDB}"/>
              </a:ext>
            </a:extLst>
          </p:cNvPr>
          <p:cNvSpPr txBox="1"/>
          <p:nvPr/>
        </p:nvSpPr>
        <p:spPr>
          <a:xfrm>
            <a:off x="688309" y="3607741"/>
            <a:ext cx="3749032" cy="1554272"/>
          </a:xfrm>
          <a:prstGeom prst="rect">
            <a:avLst/>
          </a:prstGeom>
          <a:noFill/>
        </p:spPr>
        <p:txBody>
          <a:bodyPr wrap="square">
            <a:spAutoFit/>
          </a:bodyPr>
          <a:lstStyle/>
          <a:p>
            <a:pPr>
              <a:spcAft>
                <a:spcPts val="600"/>
              </a:spcAft>
            </a:pPr>
            <a:r>
              <a:rPr lang="en-US" dirty="0">
                <a:solidFill>
                  <a:srgbClr val="003366"/>
                </a:solidFill>
                <a:latin typeface="Franklin Gothic Book" panose="020B0503020102020204" pitchFamily="34" charset="0"/>
                <a:cs typeface="Calibri" panose="020F0502020204030204" pitchFamily="34" charset="0"/>
              </a:rPr>
              <a:t>Procurement IL</a:t>
            </a:r>
            <a:br>
              <a:rPr lang="en-US" dirty="0">
                <a:solidFill>
                  <a:srgbClr val="003366"/>
                </a:solidFill>
                <a:latin typeface="Franklin Gothic Book" panose="020B0503020102020204" pitchFamily="34" charset="0"/>
                <a:cs typeface="Calibri" panose="020F0502020204030204" pitchFamily="34" charset="0"/>
              </a:rPr>
            </a:br>
            <a:r>
              <a:rPr lang="en-US" u="sng" dirty="0">
                <a:solidFill>
                  <a:srgbClr val="002B47"/>
                </a:solidFill>
                <a:latin typeface="Franklin Gothic Book" panose="020B0503020102020204" pitchFamily="34" charset="0"/>
                <a:hlinkClick r:id="rId6"/>
              </a:rPr>
              <a:t>OPOI</a:t>
            </a:r>
            <a:r>
              <a:rPr lang="en-US" b="0" i="0" u="sng" dirty="0">
                <a:solidFill>
                  <a:srgbClr val="002B47"/>
                </a:solidFill>
                <a:effectLst/>
                <a:latin typeface="Franklin Gothic Book" panose="020B0503020102020204" pitchFamily="34" charset="0"/>
                <a:hlinkClick r:id="rId6"/>
              </a:rPr>
              <a:t>ndustryLiaison@hq.dhs.gov</a:t>
            </a:r>
            <a:endParaRPr lang="en-US" dirty="0">
              <a:solidFill>
                <a:srgbClr val="003366"/>
              </a:solidFill>
              <a:latin typeface="Franklin Gothic Book" panose="020B0503020102020204" pitchFamily="34" charset="0"/>
              <a:cs typeface="Calibri" panose="020F0502020204030204" pitchFamily="34" charset="0"/>
            </a:endParaRPr>
          </a:p>
          <a:p>
            <a:r>
              <a:rPr lang="en-US" dirty="0">
                <a:solidFill>
                  <a:srgbClr val="003366"/>
                </a:solidFill>
                <a:latin typeface="Franklin Gothic Book" panose="020B0503020102020204" pitchFamily="34" charset="0"/>
                <a:cs typeface="Calibri" panose="020F0502020204030204" pitchFamily="34" charset="0"/>
              </a:rPr>
              <a:t>Component Program IL</a:t>
            </a:r>
            <a:br>
              <a:rPr lang="en-US" dirty="0">
                <a:solidFill>
                  <a:srgbClr val="003366"/>
                </a:solidFill>
                <a:latin typeface="Franklin Gothic Book" panose="020B0503020102020204" pitchFamily="34" charset="0"/>
                <a:cs typeface="Calibri" panose="020F0502020204030204" pitchFamily="34" charset="0"/>
              </a:rPr>
            </a:br>
            <a:r>
              <a:rPr lang="en-US" dirty="0">
                <a:solidFill>
                  <a:srgbClr val="003366"/>
                </a:solidFill>
                <a:latin typeface="Franklin Gothic Book" panose="020B0503020102020204" pitchFamily="34" charset="0"/>
                <a:cs typeface="Calibri" panose="020F0502020204030204" pitchFamily="34" charset="0"/>
                <a:hlinkClick r:id="rId7"/>
              </a:rPr>
              <a:t>SandTinnovation@hq.dhs.gov</a:t>
            </a:r>
            <a:r>
              <a:rPr lang="en-US" dirty="0">
                <a:solidFill>
                  <a:srgbClr val="003366"/>
                </a:solidFill>
                <a:latin typeface="Franklin Gothic Book" panose="020B0503020102020204" pitchFamily="34" charset="0"/>
                <a:cs typeface="Calibri" panose="020F0502020204030204" pitchFamily="34" charset="0"/>
              </a:rPr>
              <a:t> </a:t>
            </a:r>
            <a:endParaRPr lang="en-US" dirty="0">
              <a:solidFill>
                <a:srgbClr val="005188"/>
              </a:solidFill>
              <a:latin typeface="Franklin Gothic Book" panose="020B0503020102020204" pitchFamily="34" charset="0"/>
            </a:endParaRPr>
          </a:p>
          <a:p>
            <a:pPr marL="0" indent="0">
              <a:buNone/>
            </a:pPr>
            <a:endParaRPr lang="en-US" dirty="0">
              <a:solidFill>
                <a:srgbClr val="005188"/>
              </a:solidFill>
              <a:latin typeface="Franklin Gothic Book" panose="020B0503020102020204" pitchFamily="34" charset="0"/>
            </a:endParaRPr>
          </a:p>
        </p:txBody>
      </p:sp>
      <p:grpSp>
        <p:nvGrpSpPr>
          <p:cNvPr id="3" name="Group 2">
            <a:extLst>
              <a:ext uri="{FF2B5EF4-FFF2-40B4-BE49-F238E27FC236}">
                <a16:creationId xmlns:a16="http://schemas.microsoft.com/office/drawing/2014/main" id="{227655E1-9CF2-A00E-7221-5B06CB147EE5}"/>
              </a:ext>
            </a:extLst>
          </p:cNvPr>
          <p:cNvGrpSpPr/>
          <p:nvPr/>
        </p:nvGrpSpPr>
        <p:grpSpPr>
          <a:xfrm>
            <a:off x="4457029" y="3074578"/>
            <a:ext cx="596777" cy="596777"/>
            <a:chOff x="4103366" y="3057874"/>
            <a:chExt cx="596777" cy="596777"/>
          </a:xfrm>
        </p:grpSpPr>
        <p:sp>
          <p:nvSpPr>
            <p:cNvPr id="6" name="Oval 5">
              <a:extLst>
                <a:ext uri="{FF2B5EF4-FFF2-40B4-BE49-F238E27FC236}">
                  <a16:creationId xmlns:a16="http://schemas.microsoft.com/office/drawing/2014/main" id="{B1FF7422-5BD1-ACEB-2177-207499A62847}"/>
                </a:ext>
              </a:extLst>
            </p:cNvPr>
            <p:cNvSpPr/>
            <p:nvPr/>
          </p:nvSpPr>
          <p:spPr>
            <a:xfrm>
              <a:off x="4103366" y="3057874"/>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Graphic 7" descr="Thumbs up sign with solid fill">
              <a:extLst>
                <a:ext uri="{FF2B5EF4-FFF2-40B4-BE49-F238E27FC236}">
                  <a16:creationId xmlns:a16="http://schemas.microsoft.com/office/drawing/2014/main" id="{585BA91C-D422-7E92-CFB4-C90428BA9C4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183557" y="3119795"/>
              <a:ext cx="451008" cy="472933"/>
            </a:xfrm>
            <a:prstGeom prst="rect">
              <a:avLst/>
            </a:prstGeom>
          </p:spPr>
        </p:pic>
      </p:grpSp>
      <p:grpSp>
        <p:nvGrpSpPr>
          <p:cNvPr id="9" name="Group 8">
            <a:extLst>
              <a:ext uri="{FF2B5EF4-FFF2-40B4-BE49-F238E27FC236}">
                <a16:creationId xmlns:a16="http://schemas.microsoft.com/office/drawing/2014/main" id="{3E2DF054-E369-2B7A-AAEC-5C18808012E3}"/>
              </a:ext>
            </a:extLst>
          </p:cNvPr>
          <p:cNvGrpSpPr/>
          <p:nvPr/>
        </p:nvGrpSpPr>
        <p:grpSpPr>
          <a:xfrm>
            <a:off x="720155" y="3061041"/>
            <a:ext cx="596777" cy="596777"/>
            <a:chOff x="720155" y="3061041"/>
            <a:chExt cx="596777" cy="596777"/>
          </a:xfrm>
        </p:grpSpPr>
        <p:sp>
          <p:nvSpPr>
            <p:cNvPr id="10" name="Oval 9">
              <a:extLst>
                <a:ext uri="{FF2B5EF4-FFF2-40B4-BE49-F238E27FC236}">
                  <a16:creationId xmlns:a16="http://schemas.microsoft.com/office/drawing/2014/main" id="{E62B5C0D-9307-A337-0044-BD6CE7A77DCE}"/>
                </a:ext>
              </a:extLst>
            </p:cNvPr>
            <p:cNvSpPr/>
            <p:nvPr/>
          </p:nvSpPr>
          <p:spPr>
            <a:xfrm>
              <a:off x="720155" y="3061041"/>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Graphic 11" descr="Send with solid fill">
              <a:extLst>
                <a:ext uri="{FF2B5EF4-FFF2-40B4-BE49-F238E27FC236}">
                  <a16:creationId xmlns:a16="http://schemas.microsoft.com/office/drawing/2014/main" id="{B4FED82C-4D83-6CEA-E6DB-4F20235C6236}"/>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39843" y="3135057"/>
              <a:ext cx="486167" cy="458618"/>
            </a:xfrm>
            <a:prstGeom prst="rect">
              <a:avLst/>
            </a:prstGeom>
          </p:spPr>
        </p:pic>
      </p:grpSp>
      <p:grpSp>
        <p:nvGrpSpPr>
          <p:cNvPr id="13" name="Group 12">
            <a:extLst>
              <a:ext uri="{FF2B5EF4-FFF2-40B4-BE49-F238E27FC236}">
                <a16:creationId xmlns:a16="http://schemas.microsoft.com/office/drawing/2014/main" id="{80C3C5DC-E428-CF10-E014-5F5786178C51}"/>
              </a:ext>
            </a:extLst>
          </p:cNvPr>
          <p:cNvGrpSpPr/>
          <p:nvPr/>
        </p:nvGrpSpPr>
        <p:grpSpPr>
          <a:xfrm>
            <a:off x="702816" y="5645852"/>
            <a:ext cx="596777" cy="596777"/>
            <a:chOff x="722342" y="5462505"/>
            <a:chExt cx="596777" cy="596777"/>
          </a:xfrm>
        </p:grpSpPr>
        <p:sp>
          <p:nvSpPr>
            <p:cNvPr id="15" name="Oval 14">
              <a:extLst>
                <a:ext uri="{FF2B5EF4-FFF2-40B4-BE49-F238E27FC236}">
                  <a16:creationId xmlns:a16="http://schemas.microsoft.com/office/drawing/2014/main" id="{A05F1367-BB6D-E090-CAD1-78496A7CDE25}"/>
                </a:ext>
              </a:extLst>
            </p:cNvPr>
            <p:cNvSpPr/>
            <p:nvPr/>
          </p:nvSpPr>
          <p:spPr>
            <a:xfrm>
              <a:off x="722342" y="5462505"/>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Graphic 15" descr="Piggy Bank with solid fill">
              <a:extLst>
                <a:ext uri="{FF2B5EF4-FFF2-40B4-BE49-F238E27FC236}">
                  <a16:creationId xmlns:a16="http://schemas.microsoft.com/office/drawing/2014/main" id="{E3004781-A3BE-1535-D25E-9E6322F17C6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00528" y="5510181"/>
              <a:ext cx="485456" cy="485456"/>
            </a:xfrm>
            <a:prstGeom prst="rect">
              <a:avLst/>
            </a:prstGeom>
          </p:spPr>
        </p:pic>
      </p:grpSp>
      <p:grpSp>
        <p:nvGrpSpPr>
          <p:cNvPr id="21" name="Group 20">
            <a:extLst>
              <a:ext uri="{FF2B5EF4-FFF2-40B4-BE49-F238E27FC236}">
                <a16:creationId xmlns:a16="http://schemas.microsoft.com/office/drawing/2014/main" id="{BCF3932A-6B2B-7A47-509C-95D51DC009BD}"/>
              </a:ext>
            </a:extLst>
          </p:cNvPr>
          <p:cNvGrpSpPr/>
          <p:nvPr/>
        </p:nvGrpSpPr>
        <p:grpSpPr>
          <a:xfrm>
            <a:off x="10352098" y="752702"/>
            <a:ext cx="1850062" cy="584775"/>
            <a:chOff x="10352098" y="752702"/>
            <a:chExt cx="1850062" cy="584775"/>
          </a:xfrm>
        </p:grpSpPr>
        <p:sp>
          <p:nvSpPr>
            <p:cNvPr id="22" name="Rectangle 21">
              <a:extLst>
                <a:ext uri="{FF2B5EF4-FFF2-40B4-BE49-F238E27FC236}">
                  <a16:creationId xmlns:a16="http://schemas.microsoft.com/office/drawing/2014/main" id="{7DA979B3-8113-8753-607D-DAD3F3E25F28}"/>
                </a:ext>
              </a:extLst>
            </p:cNvPr>
            <p:cNvSpPr/>
            <p:nvPr/>
          </p:nvSpPr>
          <p:spPr>
            <a:xfrm>
              <a:off x="10352098" y="752702"/>
              <a:ext cx="1850062" cy="58477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Box 22">
              <a:extLst>
                <a:ext uri="{FF2B5EF4-FFF2-40B4-BE49-F238E27FC236}">
                  <a16:creationId xmlns:a16="http://schemas.microsoft.com/office/drawing/2014/main" id="{96B52D03-FEA7-44DB-4A90-52C79CE95BE5}"/>
                </a:ext>
              </a:extLst>
            </p:cNvPr>
            <p:cNvSpPr txBox="1"/>
            <p:nvPr/>
          </p:nvSpPr>
          <p:spPr>
            <a:xfrm>
              <a:off x="10707209" y="859001"/>
              <a:ext cx="1411187"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2</a:t>
              </a:r>
              <a:endParaRPr lang="en-US" dirty="0">
                <a:solidFill>
                  <a:srgbClr val="3F3F3F"/>
                </a:solidFill>
                <a:effectLst/>
                <a:latin typeface="FranklinGothicURWBoo" pitchFamily="2" charset="77"/>
              </a:endParaRPr>
            </a:p>
          </p:txBody>
        </p:sp>
        <p:pic>
          <p:nvPicPr>
            <p:cNvPr id="24" name="Graphic 23" descr="Magnifying glass with solid fill">
              <a:extLst>
                <a:ext uri="{FF2B5EF4-FFF2-40B4-BE49-F238E27FC236}">
                  <a16:creationId xmlns:a16="http://schemas.microsoft.com/office/drawing/2014/main" id="{2E06361C-FEAC-0F99-9C3A-3BA47A783761}"/>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10427749" y="787645"/>
              <a:ext cx="509491" cy="509491"/>
            </a:xfrm>
            <a:prstGeom prst="rect">
              <a:avLst/>
            </a:prstGeom>
          </p:spPr>
        </p:pic>
      </p:grpSp>
    </p:spTree>
    <p:extLst>
      <p:ext uri="{BB962C8B-B14F-4D97-AF65-F5344CB8AC3E}">
        <p14:creationId xmlns:p14="http://schemas.microsoft.com/office/powerpoint/2010/main" val="27671574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Rectangle 103">
            <a:extLst>
              <a:ext uri="{FF2B5EF4-FFF2-40B4-BE49-F238E27FC236}">
                <a16:creationId xmlns:a16="http://schemas.microsoft.com/office/drawing/2014/main" id="{0EFDA11E-EEDF-68BD-C4D2-920C633BBBC5}"/>
              </a:ext>
            </a:extLst>
          </p:cNvPr>
          <p:cNvSpPr/>
          <p:nvPr/>
        </p:nvSpPr>
        <p:spPr>
          <a:xfrm>
            <a:off x="4090337" y="2478218"/>
            <a:ext cx="1526647" cy="661710"/>
          </a:xfrm>
          <a:prstGeom prst="rect">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2" name="Rectangle 101">
            <a:extLst>
              <a:ext uri="{FF2B5EF4-FFF2-40B4-BE49-F238E27FC236}">
                <a16:creationId xmlns:a16="http://schemas.microsoft.com/office/drawing/2014/main" id="{FFA6A66D-4B5B-9829-4B58-9832C400A054}"/>
              </a:ext>
            </a:extLst>
          </p:cNvPr>
          <p:cNvSpPr/>
          <p:nvPr/>
        </p:nvSpPr>
        <p:spPr>
          <a:xfrm>
            <a:off x="3286634" y="3262620"/>
            <a:ext cx="1526647" cy="661710"/>
          </a:xfrm>
          <a:prstGeom prst="rect">
            <a:avLst/>
          </a:prstGeom>
          <a:solidFill>
            <a:srgbClr val="5E9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0" name="Rectangle 99">
            <a:extLst>
              <a:ext uri="{FF2B5EF4-FFF2-40B4-BE49-F238E27FC236}">
                <a16:creationId xmlns:a16="http://schemas.microsoft.com/office/drawing/2014/main" id="{DBFCBFCA-1016-4A43-409F-368699EBA8BF}"/>
              </a:ext>
            </a:extLst>
          </p:cNvPr>
          <p:cNvSpPr/>
          <p:nvPr/>
        </p:nvSpPr>
        <p:spPr>
          <a:xfrm>
            <a:off x="2437136" y="4047022"/>
            <a:ext cx="1526647" cy="66171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8" name="Rectangle 97">
            <a:extLst>
              <a:ext uri="{FF2B5EF4-FFF2-40B4-BE49-F238E27FC236}">
                <a16:creationId xmlns:a16="http://schemas.microsoft.com/office/drawing/2014/main" id="{5D3B3985-DA4A-B821-E8B2-66E36F23E866}"/>
              </a:ext>
            </a:extLst>
          </p:cNvPr>
          <p:cNvSpPr/>
          <p:nvPr/>
        </p:nvSpPr>
        <p:spPr>
          <a:xfrm>
            <a:off x="1526109" y="4831424"/>
            <a:ext cx="1526647" cy="66171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E133036E-EB5F-4F12-13C5-32053AA7C905}"/>
              </a:ext>
            </a:extLst>
          </p:cNvPr>
          <p:cNvSpPr/>
          <p:nvPr/>
        </p:nvSpPr>
        <p:spPr>
          <a:xfrm>
            <a:off x="676054" y="5615825"/>
            <a:ext cx="1526647" cy="661710"/>
          </a:xfrm>
          <a:prstGeom prst="rect">
            <a:avLst/>
          </a:prstGeom>
          <a:solidFill>
            <a:srgbClr val="C41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526FF94-76F7-48B4-B2BB-C44E1CD76181}"/>
              </a:ext>
            </a:extLst>
          </p:cNvPr>
          <p:cNvSpPr>
            <a:spLocks noGrp="1"/>
          </p:cNvSpPr>
          <p:nvPr>
            <p:ph type="title"/>
          </p:nvPr>
        </p:nvSpPr>
        <p:spPr>
          <a:xfrm>
            <a:off x="658371" y="863551"/>
            <a:ext cx="5023413" cy="661710"/>
          </a:xfrm>
        </p:spPr>
        <p:txBody>
          <a:bodyPr>
            <a:normAutofit/>
          </a:bodyPr>
          <a:lstStyle/>
          <a:p>
            <a:r>
              <a:rPr lang="en-US" sz="3200" dirty="0"/>
              <a:t>Doing Business with DHS</a:t>
            </a:r>
          </a:p>
        </p:txBody>
      </p:sp>
      <p:sp>
        <p:nvSpPr>
          <p:cNvPr id="4" name="Slide Number Placeholder 3">
            <a:extLst>
              <a:ext uri="{FF2B5EF4-FFF2-40B4-BE49-F238E27FC236}">
                <a16:creationId xmlns:a16="http://schemas.microsoft.com/office/drawing/2014/main" id="{2C25AC4A-F777-7946-8EC5-4E584B7919D7}"/>
              </a:ext>
            </a:extLst>
          </p:cNvPr>
          <p:cNvSpPr>
            <a:spLocks noGrp="1"/>
          </p:cNvSpPr>
          <p:nvPr>
            <p:ph type="sldNum" sz="quarter" idx="10"/>
          </p:nvPr>
        </p:nvSpPr>
        <p:spPr/>
        <p:txBody>
          <a:bodyPr/>
          <a:lstStyle/>
          <a:p>
            <a:fld id="{608A590B-EA45-4811-A9A8-40DF519EF08C}" type="slidenum">
              <a:rPr lang="en-US" smtClean="0"/>
              <a:pPr/>
              <a:t>2</a:t>
            </a:fld>
            <a:endParaRPr lang="en-US" dirty="0"/>
          </a:p>
        </p:txBody>
      </p:sp>
      <p:pic>
        <p:nvPicPr>
          <p:cNvPr id="58" name="Graphic 57" descr="Internet with solid fill">
            <a:extLst>
              <a:ext uri="{FF2B5EF4-FFF2-40B4-BE49-F238E27FC236}">
                <a16:creationId xmlns:a16="http://schemas.microsoft.com/office/drawing/2014/main" id="{03B88560-E65F-DB5C-2443-E92E83530EC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5143" y="5669787"/>
            <a:ext cx="529911" cy="529911"/>
          </a:xfrm>
          <a:prstGeom prst="rect">
            <a:avLst/>
          </a:prstGeom>
        </p:spPr>
      </p:pic>
      <p:pic>
        <p:nvPicPr>
          <p:cNvPr id="60" name="Graphic 59" descr="Bullseye with solid fill">
            <a:extLst>
              <a:ext uri="{FF2B5EF4-FFF2-40B4-BE49-F238E27FC236}">
                <a16:creationId xmlns:a16="http://schemas.microsoft.com/office/drawing/2014/main" id="{6056E17A-1F7D-B4D4-AAA5-3B3B1E3D288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520179" y="4126030"/>
            <a:ext cx="532577" cy="532577"/>
          </a:xfrm>
          <a:prstGeom prst="rect">
            <a:avLst/>
          </a:prstGeom>
        </p:spPr>
      </p:pic>
      <p:sp>
        <p:nvSpPr>
          <p:cNvPr id="5" name="TextBox 4">
            <a:extLst>
              <a:ext uri="{FF2B5EF4-FFF2-40B4-BE49-F238E27FC236}">
                <a16:creationId xmlns:a16="http://schemas.microsoft.com/office/drawing/2014/main" id="{6A0FB286-646D-0B85-717F-03EC0E068F0E}"/>
              </a:ext>
            </a:extLst>
          </p:cNvPr>
          <p:cNvSpPr txBox="1"/>
          <p:nvPr/>
        </p:nvSpPr>
        <p:spPr>
          <a:xfrm>
            <a:off x="1314483" y="5773928"/>
            <a:ext cx="837602"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1</a:t>
            </a:r>
            <a:endParaRPr lang="en-US" dirty="0">
              <a:solidFill>
                <a:srgbClr val="3F3F3F"/>
              </a:solidFill>
              <a:effectLst/>
              <a:latin typeface="FranklinGothicURWBoo" pitchFamily="2" charset="77"/>
            </a:endParaRPr>
          </a:p>
        </p:txBody>
      </p:sp>
      <p:sp>
        <p:nvSpPr>
          <p:cNvPr id="6" name="TextBox 5">
            <a:extLst>
              <a:ext uri="{FF2B5EF4-FFF2-40B4-BE49-F238E27FC236}">
                <a16:creationId xmlns:a16="http://schemas.microsoft.com/office/drawing/2014/main" id="{F44B700D-6BA3-3FA7-CA20-A58ECB745E9C}"/>
              </a:ext>
            </a:extLst>
          </p:cNvPr>
          <p:cNvSpPr txBox="1"/>
          <p:nvPr/>
        </p:nvSpPr>
        <p:spPr>
          <a:xfrm>
            <a:off x="2059191" y="5018366"/>
            <a:ext cx="993565"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2</a:t>
            </a:r>
            <a:endParaRPr lang="en-US" dirty="0">
              <a:solidFill>
                <a:schemeClr val="bg1"/>
              </a:solidFill>
              <a:effectLst/>
              <a:latin typeface="FranklinGothicURWBoo" pitchFamily="2" charset="77"/>
            </a:endParaRPr>
          </a:p>
        </p:txBody>
      </p:sp>
      <p:sp>
        <p:nvSpPr>
          <p:cNvPr id="7" name="TextBox 6">
            <a:extLst>
              <a:ext uri="{FF2B5EF4-FFF2-40B4-BE49-F238E27FC236}">
                <a16:creationId xmlns:a16="http://schemas.microsoft.com/office/drawing/2014/main" id="{0C870B23-185F-F1B7-6838-C504FF7D0849}"/>
              </a:ext>
            </a:extLst>
          </p:cNvPr>
          <p:cNvSpPr txBox="1"/>
          <p:nvPr/>
        </p:nvSpPr>
        <p:spPr>
          <a:xfrm>
            <a:off x="2928618" y="4222875"/>
            <a:ext cx="1035165"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3</a:t>
            </a:r>
            <a:endParaRPr lang="en-US" dirty="0">
              <a:solidFill>
                <a:schemeClr val="bg1"/>
              </a:solidFill>
              <a:effectLst/>
              <a:latin typeface="FranklinGothicURWBoo" pitchFamily="2" charset="77"/>
            </a:endParaRPr>
          </a:p>
        </p:txBody>
      </p:sp>
      <p:sp>
        <p:nvSpPr>
          <p:cNvPr id="8" name="TextBox 7">
            <a:extLst>
              <a:ext uri="{FF2B5EF4-FFF2-40B4-BE49-F238E27FC236}">
                <a16:creationId xmlns:a16="http://schemas.microsoft.com/office/drawing/2014/main" id="{B9E845C5-0B9E-3DE5-5F5C-E23FE4B649B3}"/>
              </a:ext>
            </a:extLst>
          </p:cNvPr>
          <p:cNvSpPr txBox="1"/>
          <p:nvPr/>
        </p:nvSpPr>
        <p:spPr>
          <a:xfrm>
            <a:off x="3786878" y="3413748"/>
            <a:ext cx="1026403"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4</a:t>
            </a:r>
            <a:endParaRPr lang="en-US" dirty="0">
              <a:solidFill>
                <a:schemeClr val="bg1"/>
              </a:solidFill>
              <a:effectLst/>
              <a:latin typeface="FranklinGothicURWBoo" pitchFamily="2" charset="77"/>
            </a:endParaRPr>
          </a:p>
        </p:txBody>
      </p:sp>
      <p:sp>
        <p:nvSpPr>
          <p:cNvPr id="96" name="TextBox 95">
            <a:extLst>
              <a:ext uri="{FF2B5EF4-FFF2-40B4-BE49-F238E27FC236}">
                <a16:creationId xmlns:a16="http://schemas.microsoft.com/office/drawing/2014/main" id="{1791C5EB-07DD-DAA4-696C-9F7912962D13}"/>
              </a:ext>
            </a:extLst>
          </p:cNvPr>
          <p:cNvSpPr txBox="1"/>
          <p:nvPr/>
        </p:nvSpPr>
        <p:spPr>
          <a:xfrm>
            <a:off x="3121556" y="5018366"/>
            <a:ext cx="9064639" cy="369332"/>
          </a:xfrm>
          <a:prstGeom prst="rect">
            <a:avLst/>
          </a:prstGeom>
          <a:noFill/>
        </p:spPr>
        <p:txBody>
          <a:bodyPr wrap="square" rtlCol="0">
            <a:spAutoFit/>
          </a:bodyPr>
          <a:lstStyle/>
          <a:p>
            <a:r>
              <a:rPr lang="en-US" b="1" i="0" dirty="0">
                <a:solidFill>
                  <a:schemeClr val="accent2">
                    <a:lumMod val="75000"/>
                  </a:schemeClr>
                </a:solidFill>
                <a:effectLst/>
                <a:latin typeface="FranklinGothicURWBoo"/>
              </a:rPr>
              <a:t>Do Your </a:t>
            </a:r>
            <a:r>
              <a:rPr lang="en-US" b="1" dirty="0">
                <a:solidFill>
                  <a:schemeClr val="accent2">
                    <a:lumMod val="75000"/>
                  </a:schemeClr>
                </a:solidFill>
                <a:latin typeface="FranklinGothicURWBoo"/>
              </a:rPr>
              <a:t>Re</a:t>
            </a:r>
            <a:r>
              <a:rPr lang="en-US" b="1" i="0" dirty="0">
                <a:solidFill>
                  <a:schemeClr val="accent2">
                    <a:lumMod val="75000"/>
                  </a:schemeClr>
                </a:solidFill>
                <a:effectLst/>
                <a:latin typeface="FranklinGothicURWBoo"/>
              </a:rPr>
              <a:t>search </a:t>
            </a:r>
            <a:r>
              <a:rPr lang="en-US" b="1" dirty="0">
                <a:solidFill>
                  <a:schemeClr val="accent2">
                    <a:lumMod val="75000"/>
                  </a:schemeClr>
                </a:solidFill>
                <a:latin typeface="FranklinGothicURWBoo"/>
              </a:rPr>
              <a:t>to</a:t>
            </a:r>
            <a:r>
              <a:rPr lang="en-US" b="1" i="0" dirty="0">
                <a:solidFill>
                  <a:schemeClr val="accent2">
                    <a:lumMod val="75000"/>
                  </a:schemeClr>
                </a:solidFill>
                <a:effectLst/>
                <a:latin typeface="FranklinGothicURWBoo"/>
              </a:rPr>
              <a:t> Understand What DHS </a:t>
            </a:r>
            <a:r>
              <a:rPr lang="en-US" b="1" dirty="0">
                <a:solidFill>
                  <a:schemeClr val="accent2">
                    <a:lumMod val="75000"/>
                  </a:schemeClr>
                </a:solidFill>
                <a:latin typeface="FranklinGothicURWBoo"/>
              </a:rPr>
              <a:t>Does, Needs, and Buys</a:t>
            </a:r>
            <a:endParaRPr lang="en-US" b="1" dirty="0">
              <a:solidFill>
                <a:schemeClr val="accent2">
                  <a:lumMod val="75000"/>
                </a:schemeClr>
              </a:solidFill>
            </a:endParaRPr>
          </a:p>
        </p:txBody>
      </p:sp>
      <p:sp>
        <p:nvSpPr>
          <p:cNvPr id="97" name="TextBox 96">
            <a:extLst>
              <a:ext uri="{FF2B5EF4-FFF2-40B4-BE49-F238E27FC236}">
                <a16:creationId xmlns:a16="http://schemas.microsoft.com/office/drawing/2014/main" id="{AD4B87CE-BD0A-EE9E-A293-43AD374107CD}"/>
              </a:ext>
            </a:extLst>
          </p:cNvPr>
          <p:cNvSpPr txBox="1"/>
          <p:nvPr/>
        </p:nvSpPr>
        <p:spPr>
          <a:xfrm>
            <a:off x="2237076" y="5773928"/>
            <a:ext cx="7569165" cy="369332"/>
          </a:xfrm>
          <a:prstGeom prst="rect">
            <a:avLst/>
          </a:prstGeom>
          <a:noFill/>
        </p:spPr>
        <p:txBody>
          <a:bodyPr wrap="square" rtlCol="0">
            <a:spAutoFit/>
          </a:bodyPr>
          <a:lstStyle/>
          <a:p>
            <a:r>
              <a:rPr lang="en-US" b="1" dirty="0">
                <a:solidFill>
                  <a:srgbClr val="C41230"/>
                </a:solidFill>
                <a:effectLst/>
                <a:latin typeface="FranklinGothicURWBoo" pitchFamily="2" charset="77"/>
              </a:rPr>
              <a:t>Register on </a:t>
            </a:r>
            <a:r>
              <a:rPr lang="en-US" b="1" u="sng" dirty="0">
                <a:solidFill>
                  <a:srgbClr val="C41230"/>
                </a:solidFill>
                <a:effectLst/>
                <a:latin typeface="FranklinGothicURWBoo" pitchFamily="2" charset="77"/>
              </a:rPr>
              <a:t>www.</a:t>
            </a:r>
            <a:r>
              <a:rPr lang="en-US" b="1" u="sng" dirty="0">
                <a:solidFill>
                  <a:srgbClr val="C41230"/>
                </a:solidFill>
                <a:effectLst/>
                <a:latin typeface="FranklinGothicURWBoo" pitchFamily="2" charset="77"/>
                <a:hlinkClick r:id="rId7">
                  <a:extLst>
                    <a:ext uri="{A12FA001-AC4F-418D-AE19-62706E023703}">
                      <ahyp:hlinkClr xmlns:ahyp="http://schemas.microsoft.com/office/drawing/2018/hyperlinkcolor" val="tx"/>
                    </a:ext>
                  </a:extLst>
                </a:hlinkClick>
              </a:rPr>
              <a:t>S</a:t>
            </a:r>
            <a:r>
              <a:rPr lang="en-US" b="1" dirty="0">
                <a:solidFill>
                  <a:srgbClr val="C41230"/>
                </a:solidFill>
                <a:effectLst/>
                <a:latin typeface="FranklinGothicURWBoo" pitchFamily="2" charset="77"/>
                <a:hlinkClick r:id="rId7">
                  <a:extLst>
                    <a:ext uri="{A12FA001-AC4F-418D-AE19-62706E023703}">
                      <ahyp:hlinkClr xmlns:ahyp="http://schemas.microsoft.com/office/drawing/2018/hyperlinkcolor" val="tx"/>
                    </a:ext>
                  </a:extLst>
                </a:hlinkClick>
              </a:rPr>
              <a:t>AM.gov</a:t>
            </a:r>
            <a:endParaRPr lang="en-US" b="1" dirty="0">
              <a:solidFill>
                <a:srgbClr val="C41230"/>
              </a:solidFill>
            </a:endParaRPr>
          </a:p>
        </p:txBody>
      </p:sp>
      <p:sp>
        <p:nvSpPr>
          <p:cNvPr id="99" name="TextBox 98">
            <a:extLst>
              <a:ext uri="{FF2B5EF4-FFF2-40B4-BE49-F238E27FC236}">
                <a16:creationId xmlns:a16="http://schemas.microsoft.com/office/drawing/2014/main" id="{3E0218A9-94E6-9F60-F058-63C869A98B36}"/>
              </a:ext>
            </a:extLst>
          </p:cNvPr>
          <p:cNvSpPr txBox="1"/>
          <p:nvPr/>
        </p:nvSpPr>
        <p:spPr>
          <a:xfrm>
            <a:off x="4014438" y="4222875"/>
            <a:ext cx="7569165" cy="369332"/>
          </a:xfrm>
          <a:prstGeom prst="rect">
            <a:avLst/>
          </a:prstGeom>
          <a:noFill/>
        </p:spPr>
        <p:txBody>
          <a:bodyPr wrap="square" rtlCol="0">
            <a:spAutoFit/>
          </a:bodyPr>
          <a:lstStyle/>
          <a:p>
            <a:r>
              <a:rPr lang="en-US" b="1" dirty="0">
                <a:solidFill>
                  <a:schemeClr val="accent4">
                    <a:lumMod val="75000"/>
                  </a:schemeClr>
                </a:solidFill>
                <a:latin typeface="FranklinGothicURWBoo" pitchFamily="2" charset="77"/>
              </a:rPr>
              <a:t>Find Opportunities, Know Your Audience, and Leverage DHS Resources</a:t>
            </a:r>
            <a:endParaRPr lang="en-US" b="1" dirty="0">
              <a:solidFill>
                <a:schemeClr val="accent4">
                  <a:lumMod val="75000"/>
                </a:schemeClr>
              </a:solidFill>
            </a:endParaRPr>
          </a:p>
        </p:txBody>
      </p:sp>
      <p:sp>
        <p:nvSpPr>
          <p:cNvPr id="101" name="TextBox 100">
            <a:extLst>
              <a:ext uri="{FF2B5EF4-FFF2-40B4-BE49-F238E27FC236}">
                <a16:creationId xmlns:a16="http://schemas.microsoft.com/office/drawing/2014/main" id="{A22A8A52-4971-2358-C493-A01A8BBD7A60}"/>
              </a:ext>
            </a:extLst>
          </p:cNvPr>
          <p:cNvSpPr txBox="1"/>
          <p:nvPr/>
        </p:nvSpPr>
        <p:spPr>
          <a:xfrm>
            <a:off x="4863732" y="3426105"/>
            <a:ext cx="6452149" cy="369332"/>
          </a:xfrm>
          <a:prstGeom prst="rect">
            <a:avLst/>
          </a:prstGeom>
          <a:noFill/>
        </p:spPr>
        <p:txBody>
          <a:bodyPr wrap="square" rtlCol="0">
            <a:spAutoFit/>
          </a:bodyPr>
          <a:lstStyle/>
          <a:p>
            <a:r>
              <a:rPr lang="en-US" b="1" dirty="0">
                <a:solidFill>
                  <a:srgbClr val="5E9732"/>
                </a:solidFill>
                <a:effectLst/>
                <a:latin typeface="FranklinGothicURWBoo" pitchFamily="2" charset="77"/>
              </a:rPr>
              <a:t>Understand How DHS Buys and Award Types</a:t>
            </a:r>
            <a:endParaRPr lang="en-US" b="1" dirty="0">
              <a:solidFill>
                <a:srgbClr val="5E9732"/>
              </a:solidFill>
            </a:endParaRPr>
          </a:p>
        </p:txBody>
      </p:sp>
      <p:sp>
        <p:nvSpPr>
          <p:cNvPr id="9" name="TextBox 8">
            <a:extLst>
              <a:ext uri="{FF2B5EF4-FFF2-40B4-BE49-F238E27FC236}">
                <a16:creationId xmlns:a16="http://schemas.microsoft.com/office/drawing/2014/main" id="{EA28CBC1-5BE8-CB26-9FC1-F954004ED72B}"/>
              </a:ext>
            </a:extLst>
          </p:cNvPr>
          <p:cNvSpPr txBox="1"/>
          <p:nvPr/>
        </p:nvSpPr>
        <p:spPr>
          <a:xfrm>
            <a:off x="4629366" y="2638575"/>
            <a:ext cx="987618"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5</a:t>
            </a:r>
            <a:endParaRPr lang="en-US" dirty="0">
              <a:solidFill>
                <a:schemeClr val="bg1"/>
              </a:solidFill>
              <a:effectLst/>
              <a:latin typeface="FranklinGothicURWBoo" pitchFamily="2" charset="77"/>
            </a:endParaRPr>
          </a:p>
        </p:txBody>
      </p:sp>
      <p:sp>
        <p:nvSpPr>
          <p:cNvPr id="107" name="TextBox 106">
            <a:extLst>
              <a:ext uri="{FF2B5EF4-FFF2-40B4-BE49-F238E27FC236}">
                <a16:creationId xmlns:a16="http://schemas.microsoft.com/office/drawing/2014/main" id="{48B4E803-F1AF-5B4E-3B28-CD34B15CC800}"/>
              </a:ext>
            </a:extLst>
          </p:cNvPr>
          <p:cNvSpPr txBox="1"/>
          <p:nvPr/>
        </p:nvSpPr>
        <p:spPr>
          <a:xfrm>
            <a:off x="5681784" y="2638575"/>
            <a:ext cx="6131275" cy="369332"/>
          </a:xfrm>
          <a:prstGeom prst="rect">
            <a:avLst/>
          </a:prstGeom>
          <a:noFill/>
        </p:spPr>
        <p:txBody>
          <a:bodyPr wrap="square" rtlCol="0">
            <a:spAutoFit/>
          </a:bodyPr>
          <a:lstStyle/>
          <a:p>
            <a:r>
              <a:rPr lang="en-US" b="1" dirty="0">
                <a:solidFill>
                  <a:srgbClr val="003366"/>
                </a:solidFill>
                <a:effectLst/>
                <a:latin typeface="FranklinGothicURWBoo" pitchFamily="2" charset="77"/>
              </a:rPr>
              <a:t>Bid on DHS Opportunities, </a:t>
            </a:r>
            <a:r>
              <a:rPr lang="en-US" b="1" dirty="0">
                <a:solidFill>
                  <a:srgbClr val="003366"/>
                </a:solidFill>
                <a:latin typeface="FranklinGothicURWBoo" pitchFamily="2" charset="77"/>
                <a:sym typeface="Wingdings" panose="05000000000000000000" pitchFamily="2" charset="2"/>
              </a:rPr>
              <a:t>Proposal Information and Tips</a:t>
            </a:r>
            <a:endParaRPr lang="en-US" b="1" dirty="0">
              <a:solidFill>
                <a:srgbClr val="003366"/>
              </a:solidFill>
            </a:endParaRPr>
          </a:p>
        </p:txBody>
      </p:sp>
      <p:sp>
        <p:nvSpPr>
          <p:cNvPr id="109" name="TextBox 108">
            <a:extLst>
              <a:ext uri="{FF2B5EF4-FFF2-40B4-BE49-F238E27FC236}">
                <a16:creationId xmlns:a16="http://schemas.microsoft.com/office/drawing/2014/main" id="{A5DD27CB-7149-BE73-DDF9-9D28131B95B2}"/>
              </a:ext>
            </a:extLst>
          </p:cNvPr>
          <p:cNvSpPr txBox="1"/>
          <p:nvPr/>
        </p:nvSpPr>
        <p:spPr>
          <a:xfrm>
            <a:off x="6314054" y="1871871"/>
            <a:ext cx="4913602" cy="369332"/>
          </a:xfrm>
          <a:prstGeom prst="rect">
            <a:avLst/>
          </a:prstGeom>
          <a:noFill/>
        </p:spPr>
        <p:txBody>
          <a:bodyPr wrap="square" rtlCol="0">
            <a:spAutoFit/>
          </a:bodyPr>
          <a:lstStyle/>
          <a:p>
            <a:r>
              <a:rPr lang="en-US" b="1" dirty="0">
                <a:solidFill>
                  <a:srgbClr val="003366"/>
                </a:solidFill>
                <a:effectLst/>
                <a:latin typeface="FranklinGothicURWBoo" pitchFamily="2" charset="77"/>
              </a:rPr>
              <a:t>Win DHS Work and Provide Excellent Support</a:t>
            </a:r>
            <a:endParaRPr lang="en-US" b="1" dirty="0">
              <a:solidFill>
                <a:srgbClr val="003366"/>
              </a:solidFill>
            </a:endParaRPr>
          </a:p>
        </p:txBody>
      </p:sp>
      <p:cxnSp>
        <p:nvCxnSpPr>
          <p:cNvPr id="171" name="Straight Connector 170">
            <a:extLst>
              <a:ext uri="{FF2B5EF4-FFF2-40B4-BE49-F238E27FC236}">
                <a16:creationId xmlns:a16="http://schemas.microsoft.com/office/drawing/2014/main" id="{FCF97A6A-7A37-44BB-E78D-D847050E61EC}"/>
              </a:ext>
            </a:extLst>
          </p:cNvPr>
          <p:cNvCxnSpPr>
            <a:cxnSpLocks/>
          </p:cNvCxnSpPr>
          <p:nvPr/>
        </p:nvCxnSpPr>
        <p:spPr>
          <a:xfrm>
            <a:off x="2202701" y="5612356"/>
            <a:ext cx="9319575" cy="0"/>
          </a:xfrm>
          <a:prstGeom prst="line">
            <a:avLst/>
          </a:prstGeom>
          <a:ln w="12700">
            <a:solidFill>
              <a:srgbClr val="C41230"/>
            </a:solidFill>
          </a:ln>
        </p:spPr>
        <p:style>
          <a:lnRef idx="1">
            <a:schemeClr val="accent1"/>
          </a:lnRef>
          <a:fillRef idx="0">
            <a:schemeClr val="accent1"/>
          </a:fillRef>
          <a:effectRef idx="0">
            <a:schemeClr val="accent1"/>
          </a:effectRef>
          <a:fontRef idx="minor">
            <a:schemeClr val="tx1"/>
          </a:fontRef>
        </p:style>
      </p:cxnSp>
      <p:cxnSp>
        <p:nvCxnSpPr>
          <p:cNvPr id="172" name="Straight Connector 171">
            <a:extLst>
              <a:ext uri="{FF2B5EF4-FFF2-40B4-BE49-F238E27FC236}">
                <a16:creationId xmlns:a16="http://schemas.microsoft.com/office/drawing/2014/main" id="{5D02CD1C-E5D5-4885-02ED-A28AC5966AE8}"/>
              </a:ext>
            </a:extLst>
          </p:cNvPr>
          <p:cNvCxnSpPr>
            <a:cxnSpLocks/>
          </p:cNvCxnSpPr>
          <p:nvPr/>
        </p:nvCxnSpPr>
        <p:spPr>
          <a:xfrm>
            <a:off x="2928618" y="4831424"/>
            <a:ext cx="8593658" cy="0"/>
          </a:xfrm>
          <a:prstGeom prst="line">
            <a:avLst/>
          </a:prstGeom>
          <a:ln w="127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4" name="Straight Connector 173">
            <a:extLst>
              <a:ext uri="{FF2B5EF4-FFF2-40B4-BE49-F238E27FC236}">
                <a16:creationId xmlns:a16="http://schemas.microsoft.com/office/drawing/2014/main" id="{058FA2AD-D0CC-CEB7-2699-11CB4C5E9719}"/>
              </a:ext>
            </a:extLst>
          </p:cNvPr>
          <p:cNvCxnSpPr>
            <a:cxnSpLocks/>
          </p:cNvCxnSpPr>
          <p:nvPr/>
        </p:nvCxnSpPr>
        <p:spPr>
          <a:xfrm>
            <a:off x="3963783" y="4047022"/>
            <a:ext cx="7558493" cy="0"/>
          </a:xfrm>
          <a:prstGeom prst="line">
            <a:avLst/>
          </a:prstGeom>
          <a:ln w="127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6" name="Straight Connector 175">
            <a:extLst>
              <a:ext uri="{FF2B5EF4-FFF2-40B4-BE49-F238E27FC236}">
                <a16:creationId xmlns:a16="http://schemas.microsoft.com/office/drawing/2014/main" id="{07F3101E-FC29-4C93-8B04-54151A5C5C3E}"/>
              </a:ext>
            </a:extLst>
          </p:cNvPr>
          <p:cNvCxnSpPr>
            <a:cxnSpLocks/>
          </p:cNvCxnSpPr>
          <p:nvPr/>
        </p:nvCxnSpPr>
        <p:spPr>
          <a:xfrm>
            <a:off x="4813281" y="3262620"/>
            <a:ext cx="6708995" cy="0"/>
          </a:xfrm>
          <a:prstGeom prst="line">
            <a:avLst/>
          </a:prstGeom>
          <a:ln w="12700">
            <a:solidFill>
              <a:srgbClr val="5E9732"/>
            </a:solidFill>
          </a:ln>
        </p:spPr>
        <p:style>
          <a:lnRef idx="1">
            <a:schemeClr val="accent1"/>
          </a:lnRef>
          <a:fillRef idx="0">
            <a:schemeClr val="accent1"/>
          </a:fillRef>
          <a:effectRef idx="0">
            <a:schemeClr val="accent1"/>
          </a:effectRef>
          <a:fontRef idx="minor">
            <a:schemeClr val="tx1"/>
          </a:fontRef>
        </p:style>
      </p:cxnSp>
      <p:cxnSp>
        <p:nvCxnSpPr>
          <p:cNvPr id="178" name="Straight Connector 177">
            <a:extLst>
              <a:ext uri="{FF2B5EF4-FFF2-40B4-BE49-F238E27FC236}">
                <a16:creationId xmlns:a16="http://schemas.microsoft.com/office/drawing/2014/main" id="{39476DB2-0E46-B0B6-0C75-6FCD943B715C}"/>
              </a:ext>
            </a:extLst>
          </p:cNvPr>
          <p:cNvCxnSpPr>
            <a:cxnSpLocks/>
          </p:cNvCxnSpPr>
          <p:nvPr/>
        </p:nvCxnSpPr>
        <p:spPr>
          <a:xfrm>
            <a:off x="5616984" y="2478218"/>
            <a:ext cx="5905292" cy="0"/>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cxnSp>
        <p:nvCxnSpPr>
          <p:cNvPr id="180" name="Straight Connector 179">
            <a:extLst>
              <a:ext uri="{FF2B5EF4-FFF2-40B4-BE49-F238E27FC236}">
                <a16:creationId xmlns:a16="http://schemas.microsoft.com/office/drawing/2014/main" id="{A0AD5D33-9AC4-DA6D-D3F1-79620C157E0D}"/>
              </a:ext>
            </a:extLst>
          </p:cNvPr>
          <p:cNvCxnSpPr>
            <a:cxnSpLocks/>
          </p:cNvCxnSpPr>
          <p:nvPr/>
        </p:nvCxnSpPr>
        <p:spPr>
          <a:xfrm>
            <a:off x="6261474" y="1693816"/>
            <a:ext cx="5260802" cy="0"/>
          </a:xfrm>
          <a:prstGeom prst="line">
            <a:avLst/>
          </a:prstGeom>
          <a:ln w="12700">
            <a:solidFill>
              <a:srgbClr val="003366"/>
            </a:solidFill>
          </a:ln>
        </p:spPr>
        <p:style>
          <a:lnRef idx="1">
            <a:schemeClr val="accent1"/>
          </a:lnRef>
          <a:fillRef idx="0">
            <a:schemeClr val="accent1"/>
          </a:fillRef>
          <a:effectRef idx="0">
            <a:schemeClr val="accent1"/>
          </a:effectRef>
          <a:fontRef idx="minor">
            <a:schemeClr val="tx1"/>
          </a:fontRef>
        </p:style>
      </p:cxnSp>
      <p:sp>
        <p:nvSpPr>
          <p:cNvPr id="23" name="Rectangle 22">
            <a:extLst>
              <a:ext uri="{FF2B5EF4-FFF2-40B4-BE49-F238E27FC236}">
                <a16:creationId xmlns:a16="http://schemas.microsoft.com/office/drawing/2014/main" id="{9C52AE43-2311-05AE-FFD6-27979E3D3AA2}"/>
              </a:ext>
            </a:extLst>
          </p:cNvPr>
          <p:cNvSpPr/>
          <p:nvPr/>
        </p:nvSpPr>
        <p:spPr>
          <a:xfrm>
            <a:off x="4734827" y="1693816"/>
            <a:ext cx="1526647" cy="661710"/>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Box 23">
            <a:extLst>
              <a:ext uri="{FF2B5EF4-FFF2-40B4-BE49-F238E27FC236}">
                <a16:creationId xmlns:a16="http://schemas.microsoft.com/office/drawing/2014/main" id="{F169677B-FD23-1CA0-80A8-BB8223F4C283}"/>
              </a:ext>
            </a:extLst>
          </p:cNvPr>
          <p:cNvSpPr txBox="1"/>
          <p:nvPr/>
        </p:nvSpPr>
        <p:spPr>
          <a:xfrm>
            <a:off x="5301048" y="1871871"/>
            <a:ext cx="960426"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6</a:t>
            </a:r>
            <a:endParaRPr lang="en-US" dirty="0">
              <a:solidFill>
                <a:schemeClr val="bg1"/>
              </a:solidFill>
              <a:effectLst/>
              <a:latin typeface="FranklinGothicURWBoo" pitchFamily="2" charset="77"/>
            </a:endParaRPr>
          </a:p>
        </p:txBody>
      </p:sp>
      <p:pic>
        <p:nvPicPr>
          <p:cNvPr id="15" name="Graphic 14" descr="Magnifying glass with solid fill">
            <a:extLst>
              <a:ext uri="{FF2B5EF4-FFF2-40B4-BE49-F238E27FC236}">
                <a16:creationId xmlns:a16="http://schemas.microsoft.com/office/drawing/2014/main" id="{21B2C4C5-2D81-C5BE-9EF0-7958FBAE510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601991" y="4933679"/>
            <a:ext cx="457200" cy="457200"/>
          </a:xfrm>
          <a:prstGeom prst="rect">
            <a:avLst/>
          </a:prstGeom>
        </p:spPr>
      </p:pic>
      <p:pic>
        <p:nvPicPr>
          <p:cNvPr id="17" name="Graphic 16" descr="Thumbs up sign with solid fill">
            <a:extLst>
              <a:ext uri="{FF2B5EF4-FFF2-40B4-BE49-F238E27FC236}">
                <a16:creationId xmlns:a16="http://schemas.microsoft.com/office/drawing/2014/main" id="{F411D361-DD9C-79A1-2361-BB9E9BA46C6E}"/>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390270" y="3349562"/>
            <a:ext cx="460520" cy="460520"/>
          </a:xfrm>
          <a:prstGeom prst="rect">
            <a:avLst/>
          </a:prstGeom>
        </p:spPr>
      </p:pic>
      <p:pic>
        <p:nvPicPr>
          <p:cNvPr id="21" name="Graphic 20" descr="Trophy with solid fill">
            <a:extLst>
              <a:ext uri="{FF2B5EF4-FFF2-40B4-BE49-F238E27FC236}">
                <a16:creationId xmlns:a16="http://schemas.microsoft.com/office/drawing/2014/main" id="{A6A647AA-DB0D-017A-9525-CC429EA4AF5C}"/>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799763" y="1775359"/>
            <a:ext cx="501285" cy="501285"/>
          </a:xfrm>
          <a:prstGeom prst="rect">
            <a:avLst/>
          </a:prstGeom>
        </p:spPr>
      </p:pic>
      <p:pic>
        <p:nvPicPr>
          <p:cNvPr id="25" name="Graphic 24" descr="Checklist with solid fill">
            <a:extLst>
              <a:ext uri="{FF2B5EF4-FFF2-40B4-BE49-F238E27FC236}">
                <a16:creationId xmlns:a16="http://schemas.microsoft.com/office/drawing/2014/main" id="{498A9E65-4E7A-59B9-0DC3-0A7A64316D86}"/>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4169150" y="2532277"/>
            <a:ext cx="553319" cy="553319"/>
          </a:xfrm>
          <a:prstGeom prst="rect">
            <a:avLst/>
          </a:prstGeom>
        </p:spPr>
      </p:pic>
    </p:spTree>
    <p:extLst>
      <p:ext uri="{BB962C8B-B14F-4D97-AF65-F5344CB8AC3E}">
        <p14:creationId xmlns:p14="http://schemas.microsoft.com/office/powerpoint/2010/main" val="12759030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6FB96F-B06B-45E2-BB0C-295957A66BAC}"/>
              </a:ext>
            </a:extLst>
          </p:cNvPr>
          <p:cNvSpPr>
            <a:spLocks noGrp="1"/>
          </p:cNvSpPr>
          <p:nvPr>
            <p:ph type="title"/>
          </p:nvPr>
        </p:nvSpPr>
        <p:spPr>
          <a:xfrm>
            <a:off x="685800" y="798718"/>
            <a:ext cx="10793896" cy="648374"/>
          </a:xfrm>
        </p:spPr>
        <p:txBody>
          <a:bodyPr>
            <a:normAutofit/>
          </a:bodyPr>
          <a:lstStyle/>
          <a:p>
            <a:r>
              <a:rPr lang="en-US" sz="3200" dirty="0">
                <a:solidFill>
                  <a:srgbClr val="005188"/>
                </a:solidFill>
              </a:rPr>
              <a:t>U.S. Customs and Border Protection (</a:t>
            </a:r>
            <a:r>
              <a:rPr lang="en-US" sz="3200" dirty="0">
                <a:solidFill>
                  <a:srgbClr val="005188"/>
                </a:solidFill>
                <a:hlinkClick r:id="rId3"/>
              </a:rPr>
              <a:t>CBP</a:t>
            </a:r>
            <a:r>
              <a:rPr lang="en-US" sz="3200" dirty="0">
                <a:solidFill>
                  <a:srgbClr val="005188"/>
                </a:solidFill>
              </a:rPr>
              <a:t>)</a:t>
            </a:r>
          </a:p>
        </p:txBody>
      </p:sp>
      <p:sp>
        <p:nvSpPr>
          <p:cNvPr id="3" name="Content Placeholder 2">
            <a:extLst>
              <a:ext uri="{FF2B5EF4-FFF2-40B4-BE49-F238E27FC236}">
                <a16:creationId xmlns:a16="http://schemas.microsoft.com/office/drawing/2014/main" id="{B4DB04CE-D83F-4C70-B535-6FFB597DF2A4}"/>
              </a:ext>
            </a:extLst>
          </p:cNvPr>
          <p:cNvSpPr>
            <a:spLocks noGrp="1"/>
          </p:cNvSpPr>
          <p:nvPr>
            <p:ph sz="half" idx="1"/>
          </p:nvPr>
        </p:nvSpPr>
        <p:spPr>
          <a:xfrm>
            <a:off x="718226" y="3668642"/>
            <a:ext cx="4515103" cy="1284807"/>
          </a:xfrm>
        </p:spPr>
        <p:txBody>
          <a:bodyPr>
            <a:noAutofit/>
          </a:bodyPr>
          <a:lstStyle/>
          <a:p>
            <a:pPr marL="0" indent="0" algn="l">
              <a:buNone/>
            </a:pPr>
            <a:r>
              <a:rPr lang="en-US" sz="1800" b="0" dirty="0">
                <a:solidFill>
                  <a:srgbClr val="005188"/>
                </a:solidFill>
                <a:effectLst/>
              </a:rPr>
              <a:t>CBP takes a comprehensive approach to border management and control, combining customs, immigration, border security, and agricultural protection into one coordinated and supportive activity.</a:t>
            </a:r>
          </a:p>
        </p:txBody>
      </p:sp>
      <p:sp>
        <p:nvSpPr>
          <p:cNvPr id="4" name="Content Placeholder 3">
            <a:extLst>
              <a:ext uri="{FF2B5EF4-FFF2-40B4-BE49-F238E27FC236}">
                <a16:creationId xmlns:a16="http://schemas.microsoft.com/office/drawing/2014/main" id="{7734DAA3-530E-472A-8563-CEC22AF04752}"/>
              </a:ext>
            </a:extLst>
          </p:cNvPr>
          <p:cNvSpPr>
            <a:spLocks noGrp="1"/>
          </p:cNvSpPr>
          <p:nvPr>
            <p:ph sz="half" idx="2"/>
          </p:nvPr>
        </p:nvSpPr>
        <p:spPr>
          <a:xfrm>
            <a:off x="5763170" y="3802851"/>
            <a:ext cx="5807758" cy="2513382"/>
          </a:xfrm>
        </p:spPr>
        <p:txBody>
          <a:bodyPr numCol="2" spcCol="182880">
            <a:noAutofit/>
          </a:bodyPr>
          <a:lstStyle/>
          <a:p>
            <a:pPr>
              <a:spcBef>
                <a:spcPts val="0"/>
              </a:spcBef>
              <a:spcAft>
                <a:spcPts val="600"/>
              </a:spcAft>
            </a:pPr>
            <a:r>
              <a:rPr lang="en-US" sz="1800" dirty="0">
                <a:solidFill>
                  <a:srgbClr val="005188"/>
                </a:solidFill>
              </a:rPr>
              <a:t>One of the largest law enforcement organizations with the primary responsibility to securing our Nation’s borders.</a:t>
            </a:r>
          </a:p>
          <a:p>
            <a:pPr>
              <a:spcBef>
                <a:spcPts val="0"/>
              </a:spcBef>
              <a:spcAft>
                <a:spcPts val="600"/>
              </a:spcAft>
            </a:pPr>
            <a:r>
              <a:rPr lang="en-US" sz="1800" dirty="0">
                <a:solidFill>
                  <a:srgbClr val="005188"/>
                </a:solidFill>
              </a:rPr>
              <a:t>C</a:t>
            </a:r>
            <a:r>
              <a:rPr lang="en-US" sz="1800" b="0" i="0" dirty="0">
                <a:solidFill>
                  <a:srgbClr val="005188"/>
                </a:solidFill>
                <a:effectLst/>
              </a:rPr>
              <a:t>harged with regulating and facilitating international trade, collecting </a:t>
            </a:r>
            <a:r>
              <a:rPr lang="en-US" sz="1800" b="0" i="0" u="none" strike="noStrike" dirty="0">
                <a:solidFill>
                  <a:srgbClr val="005188"/>
                </a:solidFill>
                <a:effectLst/>
              </a:rPr>
              <a:t>import duties</a:t>
            </a:r>
            <a:r>
              <a:rPr lang="en-US" sz="1800" b="0" i="0" dirty="0">
                <a:solidFill>
                  <a:srgbClr val="005188"/>
                </a:solidFill>
                <a:effectLst/>
              </a:rPr>
              <a:t>, and enforcing U.S. regulations — including trade, </a:t>
            </a:r>
            <a:r>
              <a:rPr lang="en-US" sz="1800" b="0" i="0" u="none" strike="noStrike" dirty="0">
                <a:solidFill>
                  <a:srgbClr val="005188"/>
                </a:solidFill>
                <a:effectLst/>
              </a:rPr>
              <a:t>customs,</a:t>
            </a:r>
            <a:r>
              <a:rPr lang="en-US" sz="1800" b="0" i="0" dirty="0">
                <a:solidFill>
                  <a:srgbClr val="005188"/>
                </a:solidFill>
                <a:effectLst/>
              </a:rPr>
              <a:t> and </a:t>
            </a:r>
            <a:r>
              <a:rPr lang="en-US" sz="1800" b="0" i="0" u="none" strike="noStrike" dirty="0">
                <a:solidFill>
                  <a:srgbClr val="005188"/>
                </a:solidFill>
                <a:effectLst/>
              </a:rPr>
              <a:t>immigration</a:t>
            </a:r>
            <a:r>
              <a:rPr lang="en-US" sz="1800" b="0" i="0" dirty="0">
                <a:solidFill>
                  <a:srgbClr val="005188"/>
                </a:solidFill>
                <a:effectLst/>
              </a:rPr>
              <a:t>.</a:t>
            </a:r>
          </a:p>
          <a:p>
            <a:pPr>
              <a:spcBef>
                <a:spcPts val="0"/>
              </a:spcBef>
              <a:spcAft>
                <a:spcPts val="200"/>
              </a:spcAft>
            </a:pPr>
            <a:r>
              <a:rPr lang="en-US" sz="1800" dirty="0">
                <a:solidFill>
                  <a:srgbClr val="005188"/>
                </a:solidFill>
              </a:rPr>
              <a:t>Protects agriculture entering the United States.</a:t>
            </a:r>
            <a:br>
              <a:rPr lang="en-US" sz="1800" b="0" i="0" dirty="0">
                <a:solidFill>
                  <a:srgbClr val="005188"/>
                </a:solidFill>
                <a:effectLst/>
              </a:rPr>
            </a:br>
            <a:endParaRPr lang="en-US" sz="1800" dirty="0">
              <a:solidFill>
                <a:srgbClr val="005188"/>
              </a:solidFill>
            </a:endParaRPr>
          </a:p>
          <a:p>
            <a:pPr marL="0" indent="0">
              <a:spcBef>
                <a:spcPts val="0"/>
              </a:spcBef>
              <a:spcAft>
                <a:spcPts val="200"/>
              </a:spcAft>
              <a:buNone/>
            </a:pPr>
            <a:endParaRPr lang="en-US" sz="1800"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endParaRPr>
          </a:p>
          <a:p>
            <a:pPr marL="0" indent="0">
              <a:spcBef>
                <a:spcPts val="0"/>
              </a:spcBef>
              <a:spcAft>
                <a:spcPts val="200"/>
              </a:spcAft>
              <a:buNone/>
            </a:pPr>
            <a:endParaRPr lang="en-US" sz="1800" dirty="0">
              <a:solidFill>
                <a:srgbClr val="005188"/>
              </a:solidFill>
              <a:effectLst/>
              <a:ea typeface="Times New Roman" panose="02020603050405020304" pitchFamily="18" charset="0"/>
            </a:endParaRPr>
          </a:p>
        </p:txBody>
      </p:sp>
      <p:sp>
        <p:nvSpPr>
          <p:cNvPr id="5" name="Slide Number Placeholder 4">
            <a:extLst>
              <a:ext uri="{FF2B5EF4-FFF2-40B4-BE49-F238E27FC236}">
                <a16:creationId xmlns:a16="http://schemas.microsoft.com/office/drawing/2014/main" id="{38BAF1B9-C004-4BF5-9F4C-E9175EDDC201}"/>
              </a:ext>
            </a:extLst>
          </p:cNvPr>
          <p:cNvSpPr>
            <a:spLocks noGrp="1"/>
          </p:cNvSpPr>
          <p:nvPr>
            <p:ph type="sldNum" sz="quarter" idx="10"/>
          </p:nvPr>
        </p:nvSpPr>
        <p:spPr/>
        <p:txBody>
          <a:bodyPr/>
          <a:lstStyle/>
          <a:p>
            <a:fld id="{608A590B-EA45-4811-A9A8-40DF519EF08C}" type="slidenum">
              <a:rPr lang="en-US" smtClean="0"/>
              <a:pPr/>
              <a:t>20</a:t>
            </a:fld>
            <a:endParaRPr lang="en-US" dirty="0"/>
          </a:p>
        </p:txBody>
      </p:sp>
      <p:sp>
        <p:nvSpPr>
          <p:cNvPr id="7" name="Rectangle 6">
            <a:extLst>
              <a:ext uri="{FF2B5EF4-FFF2-40B4-BE49-F238E27FC236}">
                <a16:creationId xmlns:a16="http://schemas.microsoft.com/office/drawing/2014/main" id="{CA95EF1D-311D-4908-552C-00F8F35FB827}"/>
              </a:ext>
            </a:extLst>
          </p:cNvPr>
          <p:cNvSpPr/>
          <p:nvPr/>
        </p:nvSpPr>
        <p:spPr>
          <a:xfrm>
            <a:off x="0" y="1706213"/>
            <a:ext cx="12192000" cy="993913"/>
          </a:xfrm>
          <a:prstGeom prst="rect">
            <a:avLst/>
          </a:prstGeom>
          <a:pattFill prst="dkDn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E1422D6E-3E25-4CD6-65B7-6EF9BC5A1665}"/>
              </a:ext>
            </a:extLst>
          </p:cNvPr>
          <p:cNvSpPr/>
          <p:nvPr/>
        </p:nvSpPr>
        <p:spPr>
          <a:xfrm>
            <a:off x="6435449" y="3072188"/>
            <a:ext cx="3349493" cy="369332"/>
          </a:xfrm>
          <a:prstGeom prst="rect">
            <a:avLst/>
          </a:prstGeom>
        </p:spPr>
        <p:txBody>
          <a:bodyPr wrap="square">
            <a:spAutoFit/>
          </a:bodyPr>
          <a:lstStyle/>
          <a:p>
            <a:pPr lvl="0">
              <a:defRPr/>
            </a:pPr>
            <a:r>
              <a:rPr lang="en-US" b="1" dirty="0">
                <a:solidFill>
                  <a:srgbClr val="003E67"/>
                </a:solidFill>
                <a:latin typeface="Franklin Gothic Book" panose="020B0503020102020204" pitchFamily="34" charset="0"/>
                <a:cs typeface="Calibri" panose="020F0502020204030204" pitchFamily="34" charset="0"/>
              </a:rPr>
              <a:t>CBP at a Glance</a:t>
            </a:r>
          </a:p>
        </p:txBody>
      </p:sp>
      <p:cxnSp>
        <p:nvCxnSpPr>
          <p:cNvPr id="18" name="Straight Connector 17">
            <a:extLst>
              <a:ext uri="{FF2B5EF4-FFF2-40B4-BE49-F238E27FC236}">
                <a16:creationId xmlns:a16="http://schemas.microsoft.com/office/drawing/2014/main" id="{15404D1B-993C-14C7-566E-85633921B9E5}"/>
              </a:ext>
            </a:extLst>
          </p:cNvPr>
          <p:cNvCxnSpPr/>
          <p:nvPr/>
        </p:nvCxnSpPr>
        <p:spPr>
          <a:xfrm>
            <a:off x="5527739" y="3042313"/>
            <a:ext cx="0" cy="3137200"/>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9A6EA39E-DD45-446A-A48C-E102CCD4B32E}"/>
              </a:ext>
            </a:extLst>
          </p:cNvPr>
          <p:cNvSpPr txBox="1"/>
          <p:nvPr/>
        </p:nvSpPr>
        <p:spPr>
          <a:xfrm>
            <a:off x="1402028" y="3093717"/>
            <a:ext cx="1562334" cy="369332"/>
          </a:xfrm>
          <a:prstGeom prst="rect">
            <a:avLst/>
          </a:prstGeom>
          <a:noFill/>
        </p:spPr>
        <p:txBody>
          <a:bodyPr wrap="square" rtlCol="0">
            <a:spAutoFit/>
          </a:bodyPr>
          <a:lstStyle/>
          <a:p>
            <a:r>
              <a:rPr lang="en-US" b="1" dirty="0">
                <a:solidFill>
                  <a:srgbClr val="003366"/>
                </a:solidFill>
                <a:latin typeface="Franklin Gothic Book" panose="020B0503020102020204" pitchFamily="34" charset="0"/>
              </a:rPr>
              <a:t>About</a:t>
            </a:r>
            <a:endParaRPr lang="en-US" dirty="0">
              <a:solidFill>
                <a:srgbClr val="003366"/>
              </a:solidFill>
              <a:latin typeface="Franklin Gothic Book" panose="020B0503020102020204" pitchFamily="34" charset="0"/>
            </a:endParaRPr>
          </a:p>
        </p:txBody>
      </p:sp>
      <p:sp>
        <p:nvSpPr>
          <p:cNvPr id="28" name="Content Placeholder 3">
            <a:extLst>
              <a:ext uri="{FF2B5EF4-FFF2-40B4-BE49-F238E27FC236}">
                <a16:creationId xmlns:a16="http://schemas.microsoft.com/office/drawing/2014/main" id="{C71357FD-33B2-4B91-B971-A4EDC28EF8F6}"/>
              </a:ext>
            </a:extLst>
          </p:cNvPr>
          <p:cNvSpPr txBox="1">
            <a:spLocks/>
          </p:cNvSpPr>
          <p:nvPr/>
        </p:nvSpPr>
        <p:spPr>
          <a:xfrm>
            <a:off x="8523134" y="3705558"/>
            <a:ext cx="2973843" cy="2619937"/>
          </a:xfrm>
          <a:prstGeom prst="rect">
            <a:avLst/>
          </a:prstGeom>
        </p:spPr>
        <p:txBody>
          <a:bodyPr vert="horz" lIns="0" tIns="45720" rIns="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ranklin Gothic Book" panose="020B05030201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ranklin Gothic Book" panose="020B05030201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lvl="1">
              <a:lnSpc>
                <a:spcPct val="100000"/>
              </a:lnSpc>
              <a:spcBef>
                <a:spcPts val="0"/>
              </a:spcBef>
              <a:spcAft>
                <a:spcPts val="600"/>
              </a:spcAft>
            </a:pPr>
            <a:endParaRPr lang="en-US" sz="1700" dirty="0"/>
          </a:p>
        </p:txBody>
      </p:sp>
      <p:cxnSp>
        <p:nvCxnSpPr>
          <p:cNvPr id="38" name="Straight Connector 37">
            <a:extLst>
              <a:ext uri="{FF2B5EF4-FFF2-40B4-BE49-F238E27FC236}">
                <a16:creationId xmlns:a16="http://schemas.microsoft.com/office/drawing/2014/main" id="{761F0341-2AAD-4315-A061-6E1D810A4013}"/>
              </a:ext>
            </a:extLst>
          </p:cNvPr>
          <p:cNvCxnSpPr>
            <a:cxnSpLocks/>
          </p:cNvCxnSpPr>
          <p:nvPr/>
        </p:nvCxnSpPr>
        <p:spPr>
          <a:xfrm>
            <a:off x="726354" y="5084123"/>
            <a:ext cx="4582214"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34" name="Content Placeholder 2">
            <a:extLst>
              <a:ext uri="{FF2B5EF4-FFF2-40B4-BE49-F238E27FC236}">
                <a16:creationId xmlns:a16="http://schemas.microsoft.com/office/drawing/2014/main" id="{31705E05-225E-4058-AA65-C6DBB39618B0}"/>
              </a:ext>
            </a:extLst>
          </p:cNvPr>
          <p:cNvSpPr txBox="1">
            <a:spLocks/>
          </p:cNvSpPr>
          <p:nvPr/>
        </p:nvSpPr>
        <p:spPr>
          <a:xfrm>
            <a:off x="718222" y="5473451"/>
            <a:ext cx="4515107" cy="707886"/>
          </a:xfrm>
          <a:prstGeom prst="rect">
            <a:avLst/>
          </a:prstGeom>
        </p:spPr>
        <p:txBody>
          <a:bodyPr vert="horz" lIns="0" tIns="45720" rIns="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ranklin Gothic Book" panose="020B05030201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ranklin Gothic Book" panose="020B05030201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dirty="0">
                <a:solidFill>
                  <a:srgbClr val="005188"/>
                </a:solidFill>
                <a:latin typeface="Franklin Gothic Book" panose="020B0503020102020204" pitchFamily="34" charset="0"/>
              </a:rPr>
              <a:t>Protect the American people, safeguard our borders, and enhance the Nation’s economic prosperity.</a:t>
            </a:r>
            <a:endParaRPr lang="en-US" sz="1800" dirty="0">
              <a:solidFill>
                <a:srgbClr val="005188"/>
              </a:solidFill>
            </a:endParaRPr>
          </a:p>
        </p:txBody>
      </p:sp>
      <p:sp>
        <p:nvSpPr>
          <p:cNvPr id="35" name="Rectangle 34">
            <a:extLst>
              <a:ext uri="{FF2B5EF4-FFF2-40B4-BE49-F238E27FC236}">
                <a16:creationId xmlns:a16="http://schemas.microsoft.com/office/drawing/2014/main" id="{31D10D3D-CAFB-4F2C-B615-45EAB3896B88}"/>
              </a:ext>
            </a:extLst>
          </p:cNvPr>
          <p:cNvSpPr/>
          <p:nvPr/>
        </p:nvSpPr>
        <p:spPr>
          <a:xfrm>
            <a:off x="621072" y="5124899"/>
            <a:ext cx="2517622" cy="369332"/>
          </a:xfrm>
          <a:prstGeom prst="rect">
            <a:avLst/>
          </a:prstGeom>
        </p:spPr>
        <p:txBody>
          <a:bodyPr wrap="square">
            <a:spAutoFit/>
          </a:bodyPr>
          <a:lstStyle/>
          <a:p>
            <a:pPr lvl="0">
              <a:defRPr/>
            </a:pPr>
            <a:r>
              <a:rPr lang="en-US" b="1" dirty="0">
                <a:solidFill>
                  <a:srgbClr val="003366"/>
                </a:solidFill>
                <a:latin typeface="Franklin Gothic Book" panose="020B0503020102020204" pitchFamily="34" charset="0"/>
                <a:cs typeface="Calibri" panose="020F0502020204030204" pitchFamily="34" charset="0"/>
              </a:rPr>
              <a:t>Mission</a:t>
            </a:r>
          </a:p>
        </p:txBody>
      </p:sp>
      <p:pic>
        <p:nvPicPr>
          <p:cNvPr id="36" name="Graphic 35" descr="Bullseye with solid fill">
            <a:extLst>
              <a:ext uri="{FF2B5EF4-FFF2-40B4-BE49-F238E27FC236}">
                <a16:creationId xmlns:a16="http://schemas.microsoft.com/office/drawing/2014/main" id="{30204666-DF16-48B6-A6F4-8B9D9C7B7B9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769535" y="5105702"/>
            <a:ext cx="1219793" cy="1219793"/>
          </a:xfrm>
          <a:prstGeom prst="rect">
            <a:avLst/>
          </a:prstGeom>
        </p:spPr>
      </p:pic>
      <p:sp>
        <p:nvSpPr>
          <p:cNvPr id="13" name="Oval 12">
            <a:extLst>
              <a:ext uri="{FF2B5EF4-FFF2-40B4-BE49-F238E27FC236}">
                <a16:creationId xmlns:a16="http://schemas.microsoft.com/office/drawing/2014/main" id="{822B126C-FD23-474C-7A5B-FD457620B3DC}"/>
              </a:ext>
            </a:extLst>
          </p:cNvPr>
          <p:cNvSpPr/>
          <p:nvPr/>
        </p:nvSpPr>
        <p:spPr>
          <a:xfrm>
            <a:off x="718222" y="2989629"/>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Oval 15">
            <a:extLst>
              <a:ext uri="{FF2B5EF4-FFF2-40B4-BE49-F238E27FC236}">
                <a16:creationId xmlns:a16="http://schemas.microsoft.com/office/drawing/2014/main" id="{E90C6821-F740-5D69-8BDE-29C68310816C}"/>
              </a:ext>
            </a:extLst>
          </p:cNvPr>
          <p:cNvSpPr/>
          <p:nvPr/>
        </p:nvSpPr>
        <p:spPr>
          <a:xfrm>
            <a:off x="5763169" y="2973078"/>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B2FBF46C-459E-AB3C-C67C-75FB0AC4F61C}"/>
              </a:ext>
            </a:extLst>
          </p:cNvPr>
          <p:cNvSpPr/>
          <p:nvPr/>
        </p:nvSpPr>
        <p:spPr>
          <a:xfrm>
            <a:off x="4088306" y="1631262"/>
            <a:ext cx="4204922" cy="115256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2" name="Picture 21" descr="Graphical user interface, text&#10;&#10;Description automatically generated">
            <a:extLst>
              <a:ext uri="{FF2B5EF4-FFF2-40B4-BE49-F238E27FC236}">
                <a16:creationId xmlns:a16="http://schemas.microsoft.com/office/drawing/2014/main" id="{CFAC1BC0-89D3-6FBB-2906-1186D6D28709}"/>
              </a:ext>
            </a:extLst>
          </p:cNvPr>
          <p:cNvPicPr>
            <a:picLocks noChangeAspect="1"/>
          </p:cNvPicPr>
          <p:nvPr/>
        </p:nvPicPr>
        <p:blipFill>
          <a:blip r:embed="rId6"/>
          <a:stretch>
            <a:fillRect/>
          </a:stretch>
        </p:blipFill>
        <p:spPr>
          <a:xfrm>
            <a:off x="4436623" y="1700815"/>
            <a:ext cx="3394953" cy="1063752"/>
          </a:xfrm>
          <a:prstGeom prst="rect">
            <a:avLst/>
          </a:prstGeom>
        </p:spPr>
      </p:pic>
      <p:pic>
        <p:nvPicPr>
          <p:cNvPr id="19" name="Graphic 18" descr="Magnifying glass with solid fill">
            <a:extLst>
              <a:ext uri="{FF2B5EF4-FFF2-40B4-BE49-F238E27FC236}">
                <a16:creationId xmlns:a16="http://schemas.microsoft.com/office/drawing/2014/main" id="{3DDED5A8-1EFA-3EDD-35D1-96AEF31E619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75737" y="3038739"/>
            <a:ext cx="455504" cy="455504"/>
          </a:xfrm>
          <a:prstGeom prst="rect">
            <a:avLst/>
          </a:prstGeom>
        </p:spPr>
      </p:pic>
      <p:grpSp>
        <p:nvGrpSpPr>
          <p:cNvPr id="10" name="Group 9">
            <a:extLst>
              <a:ext uri="{FF2B5EF4-FFF2-40B4-BE49-F238E27FC236}">
                <a16:creationId xmlns:a16="http://schemas.microsoft.com/office/drawing/2014/main" id="{F488B33A-3271-423D-F168-D5BE4F579980}"/>
              </a:ext>
            </a:extLst>
          </p:cNvPr>
          <p:cNvGrpSpPr/>
          <p:nvPr/>
        </p:nvGrpSpPr>
        <p:grpSpPr>
          <a:xfrm>
            <a:off x="10352098" y="752702"/>
            <a:ext cx="1850062" cy="584775"/>
            <a:chOff x="10352098" y="752702"/>
            <a:chExt cx="1850062" cy="584775"/>
          </a:xfrm>
        </p:grpSpPr>
        <p:sp>
          <p:nvSpPr>
            <p:cNvPr id="14" name="Rectangle 13">
              <a:extLst>
                <a:ext uri="{FF2B5EF4-FFF2-40B4-BE49-F238E27FC236}">
                  <a16:creationId xmlns:a16="http://schemas.microsoft.com/office/drawing/2014/main" id="{D5FC2A0C-4181-DAC7-E8B2-A6317B6FEA07}"/>
                </a:ext>
              </a:extLst>
            </p:cNvPr>
            <p:cNvSpPr/>
            <p:nvPr/>
          </p:nvSpPr>
          <p:spPr>
            <a:xfrm>
              <a:off x="10352098" y="752702"/>
              <a:ext cx="1850062" cy="58477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a:extLst>
                <a:ext uri="{FF2B5EF4-FFF2-40B4-BE49-F238E27FC236}">
                  <a16:creationId xmlns:a16="http://schemas.microsoft.com/office/drawing/2014/main" id="{4474D5A3-CFBD-F93C-FE8F-98A09195CCD4}"/>
                </a:ext>
              </a:extLst>
            </p:cNvPr>
            <p:cNvSpPr txBox="1"/>
            <p:nvPr/>
          </p:nvSpPr>
          <p:spPr>
            <a:xfrm>
              <a:off x="10707209" y="859001"/>
              <a:ext cx="1411187"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2</a:t>
              </a:r>
              <a:endParaRPr lang="en-US" dirty="0">
                <a:solidFill>
                  <a:srgbClr val="3F3F3F"/>
                </a:solidFill>
                <a:effectLst/>
                <a:latin typeface="FranklinGothicURWBoo" pitchFamily="2" charset="77"/>
              </a:endParaRPr>
            </a:p>
          </p:txBody>
        </p:sp>
        <p:pic>
          <p:nvPicPr>
            <p:cNvPr id="17" name="Graphic 16" descr="Magnifying glass with solid fill">
              <a:extLst>
                <a:ext uri="{FF2B5EF4-FFF2-40B4-BE49-F238E27FC236}">
                  <a16:creationId xmlns:a16="http://schemas.microsoft.com/office/drawing/2014/main" id="{78D86C48-06B7-DD43-525A-AB6B639D2B48}"/>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427749" y="787645"/>
              <a:ext cx="509491" cy="509491"/>
            </a:xfrm>
            <a:prstGeom prst="rect">
              <a:avLst/>
            </a:prstGeom>
          </p:spPr>
        </p:pic>
      </p:grpSp>
      <p:pic>
        <p:nvPicPr>
          <p:cNvPr id="23" name="Graphic 22" descr="Binoculars with solid fill">
            <a:extLst>
              <a:ext uri="{FF2B5EF4-FFF2-40B4-BE49-F238E27FC236}">
                <a16:creationId xmlns:a16="http://schemas.microsoft.com/office/drawing/2014/main" id="{ECF48D6A-66DE-B0AC-6C91-0B5467A9A6B9}"/>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825911" y="3008536"/>
            <a:ext cx="485707" cy="485707"/>
          </a:xfrm>
          <a:prstGeom prst="rect">
            <a:avLst/>
          </a:prstGeom>
        </p:spPr>
      </p:pic>
    </p:spTree>
    <p:extLst>
      <p:ext uri="{BB962C8B-B14F-4D97-AF65-F5344CB8AC3E}">
        <p14:creationId xmlns:p14="http://schemas.microsoft.com/office/powerpoint/2010/main" val="9907034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A95EF1D-311D-4908-552C-00F8F35FB827}"/>
              </a:ext>
            </a:extLst>
          </p:cNvPr>
          <p:cNvSpPr/>
          <p:nvPr/>
        </p:nvSpPr>
        <p:spPr>
          <a:xfrm>
            <a:off x="0" y="1706213"/>
            <a:ext cx="12192000" cy="993913"/>
          </a:xfrm>
          <a:prstGeom prst="rect">
            <a:avLst/>
          </a:prstGeom>
          <a:pattFill prst="dkDn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CC14AEFC-8153-54D1-3673-A500F5A7F71E}"/>
              </a:ext>
            </a:extLst>
          </p:cNvPr>
          <p:cNvSpPr/>
          <p:nvPr/>
        </p:nvSpPr>
        <p:spPr>
          <a:xfrm>
            <a:off x="4088306" y="1631262"/>
            <a:ext cx="4204922" cy="115256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B6FB96F-B06B-45E2-BB0C-295957A66BAC}"/>
              </a:ext>
            </a:extLst>
          </p:cNvPr>
          <p:cNvSpPr>
            <a:spLocks noGrp="1"/>
          </p:cNvSpPr>
          <p:nvPr>
            <p:ph type="title"/>
          </p:nvPr>
        </p:nvSpPr>
        <p:spPr>
          <a:xfrm>
            <a:off x="685800" y="798718"/>
            <a:ext cx="10793896" cy="648374"/>
          </a:xfrm>
        </p:spPr>
        <p:txBody>
          <a:bodyPr>
            <a:normAutofit/>
          </a:bodyPr>
          <a:lstStyle/>
          <a:p>
            <a:r>
              <a:rPr lang="en-US" sz="3200" dirty="0">
                <a:solidFill>
                  <a:srgbClr val="005188"/>
                </a:solidFill>
              </a:rPr>
              <a:t>U.S. Customs and Border Protection (</a:t>
            </a:r>
            <a:r>
              <a:rPr lang="en-US" sz="3200" dirty="0">
                <a:solidFill>
                  <a:srgbClr val="005188"/>
                </a:solidFill>
                <a:hlinkClick r:id="rId3"/>
              </a:rPr>
              <a:t>CBP</a:t>
            </a:r>
            <a:r>
              <a:rPr lang="en-US" sz="3200" dirty="0">
                <a:solidFill>
                  <a:srgbClr val="005188"/>
                </a:solidFill>
              </a:rPr>
              <a:t>)</a:t>
            </a:r>
          </a:p>
        </p:txBody>
      </p:sp>
      <p:sp>
        <p:nvSpPr>
          <p:cNvPr id="4" name="Content Placeholder 3">
            <a:extLst>
              <a:ext uri="{FF2B5EF4-FFF2-40B4-BE49-F238E27FC236}">
                <a16:creationId xmlns:a16="http://schemas.microsoft.com/office/drawing/2014/main" id="{7734DAA3-530E-472A-8563-CEC22AF04752}"/>
              </a:ext>
            </a:extLst>
          </p:cNvPr>
          <p:cNvSpPr>
            <a:spLocks noGrp="1"/>
          </p:cNvSpPr>
          <p:nvPr>
            <p:ph sz="half" idx="2"/>
          </p:nvPr>
        </p:nvSpPr>
        <p:spPr>
          <a:xfrm>
            <a:off x="4300928" y="3715037"/>
            <a:ext cx="7627212" cy="2596900"/>
          </a:xfrm>
        </p:spPr>
        <p:txBody>
          <a:bodyPr numCol="2" spcCol="182880">
            <a:noAutofit/>
          </a:bodyPr>
          <a:lstStyle/>
          <a:p>
            <a:pPr>
              <a:lnSpc>
                <a:spcPct val="100000"/>
              </a:lnSpc>
              <a:spcBef>
                <a:spcPts val="0"/>
              </a:spcBef>
            </a:pPr>
            <a:r>
              <a:rPr lang="en-US" sz="1800" dirty="0">
                <a:solidFill>
                  <a:srgbClr val="005188"/>
                </a:solidFill>
                <a:effectLst/>
                <a:ea typeface="Times New Roman" panose="02020603050405020304" pitchFamily="18" charset="0"/>
              </a:rPr>
              <a:t>Administrative and General </a:t>
            </a:r>
            <a:r>
              <a:rPr lang="en-US" sz="1800" dirty="0">
                <a:solidFill>
                  <a:srgbClr val="005188"/>
                </a:solidFill>
                <a:ea typeface="Times New Roman" panose="02020603050405020304" pitchFamily="18" charset="0"/>
              </a:rPr>
              <a:t>M</a:t>
            </a:r>
            <a:r>
              <a:rPr lang="en-US" sz="1800" dirty="0">
                <a:solidFill>
                  <a:srgbClr val="005188"/>
                </a:solidFill>
                <a:effectLst/>
                <a:ea typeface="Times New Roman" panose="02020603050405020304" pitchFamily="18" charset="0"/>
              </a:rPr>
              <a:t>anagement Consulting</a:t>
            </a:r>
            <a:endParaRPr lang="en-US" sz="1800" dirty="0">
              <a:solidFill>
                <a:srgbClr val="005188"/>
              </a:solidFill>
              <a:ea typeface="Times New Roman" panose="02020603050405020304" pitchFamily="18" charset="0"/>
            </a:endParaRPr>
          </a:p>
          <a:p>
            <a:pPr>
              <a:lnSpc>
                <a:spcPct val="100000"/>
              </a:lnSpc>
              <a:spcBef>
                <a:spcPts val="0"/>
              </a:spcBef>
            </a:pPr>
            <a:r>
              <a:rPr lang="en-US" sz="1800" dirty="0">
                <a:solidFill>
                  <a:srgbClr val="005188"/>
                </a:solidFill>
                <a:ea typeface="Times New Roman" panose="02020603050405020304" pitchFamily="18" charset="0"/>
              </a:rPr>
              <a:t>Air and Marine Operations</a:t>
            </a:r>
          </a:p>
          <a:p>
            <a:pPr>
              <a:lnSpc>
                <a:spcPct val="100000"/>
              </a:lnSpc>
              <a:spcBef>
                <a:spcPts val="0"/>
              </a:spcBef>
            </a:pPr>
            <a:r>
              <a:rPr lang="en-US" sz="1800" dirty="0">
                <a:solidFill>
                  <a:srgbClr val="005188"/>
                </a:solidFill>
                <a:ea typeface="Times New Roman" panose="02020603050405020304" pitchFamily="18" charset="0"/>
              </a:rPr>
              <a:t>Aircraft and Vessel Maintenance</a:t>
            </a:r>
          </a:p>
          <a:p>
            <a:pPr>
              <a:lnSpc>
                <a:spcPct val="100000"/>
              </a:lnSpc>
              <a:spcBef>
                <a:spcPts val="0"/>
              </a:spcBef>
            </a:pPr>
            <a:r>
              <a:rPr lang="en-US" sz="1800" dirty="0">
                <a:solidFill>
                  <a:srgbClr val="005188"/>
                </a:solidFill>
                <a:ea typeface="Times New Roman" panose="02020603050405020304" pitchFamily="18" charset="0"/>
              </a:rPr>
              <a:t>Canines </a:t>
            </a:r>
            <a:r>
              <a:rPr lang="en-US" sz="1800" dirty="0">
                <a:solidFill>
                  <a:srgbClr val="005188"/>
                </a:solidFill>
                <a:effectLst/>
                <a:ea typeface="Times New Roman" panose="02020603050405020304" pitchFamily="18" charset="0"/>
              </a:rPr>
              <a:t> </a:t>
            </a:r>
            <a:endParaRPr lang="en-US" sz="1800" dirty="0">
              <a:solidFill>
                <a:srgbClr val="005188"/>
              </a:solidFill>
              <a:ea typeface="Times New Roman" panose="02020603050405020304" pitchFamily="18" charset="0"/>
            </a:endParaRPr>
          </a:p>
          <a:p>
            <a:pPr>
              <a:lnSpc>
                <a:spcPct val="100000"/>
              </a:lnSpc>
              <a:spcBef>
                <a:spcPts val="0"/>
              </a:spcBef>
            </a:pPr>
            <a:r>
              <a:rPr lang="en-US" sz="1800" dirty="0">
                <a:solidFill>
                  <a:srgbClr val="005188"/>
                </a:solidFill>
                <a:effectLst/>
                <a:ea typeface="Times New Roman" panose="02020603050405020304" pitchFamily="18" charset="0"/>
              </a:rPr>
              <a:t>Computer Equipment and Programming</a:t>
            </a:r>
          </a:p>
          <a:p>
            <a:pPr>
              <a:lnSpc>
                <a:spcPct val="100000"/>
              </a:lnSpc>
              <a:spcBef>
                <a:spcPts val="0"/>
              </a:spcBef>
            </a:pPr>
            <a:r>
              <a:rPr lang="en-US" sz="1800" dirty="0">
                <a:solidFill>
                  <a:srgbClr val="005188"/>
                </a:solidFill>
                <a:effectLst/>
                <a:ea typeface="Times New Roman" panose="02020603050405020304" pitchFamily="18" charset="0"/>
              </a:rPr>
              <a:t>Computer Systems Design</a:t>
            </a:r>
          </a:p>
          <a:p>
            <a:pPr>
              <a:lnSpc>
                <a:spcPct val="100000"/>
              </a:lnSpc>
              <a:spcBef>
                <a:spcPts val="0"/>
              </a:spcBef>
            </a:pPr>
            <a:endParaRPr lang="en-US" sz="1800" dirty="0">
              <a:solidFill>
                <a:srgbClr val="005188"/>
              </a:solidFill>
              <a:ea typeface="Times New Roman" panose="02020603050405020304" pitchFamily="18" charset="0"/>
            </a:endParaRPr>
          </a:p>
          <a:p>
            <a:pPr>
              <a:lnSpc>
                <a:spcPct val="100000"/>
              </a:lnSpc>
              <a:spcBef>
                <a:spcPts val="0"/>
              </a:spcBef>
            </a:pPr>
            <a:endParaRPr lang="en-US" sz="1800" dirty="0">
              <a:solidFill>
                <a:srgbClr val="005188"/>
              </a:solidFill>
              <a:effectLst/>
              <a:ea typeface="Times New Roman" panose="02020603050405020304" pitchFamily="18" charset="0"/>
            </a:endParaRPr>
          </a:p>
          <a:p>
            <a:pPr>
              <a:lnSpc>
                <a:spcPct val="100000"/>
              </a:lnSpc>
              <a:spcBef>
                <a:spcPts val="0"/>
              </a:spcBef>
            </a:pPr>
            <a:r>
              <a:rPr lang="en-US" sz="1800" dirty="0">
                <a:solidFill>
                  <a:srgbClr val="005188"/>
                </a:solidFill>
                <a:effectLst/>
                <a:ea typeface="Times New Roman" panose="02020603050405020304" pitchFamily="18" charset="0"/>
              </a:rPr>
              <a:t>Construction </a:t>
            </a:r>
            <a:r>
              <a:rPr lang="en-US" sz="1800" dirty="0">
                <a:solidFill>
                  <a:srgbClr val="005188"/>
                </a:solidFill>
                <a:ea typeface="Times New Roman" panose="02020603050405020304" pitchFamily="18" charset="0"/>
              </a:rPr>
              <a:t>S</a:t>
            </a:r>
            <a:r>
              <a:rPr lang="en-US" sz="1800" dirty="0">
                <a:solidFill>
                  <a:srgbClr val="005188"/>
                </a:solidFill>
                <a:effectLst/>
                <a:ea typeface="Times New Roman" panose="02020603050405020304" pitchFamily="18" charset="0"/>
              </a:rPr>
              <a:t>ervices and Commodities </a:t>
            </a:r>
          </a:p>
          <a:p>
            <a:pPr>
              <a:lnSpc>
                <a:spcPct val="100000"/>
              </a:lnSpc>
              <a:spcBef>
                <a:spcPts val="0"/>
              </a:spcBef>
            </a:pPr>
            <a:r>
              <a:rPr lang="en-US" sz="1800" dirty="0">
                <a:solidFill>
                  <a:srgbClr val="005188"/>
                </a:solidFill>
                <a:effectLst/>
                <a:ea typeface="Times New Roman" panose="02020603050405020304" pitchFamily="18" charset="0"/>
              </a:rPr>
              <a:t>Data Processing </a:t>
            </a:r>
            <a:r>
              <a:rPr lang="en-US" sz="1800" dirty="0">
                <a:solidFill>
                  <a:srgbClr val="005188"/>
                </a:solidFill>
                <a:ea typeface="Times New Roman" panose="02020603050405020304" pitchFamily="18" charset="0"/>
              </a:rPr>
              <a:t>S</a:t>
            </a:r>
            <a:r>
              <a:rPr lang="en-US" sz="1800" dirty="0">
                <a:solidFill>
                  <a:srgbClr val="005188"/>
                </a:solidFill>
                <a:effectLst/>
                <a:ea typeface="Times New Roman" panose="02020603050405020304" pitchFamily="18" charset="0"/>
              </a:rPr>
              <a:t>ervices</a:t>
            </a:r>
          </a:p>
          <a:p>
            <a:pPr>
              <a:lnSpc>
                <a:spcPct val="100000"/>
              </a:lnSpc>
              <a:spcBef>
                <a:spcPts val="0"/>
              </a:spcBef>
            </a:pPr>
            <a:r>
              <a:rPr lang="en-US" sz="1800" dirty="0">
                <a:solidFill>
                  <a:srgbClr val="005188"/>
                </a:solidFill>
                <a:effectLst/>
                <a:ea typeface="Times New Roman" panose="02020603050405020304" pitchFamily="18" charset="0"/>
              </a:rPr>
              <a:t>Facilities Support Services</a:t>
            </a:r>
          </a:p>
          <a:p>
            <a:pPr>
              <a:lnSpc>
                <a:spcPct val="100000"/>
              </a:lnSpc>
              <a:spcBef>
                <a:spcPts val="0"/>
              </a:spcBef>
            </a:pPr>
            <a:r>
              <a:rPr lang="en-US" sz="1800" dirty="0">
                <a:solidFill>
                  <a:srgbClr val="005188"/>
                </a:solidFill>
                <a:effectLst/>
                <a:ea typeface="Times New Roman" panose="02020603050405020304" pitchFamily="18" charset="0"/>
              </a:rPr>
              <a:t>Investigative Services</a:t>
            </a:r>
          </a:p>
          <a:p>
            <a:pPr>
              <a:lnSpc>
                <a:spcPct val="100000"/>
              </a:lnSpc>
              <a:spcBef>
                <a:spcPts val="0"/>
              </a:spcBef>
            </a:pPr>
            <a:r>
              <a:rPr lang="en-US" sz="1800" dirty="0">
                <a:solidFill>
                  <a:srgbClr val="005188"/>
                </a:solidFill>
                <a:effectLst/>
                <a:ea typeface="Times New Roman" panose="02020603050405020304" pitchFamily="18" charset="0"/>
              </a:rPr>
              <a:t>Repair/Maintenance</a:t>
            </a:r>
            <a:endParaRPr lang="en-US" sz="1800" dirty="0">
              <a:solidFill>
                <a:srgbClr val="005188"/>
              </a:solidFill>
              <a:ea typeface="Times New Roman" panose="02020603050405020304" pitchFamily="18" charset="0"/>
            </a:endParaRPr>
          </a:p>
          <a:p>
            <a:pPr>
              <a:lnSpc>
                <a:spcPct val="100000"/>
              </a:lnSpc>
              <a:spcBef>
                <a:spcPts val="0"/>
              </a:spcBef>
            </a:pPr>
            <a:r>
              <a:rPr lang="en-US" sz="1800" dirty="0">
                <a:solidFill>
                  <a:srgbClr val="005188"/>
                </a:solidFill>
                <a:effectLst/>
                <a:ea typeface="Times New Roman" panose="02020603050405020304" pitchFamily="18" charset="0"/>
              </a:rPr>
              <a:t>Search and Detection Equipment</a:t>
            </a:r>
          </a:p>
          <a:p>
            <a:pPr marR="0" lvl="0">
              <a:lnSpc>
                <a:spcPct val="100000"/>
              </a:lnSpc>
              <a:spcBef>
                <a:spcPts val="0"/>
              </a:spcBef>
            </a:pPr>
            <a:r>
              <a:rPr lang="en-US" sz="1800" dirty="0">
                <a:solidFill>
                  <a:srgbClr val="005188"/>
                </a:solidFill>
                <a:effectLst/>
                <a:ea typeface="Times New Roman" panose="02020603050405020304" pitchFamily="18" charset="0"/>
              </a:rPr>
              <a:t>Security Guards</a:t>
            </a:r>
          </a:p>
          <a:p>
            <a:pPr marR="0" lvl="0">
              <a:lnSpc>
                <a:spcPct val="100000"/>
              </a:lnSpc>
              <a:spcBef>
                <a:spcPts val="0"/>
              </a:spcBef>
            </a:pPr>
            <a:r>
              <a:rPr lang="en-US" sz="1800" dirty="0">
                <a:solidFill>
                  <a:srgbClr val="005188"/>
                </a:solidFill>
                <a:effectLst/>
                <a:ea typeface="Times New Roman" panose="02020603050405020304" pitchFamily="18" charset="0"/>
              </a:rPr>
              <a:t>Uniforms</a:t>
            </a:r>
          </a:p>
          <a:p>
            <a:pPr>
              <a:spcBef>
                <a:spcPts val="0"/>
              </a:spcBef>
              <a:spcAft>
                <a:spcPts val="200"/>
              </a:spcAft>
            </a:pPr>
            <a:endParaRPr lang="en-US" sz="1800" dirty="0">
              <a:solidFill>
                <a:srgbClr val="005188"/>
              </a:solidFill>
              <a:effectLst/>
              <a:ea typeface="Times New Roman" panose="02020603050405020304" pitchFamily="18" charset="0"/>
            </a:endParaRPr>
          </a:p>
        </p:txBody>
      </p:sp>
      <p:sp>
        <p:nvSpPr>
          <p:cNvPr id="5" name="Slide Number Placeholder 4">
            <a:extLst>
              <a:ext uri="{FF2B5EF4-FFF2-40B4-BE49-F238E27FC236}">
                <a16:creationId xmlns:a16="http://schemas.microsoft.com/office/drawing/2014/main" id="{38BAF1B9-C004-4BF5-9F4C-E9175EDDC201}"/>
              </a:ext>
            </a:extLst>
          </p:cNvPr>
          <p:cNvSpPr>
            <a:spLocks noGrp="1"/>
          </p:cNvSpPr>
          <p:nvPr>
            <p:ph type="sldNum" sz="quarter" idx="10"/>
          </p:nvPr>
        </p:nvSpPr>
        <p:spPr/>
        <p:txBody>
          <a:bodyPr/>
          <a:lstStyle/>
          <a:p>
            <a:fld id="{608A590B-EA45-4811-A9A8-40DF519EF08C}" type="slidenum">
              <a:rPr lang="en-US" smtClean="0"/>
              <a:pPr/>
              <a:t>21</a:t>
            </a:fld>
            <a:endParaRPr lang="en-US" dirty="0"/>
          </a:p>
        </p:txBody>
      </p:sp>
      <p:sp>
        <p:nvSpPr>
          <p:cNvPr id="11" name="Rectangle 10">
            <a:extLst>
              <a:ext uri="{FF2B5EF4-FFF2-40B4-BE49-F238E27FC236}">
                <a16:creationId xmlns:a16="http://schemas.microsoft.com/office/drawing/2014/main" id="{E1422D6E-3E25-4CD6-65B7-6EF9BC5A1665}"/>
              </a:ext>
            </a:extLst>
          </p:cNvPr>
          <p:cNvSpPr/>
          <p:nvPr/>
        </p:nvSpPr>
        <p:spPr>
          <a:xfrm>
            <a:off x="4935654" y="3174763"/>
            <a:ext cx="6643733" cy="369332"/>
          </a:xfrm>
          <a:prstGeom prst="rect">
            <a:avLst/>
          </a:prstGeom>
        </p:spPr>
        <p:txBody>
          <a:bodyPr wrap="square">
            <a:spAutoFit/>
          </a:bodyPr>
          <a:lstStyle/>
          <a:p>
            <a:pPr lvl="0">
              <a:defRPr/>
            </a:pPr>
            <a:r>
              <a:rPr lang="en-US" b="1" dirty="0">
                <a:solidFill>
                  <a:srgbClr val="003E67"/>
                </a:solidFill>
                <a:latin typeface="Franklin Gothic Book" panose="020B0503020102020204" pitchFamily="34" charset="0"/>
                <a:cs typeface="Calibri" panose="020F0502020204030204" pitchFamily="34" charset="0"/>
              </a:rPr>
              <a:t>What CBP Buys</a:t>
            </a:r>
          </a:p>
        </p:txBody>
      </p:sp>
      <p:cxnSp>
        <p:nvCxnSpPr>
          <p:cNvPr id="18" name="Straight Connector 17">
            <a:extLst>
              <a:ext uri="{FF2B5EF4-FFF2-40B4-BE49-F238E27FC236}">
                <a16:creationId xmlns:a16="http://schemas.microsoft.com/office/drawing/2014/main" id="{15404D1B-993C-14C7-566E-85633921B9E5}"/>
              </a:ext>
            </a:extLst>
          </p:cNvPr>
          <p:cNvCxnSpPr/>
          <p:nvPr/>
        </p:nvCxnSpPr>
        <p:spPr>
          <a:xfrm>
            <a:off x="4077467" y="3090601"/>
            <a:ext cx="0" cy="3137200"/>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CD81A2B1-418C-2FEE-2FBE-11DDD010F971}"/>
              </a:ext>
            </a:extLst>
          </p:cNvPr>
          <p:cNvCxnSpPr>
            <a:cxnSpLocks/>
          </p:cNvCxnSpPr>
          <p:nvPr/>
        </p:nvCxnSpPr>
        <p:spPr>
          <a:xfrm>
            <a:off x="689042" y="5357760"/>
            <a:ext cx="32004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9A6EA39E-DD45-446A-A48C-E102CCD4B32E}"/>
              </a:ext>
            </a:extLst>
          </p:cNvPr>
          <p:cNvSpPr txBox="1"/>
          <p:nvPr/>
        </p:nvSpPr>
        <p:spPr>
          <a:xfrm>
            <a:off x="1391364" y="5554865"/>
            <a:ext cx="1803805" cy="923330"/>
          </a:xfrm>
          <a:prstGeom prst="rect">
            <a:avLst/>
          </a:prstGeom>
          <a:noFill/>
        </p:spPr>
        <p:txBody>
          <a:bodyPr wrap="square" rtlCol="0">
            <a:spAutoFit/>
          </a:bodyPr>
          <a:lstStyle/>
          <a:p>
            <a:r>
              <a:rPr lang="en-US" b="1" dirty="0">
                <a:solidFill>
                  <a:srgbClr val="5E9732"/>
                </a:solidFill>
                <a:latin typeface="Franklin Gothic Book" panose="020B0503020102020204" pitchFamily="34" charset="0"/>
              </a:rPr>
              <a:t>Contract Spend</a:t>
            </a:r>
            <a:br>
              <a:rPr lang="en-US" b="1" dirty="0">
                <a:solidFill>
                  <a:srgbClr val="5E9732"/>
                </a:solidFill>
                <a:latin typeface="Franklin Gothic Book" panose="020B0503020102020204" pitchFamily="34" charset="0"/>
              </a:rPr>
            </a:br>
            <a:r>
              <a:rPr lang="en-US" dirty="0">
                <a:solidFill>
                  <a:srgbClr val="5E9732"/>
                </a:solidFill>
                <a:latin typeface="Franklin Gothic Book" panose="020B0503020102020204" pitchFamily="34" charset="0"/>
              </a:rPr>
              <a:t>$4.9B</a:t>
            </a:r>
          </a:p>
          <a:p>
            <a:endParaRPr lang="en-US" dirty="0">
              <a:solidFill>
                <a:srgbClr val="5E9732"/>
              </a:solidFill>
              <a:latin typeface="Franklin Gothic Book" panose="020B0503020102020204" pitchFamily="34" charset="0"/>
            </a:endParaRPr>
          </a:p>
        </p:txBody>
      </p:sp>
      <p:sp>
        <p:nvSpPr>
          <p:cNvPr id="28" name="Content Placeholder 3">
            <a:extLst>
              <a:ext uri="{FF2B5EF4-FFF2-40B4-BE49-F238E27FC236}">
                <a16:creationId xmlns:a16="http://schemas.microsoft.com/office/drawing/2014/main" id="{C71357FD-33B2-4B91-B971-A4EDC28EF8F6}"/>
              </a:ext>
            </a:extLst>
          </p:cNvPr>
          <p:cNvSpPr txBox="1">
            <a:spLocks/>
          </p:cNvSpPr>
          <p:nvPr/>
        </p:nvSpPr>
        <p:spPr>
          <a:xfrm>
            <a:off x="8523134" y="3705558"/>
            <a:ext cx="2973843" cy="2619937"/>
          </a:xfrm>
          <a:prstGeom prst="rect">
            <a:avLst/>
          </a:prstGeom>
        </p:spPr>
        <p:txBody>
          <a:bodyPr vert="horz" lIns="0" tIns="45720" rIns="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ranklin Gothic Book" panose="020B05030201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ranklin Gothic Book" panose="020B05030201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lvl="1">
              <a:lnSpc>
                <a:spcPct val="100000"/>
              </a:lnSpc>
              <a:spcBef>
                <a:spcPts val="0"/>
              </a:spcBef>
              <a:spcAft>
                <a:spcPts val="600"/>
              </a:spcAft>
            </a:pPr>
            <a:endParaRPr lang="en-US" sz="1700" dirty="0"/>
          </a:p>
        </p:txBody>
      </p:sp>
      <p:sp>
        <p:nvSpPr>
          <p:cNvPr id="30" name="Rectangle 29">
            <a:extLst>
              <a:ext uri="{FF2B5EF4-FFF2-40B4-BE49-F238E27FC236}">
                <a16:creationId xmlns:a16="http://schemas.microsoft.com/office/drawing/2014/main" id="{D7F5F42A-2096-41DD-AFA9-EE1184015A50}"/>
              </a:ext>
            </a:extLst>
          </p:cNvPr>
          <p:cNvSpPr/>
          <p:nvPr/>
        </p:nvSpPr>
        <p:spPr>
          <a:xfrm>
            <a:off x="1394989" y="3149293"/>
            <a:ext cx="2743193" cy="369332"/>
          </a:xfrm>
          <a:prstGeom prst="rect">
            <a:avLst/>
          </a:prstGeom>
        </p:spPr>
        <p:txBody>
          <a:bodyPr wrap="square">
            <a:spAutoFit/>
          </a:bodyPr>
          <a:lstStyle/>
          <a:p>
            <a:pPr lvl="0">
              <a:defRPr/>
            </a:pPr>
            <a:r>
              <a:rPr lang="en-US" b="1" dirty="0">
                <a:solidFill>
                  <a:srgbClr val="003366"/>
                </a:solidFill>
                <a:latin typeface="Franklin Gothic Book" panose="020B0503020102020204" pitchFamily="34" charset="0"/>
                <a:cs typeface="Calibri" panose="020F0502020204030204" pitchFamily="34" charset="0"/>
              </a:rPr>
              <a:t>Contact </a:t>
            </a:r>
            <a:endParaRPr lang="en-US" dirty="0">
              <a:solidFill>
                <a:srgbClr val="003366"/>
              </a:solidFill>
              <a:latin typeface="Franklin Gothic Book" panose="020B0503020102020204" pitchFamily="34" charset="0"/>
              <a:cs typeface="Calibri" panose="020F0502020204030204" pitchFamily="34" charset="0"/>
            </a:endParaRPr>
          </a:p>
        </p:txBody>
      </p:sp>
      <p:sp>
        <p:nvSpPr>
          <p:cNvPr id="40" name="Rectangle 39">
            <a:extLst>
              <a:ext uri="{FF2B5EF4-FFF2-40B4-BE49-F238E27FC236}">
                <a16:creationId xmlns:a16="http://schemas.microsoft.com/office/drawing/2014/main" id="{58F3484E-89A5-42FA-989B-CA197395411C}"/>
              </a:ext>
            </a:extLst>
          </p:cNvPr>
          <p:cNvSpPr/>
          <p:nvPr/>
        </p:nvSpPr>
        <p:spPr>
          <a:xfrm>
            <a:off x="735835" y="4400782"/>
            <a:ext cx="2719670" cy="923330"/>
          </a:xfrm>
          <a:prstGeom prst="rect">
            <a:avLst/>
          </a:prstGeom>
        </p:spPr>
        <p:txBody>
          <a:bodyPr wrap="square">
            <a:spAutoFit/>
          </a:bodyPr>
          <a:lstStyle/>
          <a:p>
            <a:pPr>
              <a:defRPr/>
            </a:pPr>
            <a:r>
              <a:rPr lang="en-US" dirty="0">
                <a:solidFill>
                  <a:srgbClr val="003366"/>
                </a:solidFill>
                <a:latin typeface="Franklin Gothic Book" panose="020B0503020102020204" pitchFamily="34" charset="0"/>
                <a:cs typeface="Calibri" panose="020F0502020204030204" pitchFamily="34" charset="0"/>
              </a:rPr>
              <a:t>Small Business Specialist</a:t>
            </a:r>
            <a:br>
              <a:rPr lang="en-US" dirty="0">
                <a:solidFill>
                  <a:srgbClr val="003366"/>
                </a:solidFill>
                <a:latin typeface="Franklin Gothic Book" panose="020B0503020102020204" pitchFamily="34" charset="0"/>
                <a:cs typeface="Calibri" panose="020F0502020204030204" pitchFamily="34" charset="0"/>
              </a:rPr>
            </a:br>
            <a:r>
              <a:rPr lang="en-US" b="0" i="0" u="sng" dirty="0">
                <a:solidFill>
                  <a:srgbClr val="002B47"/>
                </a:solidFill>
                <a:effectLst/>
                <a:latin typeface="Franklin Gothic Book" panose="020B0503020102020204" pitchFamily="34" charset="0"/>
                <a:hlinkClick r:id="rId4"/>
              </a:rPr>
              <a:t>SmallBusinessOffice</a:t>
            </a:r>
            <a:br>
              <a:rPr lang="en-US" b="0" i="0" u="sng" dirty="0">
                <a:solidFill>
                  <a:srgbClr val="002B47"/>
                </a:solidFill>
                <a:effectLst/>
                <a:latin typeface="Franklin Gothic Book" panose="020B0503020102020204" pitchFamily="34" charset="0"/>
                <a:hlinkClick r:id="rId4"/>
              </a:rPr>
            </a:br>
            <a:r>
              <a:rPr lang="en-US" b="0" i="0" u="sng" dirty="0">
                <a:solidFill>
                  <a:srgbClr val="002B47"/>
                </a:solidFill>
                <a:effectLst/>
                <a:latin typeface="Franklin Gothic Book" panose="020B0503020102020204" pitchFamily="34" charset="0"/>
                <a:hlinkClick r:id="rId4"/>
              </a:rPr>
              <a:t>@cbp.dhs.gov</a:t>
            </a:r>
            <a:endParaRPr lang="en-US" dirty="0">
              <a:solidFill>
                <a:srgbClr val="005188"/>
              </a:solidFill>
              <a:highlight>
                <a:srgbClr val="FFFF00"/>
              </a:highlight>
              <a:latin typeface="Franklin Gothic Book" panose="020B0503020102020204" pitchFamily="34" charset="0"/>
            </a:endParaRPr>
          </a:p>
        </p:txBody>
      </p:sp>
      <p:sp>
        <p:nvSpPr>
          <p:cNvPr id="41" name="TextBox 40">
            <a:extLst>
              <a:ext uri="{FF2B5EF4-FFF2-40B4-BE49-F238E27FC236}">
                <a16:creationId xmlns:a16="http://schemas.microsoft.com/office/drawing/2014/main" id="{9CD38026-D02F-43E8-B33F-D3A0F002AEDB}"/>
              </a:ext>
            </a:extLst>
          </p:cNvPr>
          <p:cNvSpPr txBox="1"/>
          <p:nvPr/>
        </p:nvSpPr>
        <p:spPr>
          <a:xfrm>
            <a:off x="722342" y="3637210"/>
            <a:ext cx="3263099" cy="923330"/>
          </a:xfrm>
          <a:prstGeom prst="rect">
            <a:avLst/>
          </a:prstGeom>
          <a:noFill/>
        </p:spPr>
        <p:txBody>
          <a:bodyPr wrap="square">
            <a:spAutoFit/>
          </a:bodyPr>
          <a:lstStyle/>
          <a:p>
            <a:r>
              <a:rPr lang="en-US" dirty="0">
                <a:solidFill>
                  <a:srgbClr val="003366"/>
                </a:solidFill>
                <a:latin typeface="Franklin Gothic Book" panose="020B0503020102020204" pitchFamily="34" charset="0"/>
                <a:cs typeface="Calibri" panose="020F0502020204030204" pitchFamily="34" charset="0"/>
              </a:rPr>
              <a:t>Component IL </a:t>
            </a:r>
            <a:br>
              <a:rPr lang="en-US" dirty="0">
                <a:solidFill>
                  <a:srgbClr val="003366"/>
                </a:solidFill>
                <a:latin typeface="Franklin Gothic Book" panose="020B0503020102020204" pitchFamily="34" charset="0"/>
                <a:cs typeface="Calibri" panose="020F0502020204030204" pitchFamily="34" charset="0"/>
              </a:rPr>
            </a:br>
            <a:r>
              <a:rPr lang="en-US" b="0" i="0" u="sng" dirty="0">
                <a:solidFill>
                  <a:srgbClr val="002B47"/>
                </a:solidFill>
                <a:effectLst/>
                <a:latin typeface="Franklin Gothic Book" panose="020B0503020102020204" pitchFamily="34" charset="0"/>
                <a:hlinkClick r:id="rId5"/>
              </a:rPr>
              <a:t>Procurement-ipop@cbp.dhs.gov</a:t>
            </a:r>
            <a:endParaRPr lang="en-US" dirty="0">
              <a:solidFill>
                <a:srgbClr val="005188"/>
              </a:solidFill>
              <a:latin typeface="Franklin Gothic Book" panose="020B0503020102020204" pitchFamily="34" charset="0"/>
            </a:endParaRPr>
          </a:p>
          <a:p>
            <a:pPr marL="0" indent="0">
              <a:buNone/>
            </a:pPr>
            <a:endParaRPr lang="en-US" dirty="0">
              <a:solidFill>
                <a:srgbClr val="005188"/>
              </a:solidFill>
              <a:latin typeface="Franklin Gothic Book" panose="020B0503020102020204" pitchFamily="34" charset="0"/>
            </a:endParaRPr>
          </a:p>
        </p:txBody>
      </p:sp>
      <p:pic>
        <p:nvPicPr>
          <p:cNvPr id="6" name="Picture 5" descr="Graphical user interface, text&#10;&#10;Description automatically generated">
            <a:extLst>
              <a:ext uri="{FF2B5EF4-FFF2-40B4-BE49-F238E27FC236}">
                <a16:creationId xmlns:a16="http://schemas.microsoft.com/office/drawing/2014/main" id="{D5DEED7B-8C9A-4665-8C58-C7BB1D5D2A03}"/>
              </a:ext>
            </a:extLst>
          </p:cNvPr>
          <p:cNvPicPr>
            <a:picLocks noChangeAspect="1"/>
          </p:cNvPicPr>
          <p:nvPr/>
        </p:nvPicPr>
        <p:blipFill>
          <a:blip r:embed="rId6"/>
          <a:stretch>
            <a:fillRect/>
          </a:stretch>
        </p:blipFill>
        <p:spPr>
          <a:xfrm>
            <a:off x="4436623" y="1700815"/>
            <a:ext cx="3394953" cy="1063752"/>
          </a:xfrm>
          <a:prstGeom prst="rect">
            <a:avLst/>
          </a:prstGeom>
        </p:spPr>
      </p:pic>
      <p:grpSp>
        <p:nvGrpSpPr>
          <p:cNvPr id="8" name="Group 7">
            <a:extLst>
              <a:ext uri="{FF2B5EF4-FFF2-40B4-BE49-F238E27FC236}">
                <a16:creationId xmlns:a16="http://schemas.microsoft.com/office/drawing/2014/main" id="{4ABA16C8-FFFB-9FC4-9988-CF85E0743297}"/>
              </a:ext>
            </a:extLst>
          </p:cNvPr>
          <p:cNvGrpSpPr/>
          <p:nvPr/>
        </p:nvGrpSpPr>
        <p:grpSpPr>
          <a:xfrm>
            <a:off x="4258686" y="3040433"/>
            <a:ext cx="596777" cy="596777"/>
            <a:chOff x="4103366" y="3057874"/>
            <a:chExt cx="596777" cy="596777"/>
          </a:xfrm>
        </p:grpSpPr>
        <p:sp>
          <p:nvSpPr>
            <p:cNvPr id="9" name="Oval 8">
              <a:extLst>
                <a:ext uri="{FF2B5EF4-FFF2-40B4-BE49-F238E27FC236}">
                  <a16:creationId xmlns:a16="http://schemas.microsoft.com/office/drawing/2014/main" id="{23DBB249-B106-E2F9-8600-E7EE8D71A77E}"/>
                </a:ext>
              </a:extLst>
            </p:cNvPr>
            <p:cNvSpPr/>
            <p:nvPr/>
          </p:nvSpPr>
          <p:spPr>
            <a:xfrm>
              <a:off x="4103366" y="3057874"/>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Graphic 9" descr="Thumbs up sign with solid fill">
              <a:extLst>
                <a:ext uri="{FF2B5EF4-FFF2-40B4-BE49-F238E27FC236}">
                  <a16:creationId xmlns:a16="http://schemas.microsoft.com/office/drawing/2014/main" id="{7745D70E-7B2D-5822-AA82-1D778BE1B7B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183557" y="3119795"/>
              <a:ext cx="451008" cy="472933"/>
            </a:xfrm>
            <a:prstGeom prst="rect">
              <a:avLst/>
            </a:prstGeom>
          </p:spPr>
        </p:pic>
      </p:grpSp>
      <p:grpSp>
        <p:nvGrpSpPr>
          <p:cNvPr id="12" name="Group 11">
            <a:extLst>
              <a:ext uri="{FF2B5EF4-FFF2-40B4-BE49-F238E27FC236}">
                <a16:creationId xmlns:a16="http://schemas.microsoft.com/office/drawing/2014/main" id="{D3909C80-054F-65A5-E1C1-410D5FF352AD}"/>
              </a:ext>
            </a:extLst>
          </p:cNvPr>
          <p:cNvGrpSpPr/>
          <p:nvPr/>
        </p:nvGrpSpPr>
        <p:grpSpPr>
          <a:xfrm>
            <a:off x="720155" y="3061041"/>
            <a:ext cx="596777" cy="596777"/>
            <a:chOff x="720155" y="3061041"/>
            <a:chExt cx="596777" cy="596777"/>
          </a:xfrm>
        </p:grpSpPr>
        <p:sp>
          <p:nvSpPr>
            <p:cNvPr id="13" name="Oval 12">
              <a:extLst>
                <a:ext uri="{FF2B5EF4-FFF2-40B4-BE49-F238E27FC236}">
                  <a16:creationId xmlns:a16="http://schemas.microsoft.com/office/drawing/2014/main" id="{B49E7BC8-80C4-3919-3EC1-62A61F0B32FE}"/>
                </a:ext>
              </a:extLst>
            </p:cNvPr>
            <p:cNvSpPr/>
            <p:nvPr/>
          </p:nvSpPr>
          <p:spPr>
            <a:xfrm>
              <a:off x="720155" y="3061041"/>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Graphic 14" descr="Send with solid fill">
              <a:extLst>
                <a:ext uri="{FF2B5EF4-FFF2-40B4-BE49-F238E27FC236}">
                  <a16:creationId xmlns:a16="http://schemas.microsoft.com/office/drawing/2014/main" id="{3AD78A1B-DFE8-AB63-64FF-47781DD76F0B}"/>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39843" y="3135057"/>
              <a:ext cx="486167" cy="458618"/>
            </a:xfrm>
            <a:prstGeom prst="rect">
              <a:avLst/>
            </a:prstGeom>
          </p:spPr>
        </p:pic>
      </p:grpSp>
      <p:grpSp>
        <p:nvGrpSpPr>
          <p:cNvPr id="16" name="Group 15">
            <a:extLst>
              <a:ext uri="{FF2B5EF4-FFF2-40B4-BE49-F238E27FC236}">
                <a16:creationId xmlns:a16="http://schemas.microsoft.com/office/drawing/2014/main" id="{E2D27648-62AA-D161-5F3C-D17C65D97BDE}"/>
              </a:ext>
            </a:extLst>
          </p:cNvPr>
          <p:cNvGrpSpPr/>
          <p:nvPr/>
        </p:nvGrpSpPr>
        <p:grpSpPr>
          <a:xfrm>
            <a:off x="722342" y="5549941"/>
            <a:ext cx="596777" cy="596777"/>
            <a:chOff x="722342" y="5462505"/>
            <a:chExt cx="596777" cy="596777"/>
          </a:xfrm>
        </p:grpSpPr>
        <p:sp>
          <p:nvSpPr>
            <p:cNvPr id="17" name="Oval 16">
              <a:extLst>
                <a:ext uri="{FF2B5EF4-FFF2-40B4-BE49-F238E27FC236}">
                  <a16:creationId xmlns:a16="http://schemas.microsoft.com/office/drawing/2014/main" id="{D783C6F3-C0D5-07CD-8F38-1646BD9BDCAD}"/>
                </a:ext>
              </a:extLst>
            </p:cNvPr>
            <p:cNvSpPr/>
            <p:nvPr/>
          </p:nvSpPr>
          <p:spPr>
            <a:xfrm>
              <a:off x="722342" y="5462505"/>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9" name="Graphic 18" descr="Piggy Bank with solid fill">
              <a:extLst>
                <a:ext uri="{FF2B5EF4-FFF2-40B4-BE49-F238E27FC236}">
                  <a16:creationId xmlns:a16="http://schemas.microsoft.com/office/drawing/2014/main" id="{8BB549E8-92A7-7A36-0732-7A4483B5FE43}"/>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800528" y="5510181"/>
              <a:ext cx="485456" cy="485456"/>
            </a:xfrm>
            <a:prstGeom prst="rect">
              <a:avLst/>
            </a:prstGeom>
          </p:spPr>
        </p:pic>
      </p:grpSp>
      <p:grpSp>
        <p:nvGrpSpPr>
          <p:cNvPr id="23" name="Group 22">
            <a:extLst>
              <a:ext uri="{FF2B5EF4-FFF2-40B4-BE49-F238E27FC236}">
                <a16:creationId xmlns:a16="http://schemas.microsoft.com/office/drawing/2014/main" id="{8B85CC2F-D795-CB0B-3F4B-F4ED9F794D5A}"/>
              </a:ext>
            </a:extLst>
          </p:cNvPr>
          <p:cNvGrpSpPr/>
          <p:nvPr/>
        </p:nvGrpSpPr>
        <p:grpSpPr>
          <a:xfrm>
            <a:off x="10352098" y="752702"/>
            <a:ext cx="1850062" cy="584775"/>
            <a:chOff x="10352098" y="752702"/>
            <a:chExt cx="1850062" cy="584775"/>
          </a:xfrm>
        </p:grpSpPr>
        <p:sp>
          <p:nvSpPr>
            <p:cNvPr id="24" name="Rectangle 23">
              <a:extLst>
                <a:ext uri="{FF2B5EF4-FFF2-40B4-BE49-F238E27FC236}">
                  <a16:creationId xmlns:a16="http://schemas.microsoft.com/office/drawing/2014/main" id="{EC92D821-4D95-23E6-DBF1-9CE01154F4EA}"/>
                </a:ext>
              </a:extLst>
            </p:cNvPr>
            <p:cNvSpPr/>
            <p:nvPr/>
          </p:nvSpPr>
          <p:spPr>
            <a:xfrm>
              <a:off x="10352098" y="752702"/>
              <a:ext cx="1850062" cy="58477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TextBox 24">
              <a:extLst>
                <a:ext uri="{FF2B5EF4-FFF2-40B4-BE49-F238E27FC236}">
                  <a16:creationId xmlns:a16="http://schemas.microsoft.com/office/drawing/2014/main" id="{CF4123CD-B48F-AEBB-BDF5-7BCC1B9C133D}"/>
                </a:ext>
              </a:extLst>
            </p:cNvPr>
            <p:cNvSpPr txBox="1"/>
            <p:nvPr/>
          </p:nvSpPr>
          <p:spPr>
            <a:xfrm>
              <a:off x="10707209" y="859001"/>
              <a:ext cx="1411187"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2</a:t>
              </a:r>
              <a:endParaRPr lang="en-US" dirty="0">
                <a:solidFill>
                  <a:srgbClr val="3F3F3F"/>
                </a:solidFill>
                <a:effectLst/>
                <a:latin typeface="FranklinGothicURWBoo" pitchFamily="2" charset="77"/>
              </a:endParaRPr>
            </a:p>
          </p:txBody>
        </p:sp>
        <p:pic>
          <p:nvPicPr>
            <p:cNvPr id="29" name="Graphic 28" descr="Magnifying glass with solid fill">
              <a:extLst>
                <a:ext uri="{FF2B5EF4-FFF2-40B4-BE49-F238E27FC236}">
                  <a16:creationId xmlns:a16="http://schemas.microsoft.com/office/drawing/2014/main" id="{7630A72B-DE66-C9ED-3386-EB01167F787A}"/>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0427749" y="787645"/>
              <a:ext cx="509491" cy="509491"/>
            </a:xfrm>
            <a:prstGeom prst="rect">
              <a:avLst/>
            </a:prstGeom>
          </p:spPr>
        </p:pic>
      </p:grpSp>
    </p:spTree>
    <p:extLst>
      <p:ext uri="{BB962C8B-B14F-4D97-AF65-F5344CB8AC3E}">
        <p14:creationId xmlns:p14="http://schemas.microsoft.com/office/powerpoint/2010/main" val="31528506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6FB96F-B06B-45E2-BB0C-295957A66BAC}"/>
              </a:ext>
            </a:extLst>
          </p:cNvPr>
          <p:cNvSpPr>
            <a:spLocks noGrp="1"/>
          </p:cNvSpPr>
          <p:nvPr>
            <p:ph type="title"/>
          </p:nvPr>
        </p:nvSpPr>
        <p:spPr>
          <a:xfrm>
            <a:off x="685800" y="798718"/>
            <a:ext cx="10793896" cy="648374"/>
          </a:xfrm>
        </p:spPr>
        <p:txBody>
          <a:bodyPr>
            <a:normAutofit/>
          </a:bodyPr>
          <a:lstStyle/>
          <a:p>
            <a:r>
              <a:rPr lang="en-US" sz="3200" dirty="0">
                <a:solidFill>
                  <a:srgbClr val="005188"/>
                </a:solidFill>
                <a:latin typeface="Franklin Gothic Book" panose="020B0503020102020204" pitchFamily="34" charset="0"/>
              </a:rPr>
              <a:t>Federal Emergency Management Agency (</a:t>
            </a:r>
            <a:r>
              <a:rPr lang="en-US" sz="3200" dirty="0">
                <a:solidFill>
                  <a:srgbClr val="005188"/>
                </a:solidFill>
                <a:latin typeface="Franklin Gothic Book" panose="020B0503020102020204" pitchFamily="34" charset="0"/>
                <a:hlinkClick r:id="rId3"/>
              </a:rPr>
              <a:t>FEMA</a:t>
            </a:r>
            <a:r>
              <a:rPr lang="en-US" sz="3200" dirty="0">
                <a:solidFill>
                  <a:srgbClr val="005188"/>
                </a:solidFill>
                <a:latin typeface="Franklin Gothic Book" panose="020B0503020102020204" pitchFamily="34" charset="0"/>
              </a:rPr>
              <a:t>) </a:t>
            </a:r>
            <a:endParaRPr lang="en-US" sz="3200" dirty="0">
              <a:solidFill>
                <a:srgbClr val="005188"/>
              </a:solidFill>
            </a:endParaRPr>
          </a:p>
        </p:txBody>
      </p:sp>
      <p:sp>
        <p:nvSpPr>
          <p:cNvPr id="3" name="Content Placeholder 2">
            <a:extLst>
              <a:ext uri="{FF2B5EF4-FFF2-40B4-BE49-F238E27FC236}">
                <a16:creationId xmlns:a16="http://schemas.microsoft.com/office/drawing/2014/main" id="{B4DB04CE-D83F-4C70-B535-6FFB597DF2A4}"/>
              </a:ext>
            </a:extLst>
          </p:cNvPr>
          <p:cNvSpPr>
            <a:spLocks noGrp="1"/>
          </p:cNvSpPr>
          <p:nvPr>
            <p:ph sz="half" idx="1"/>
          </p:nvPr>
        </p:nvSpPr>
        <p:spPr>
          <a:xfrm>
            <a:off x="712305" y="3668037"/>
            <a:ext cx="4408725" cy="1290419"/>
          </a:xfrm>
        </p:spPr>
        <p:txBody>
          <a:bodyPr>
            <a:noAutofit/>
          </a:bodyPr>
          <a:lstStyle/>
          <a:p>
            <a:pPr marL="0" indent="0">
              <a:lnSpc>
                <a:spcPct val="100000"/>
              </a:lnSpc>
              <a:buNone/>
            </a:pPr>
            <a:r>
              <a:rPr lang="en-US" sz="1800" dirty="0">
                <a:solidFill>
                  <a:srgbClr val="005188"/>
                </a:solidFill>
              </a:rPr>
              <a:t>With core values of Compassion, Fairness, Integrity, and Respect, FEMA helps people and supports the Nation’s disaster and emergency management needs</a:t>
            </a:r>
            <a:r>
              <a:rPr lang="en-US" sz="1800" b="0" i="0" dirty="0">
                <a:solidFill>
                  <a:srgbClr val="005188"/>
                </a:solidFill>
                <a:effectLst/>
                <a:latin typeface="Franklin Gothic Book" panose="020B0503020102020204" pitchFamily="34" charset="0"/>
              </a:rPr>
              <a:t>.</a:t>
            </a:r>
            <a:endParaRPr lang="en-US" sz="1800" dirty="0">
              <a:solidFill>
                <a:srgbClr val="005188"/>
              </a:solidFill>
            </a:endParaRPr>
          </a:p>
        </p:txBody>
      </p:sp>
      <p:sp>
        <p:nvSpPr>
          <p:cNvPr id="4" name="Content Placeholder 3">
            <a:extLst>
              <a:ext uri="{FF2B5EF4-FFF2-40B4-BE49-F238E27FC236}">
                <a16:creationId xmlns:a16="http://schemas.microsoft.com/office/drawing/2014/main" id="{7734DAA3-530E-472A-8563-CEC22AF04752}"/>
              </a:ext>
            </a:extLst>
          </p:cNvPr>
          <p:cNvSpPr>
            <a:spLocks noGrp="1"/>
          </p:cNvSpPr>
          <p:nvPr>
            <p:ph sz="half" idx="2"/>
          </p:nvPr>
        </p:nvSpPr>
        <p:spPr>
          <a:xfrm>
            <a:off x="5481733" y="3728880"/>
            <a:ext cx="6015243" cy="2815395"/>
          </a:xfrm>
        </p:spPr>
        <p:txBody>
          <a:bodyPr numCol="2" spcCol="182880">
            <a:noAutofit/>
          </a:bodyPr>
          <a:lstStyle/>
          <a:p>
            <a:pPr>
              <a:lnSpc>
                <a:spcPct val="100000"/>
              </a:lnSpc>
              <a:spcBef>
                <a:spcPts val="0"/>
              </a:spcBef>
              <a:spcAft>
                <a:spcPts val="300"/>
              </a:spcAft>
            </a:pPr>
            <a:r>
              <a:rPr lang="en-US" sz="1800" dirty="0">
                <a:solidFill>
                  <a:srgbClr val="005188"/>
                </a:solidFill>
                <a:latin typeface="Franklin Gothic Book" panose="020B0503020102020204" pitchFamily="34" charset="0"/>
              </a:rPr>
              <a:t>Raise risk awareness, e</a:t>
            </a:r>
            <a:r>
              <a:rPr lang="en-US" sz="1800" i="0" dirty="0">
                <a:solidFill>
                  <a:srgbClr val="005188"/>
                </a:solidFill>
                <a:effectLst/>
              </a:rPr>
              <a:t>ducate in risk reduction</a:t>
            </a:r>
            <a:r>
              <a:rPr lang="en-US" sz="1800" dirty="0">
                <a:solidFill>
                  <a:srgbClr val="005188"/>
                </a:solidFill>
              </a:rPr>
              <a:t> options, and help to take action before disasters.</a:t>
            </a:r>
          </a:p>
          <a:p>
            <a:pPr>
              <a:lnSpc>
                <a:spcPct val="100000"/>
              </a:lnSpc>
              <a:spcBef>
                <a:spcPts val="0"/>
              </a:spcBef>
              <a:spcAft>
                <a:spcPts val="300"/>
              </a:spcAft>
            </a:pPr>
            <a:r>
              <a:rPr lang="en-US" sz="1800" i="0" dirty="0">
                <a:solidFill>
                  <a:srgbClr val="005188"/>
                </a:solidFill>
                <a:effectLst/>
                <a:latin typeface="Franklin Gothic Book" panose="020B0503020102020204" pitchFamily="34" charset="0"/>
              </a:rPr>
              <a:t>Alert, warn, and message; coordinate the federal response; and apply and manage resources during disasters.</a:t>
            </a:r>
          </a:p>
          <a:p>
            <a:pPr>
              <a:lnSpc>
                <a:spcPct val="100000"/>
              </a:lnSpc>
              <a:spcBef>
                <a:spcPts val="0"/>
              </a:spcBef>
              <a:spcAft>
                <a:spcPts val="300"/>
              </a:spcAft>
            </a:pPr>
            <a:r>
              <a:rPr lang="en-US" sz="1800" i="0" dirty="0">
                <a:solidFill>
                  <a:srgbClr val="005188"/>
                </a:solidFill>
                <a:effectLst/>
                <a:latin typeface="Franklin Gothic Book" panose="020B0503020102020204" pitchFamily="34" charset="0"/>
              </a:rPr>
              <a:t>Coordinate federal recovery efforts, provide resources, and apply insight to future risk after disasters.</a:t>
            </a:r>
            <a:endParaRPr lang="en-US" sz="1800" dirty="0">
              <a:solidFill>
                <a:srgbClr val="005188"/>
              </a:solidFill>
              <a:latin typeface="Franklin Gothic Book" panose="020B0503020102020204" pitchFamily="34" charset="0"/>
            </a:endParaRPr>
          </a:p>
          <a:p>
            <a:pPr>
              <a:lnSpc>
                <a:spcPct val="100000"/>
              </a:lnSpc>
              <a:spcBef>
                <a:spcPts val="0"/>
              </a:spcBef>
              <a:spcAft>
                <a:spcPts val="300"/>
              </a:spcAft>
            </a:pPr>
            <a:endParaRPr lang="en-US" sz="1800" dirty="0">
              <a:solidFill>
                <a:srgbClr val="005188"/>
              </a:solidFill>
            </a:endParaRPr>
          </a:p>
          <a:p>
            <a:pPr>
              <a:lnSpc>
                <a:spcPct val="100000"/>
              </a:lnSpc>
              <a:spcBef>
                <a:spcPts val="0"/>
              </a:spcBef>
              <a:spcAft>
                <a:spcPts val="300"/>
              </a:spcAft>
            </a:pPr>
            <a:endParaRPr lang="en-US" sz="1800" dirty="0">
              <a:solidFill>
                <a:srgbClr val="005188"/>
              </a:solidFill>
            </a:endParaRPr>
          </a:p>
          <a:p>
            <a:pPr>
              <a:spcBef>
                <a:spcPts val="0"/>
              </a:spcBef>
              <a:spcAft>
                <a:spcPts val="200"/>
              </a:spcAft>
            </a:pPr>
            <a:endParaRPr lang="en-US" sz="1800" dirty="0">
              <a:solidFill>
                <a:srgbClr val="005188"/>
              </a:solidFill>
              <a:effectLst/>
              <a:ea typeface="Times New Roman" panose="02020603050405020304" pitchFamily="18" charset="0"/>
            </a:endParaRPr>
          </a:p>
          <a:p>
            <a:pPr>
              <a:lnSpc>
                <a:spcPct val="100000"/>
              </a:lnSpc>
              <a:spcBef>
                <a:spcPts val="0"/>
              </a:spcBef>
              <a:spcAft>
                <a:spcPts val="300"/>
              </a:spcAft>
            </a:pPr>
            <a:endParaRPr lang="en-US" sz="1800" kern="1400" dirty="0">
              <a:ln>
                <a:noFill/>
              </a:ln>
              <a:solidFill>
                <a:srgbClr val="005188"/>
              </a:solidFill>
              <a:effectLst/>
            </a:endParaRPr>
          </a:p>
        </p:txBody>
      </p:sp>
      <p:sp>
        <p:nvSpPr>
          <p:cNvPr id="5" name="Slide Number Placeholder 4">
            <a:extLst>
              <a:ext uri="{FF2B5EF4-FFF2-40B4-BE49-F238E27FC236}">
                <a16:creationId xmlns:a16="http://schemas.microsoft.com/office/drawing/2014/main" id="{38BAF1B9-C004-4BF5-9F4C-E9175EDDC201}"/>
              </a:ext>
            </a:extLst>
          </p:cNvPr>
          <p:cNvSpPr>
            <a:spLocks noGrp="1"/>
          </p:cNvSpPr>
          <p:nvPr>
            <p:ph type="sldNum" sz="quarter" idx="10"/>
          </p:nvPr>
        </p:nvSpPr>
        <p:spPr/>
        <p:txBody>
          <a:bodyPr/>
          <a:lstStyle/>
          <a:p>
            <a:fld id="{608A590B-EA45-4811-A9A8-40DF519EF08C}" type="slidenum">
              <a:rPr lang="en-US" smtClean="0"/>
              <a:pPr/>
              <a:t>22</a:t>
            </a:fld>
            <a:endParaRPr lang="en-US" dirty="0"/>
          </a:p>
        </p:txBody>
      </p:sp>
      <p:sp>
        <p:nvSpPr>
          <p:cNvPr id="7" name="Rectangle 6">
            <a:extLst>
              <a:ext uri="{FF2B5EF4-FFF2-40B4-BE49-F238E27FC236}">
                <a16:creationId xmlns:a16="http://schemas.microsoft.com/office/drawing/2014/main" id="{CA95EF1D-311D-4908-552C-00F8F35FB827}"/>
              </a:ext>
            </a:extLst>
          </p:cNvPr>
          <p:cNvSpPr/>
          <p:nvPr/>
        </p:nvSpPr>
        <p:spPr>
          <a:xfrm>
            <a:off x="0" y="1706213"/>
            <a:ext cx="12192000" cy="993913"/>
          </a:xfrm>
          <a:prstGeom prst="rect">
            <a:avLst/>
          </a:prstGeom>
          <a:pattFill prst="dkDn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E1422D6E-3E25-4CD6-65B7-6EF9BC5A1665}"/>
              </a:ext>
            </a:extLst>
          </p:cNvPr>
          <p:cNvSpPr/>
          <p:nvPr/>
        </p:nvSpPr>
        <p:spPr>
          <a:xfrm>
            <a:off x="6159338" y="3116304"/>
            <a:ext cx="3926456" cy="369332"/>
          </a:xfrm>
          <a:prstGeom prst="rect">
            <a:avLst/>
          </a:prstGeom>
        </p:spPr>
        <p:txBody>
          <a:bodyPr wrap="square">
            <a:spAutoFit/>
          </a:bodyPr>
          <a:lstStyle/>
          <a:p>
            <a:pPr lvl="0">
              <a:defRPr/>
            </a:pPr>
            <a:r>
              <a:rPr lang="en-US" b="1" dirty="0">
                <a:solidFill>
                  <a:srgbClr val="003E67"/>
                </a:solidFill>
                <a:latin typeface="Franklin Gothic Book" panose="020B0503020102020204" pitchFamily="34" charset="0"/>
                <a:cs typeface="Calibri" panose="020F0502020204030204" pitchFamily="34" charset="0"/>
              </a:rPr>
              <a:t>FEMA at a Glance</a:t>
            </a:r>
          </a:p>
        </p:txBody>
      </p:sp>
      <p:cxnSp>
        <p:nvCxnSpPr>
          <p:cNvPr id="18" name="Straight Connector 17">
            <a:extLst>
              <a:ext uri="{FF2B5EF4-FFF2-40B4-BE49-F238E27FC236}">
                <a16:creationId xmlns:a16="http://schemas.microsoft.com/office/drawing/2014/main" id="{15404D1B-993C-14C7-566E-85633921B9E5}"/>
              </a:ext>
            </a:extLst>
          </p:cNvPr>
          <p:cNvCxnSpPr/>
          <p:nvPr/>
        </p:nvCxnSpPr>
        <p:spPr>
          <a:xfrm>
            <a:off x="5247139" y="3085014"/>
            <a:ext cx="0" cy="3137200"/>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9A6EA39E-DD45-446A-A48C-E102CCD4B32E}"/>
              </a:ext>
            </a:extLst>
          </p:cNvPr>
          <p:cNvSpPr txBox="1"/>
          <p:nvPr/>
        </p:nvSpPr>
        <p:spPr>
          <a:xfrm>
            <a:off x="1325705" y="3116304"/>
            <a:ext cx="1562334" cy="369332"/>
          </a:xfrm>
          <a:prstGeom prst="rect">
            <a:avLst/>
          </a:prstGeom>
          <a:noFill/>
        </p:spPr>
        <p:txBody>
          <a:bodyPr wrap="square" rtlCol="0">
            <a:spAutoFit/>
          </a:bodyPr>
          <a:lstStyle/>
          <a:p>
            <a:r>
              <a:rPr lang="en-US" b="1" dirty="0">
                <a:solidFill>
                  <a:srgbClr val="003366"/>
                </a:solidFill>
                <a:latin typeface="Franklin Gothic Book" panose="020B0503020102020204" pitchFamily="34" charset="0"/>
              </a:rPr>
              <a:t>About</a:t>
            </a:r>
            <a:endParaRPr lang="en-US" dirty="0">
              <a:solidFill>
                <a:srgbClr val="003366"/>
              </a:solidFill>
              <a:latin typeface="Franklin Gothic Book" panose="020B0503020102020204" pitchFamily="34" charset="0"/>
            </a:endParaRPr>
          </a:p>
        </p:txBody>
      </p:sp>
      <p:sp>
        <p:nvSpPr>
          <p:cNvPr id="28" name="Content Placeholder 3">
            <a:extLst>
              <a:ext uri="{FF2B5EF4-FFF2-40B4-BE49-F238E27FC236}">
                <a16:creationId xmlns:a16="http://schemas.microsoft.com/office/drawing/2014/main" id="{C71357FD-33B2-4B91-B971-A4EDC28EF8F6}"/>
              </a:ext>
            </a:extLst>
          </p:cNvPr>
          <p:cNvSpPr txBox="1">
            <a:spLocks/>
          </p:cNvSpPr>
          <p:nvPr/>
        </p:nvSpPr>
        <p:spPr>
          <a:xfrm>
            <a:off x="8523134" y="3705558"/>
            <a:ext cx="2973843" cy="2619937"/>
          </a:xfrm>
          <a:prstGeom prst="rect">
            <a:avLst/>
          </a:prstGeom>
        </p:spPr>
        <p:txBody>
          <a:bodyPr vert="horz" lIns="0" tIns="45720" rIns="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ranklin Gothic Book" panose="020B05030201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ranklin Gothic Book" panose="020B05030201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lvl="1">
              <a:lnSpc>
                <a:spcPct val="100000"/>
              </a:lnSpc>
              <a:spcBef>
                <a:spcPts val="0"/>
              </a:spcBef>
              <a:spcAft>
                <a:spcPts val="600"/>
              </a:spcAft>
            </a:pPr>
            <a:endParaRPr lang="en-US" sz="1700" dirty="0"/>
          </a:p>
        </p:txBody>
      </p:sp>
      <p:cxnSp>
        <p:nvCxnSpPr>
          <p:cNvPr id="38" name="Straight Connector 37">
            <a:extLst>
              <a:ext uri="{FF2B5EF4-FFF2-40B4-BE49-F238E27FC236}">
                <a16:creationId xmlns:a16="http://schemas.microsoft.com/office/drawing/2014/main" id="{761F0341-2AAD-4315-A061-6E1D810A4013}"/>
              </a:ext>
            </a:extLst>
          </p:cNvPr>
          <p:cNvCxnSpPr>
            <a:cxnSpLocks/>
          </p:cNvCxnSpPr>
          <p:nvPr/>
        </p:nvCxnSpPr>
        <p:spPr>
          <a:xfrm>
            <a:off x="695023" y="5014633"/>
            <a:ext cx="4262489"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34" name="Content Placeholder 2">
            <a:extLst>
              <a:ext uri="{FF2B5EF4-FFF2-40B4-BE49-F238E27FC236}">
                <a16:creationId xmlns:a16="http://schemas.microsoft.com/office/drawing/2014/main" id="{31705E05-225E-4058-AA65-C6DBB39618B0}"/>
              </a:ext>
            </a:extLst>
          </p:cNvPr>
          <p:cNvSpPr txBox="1">
            <a:spLocks/>
          </p:cNvSpPr>
          <p:nvPr/>
        </p:nvSpPr>
        <p:spPr>
          <a:xfrm>
            <a:off x="695023" y="5540796"/>
            <a:ext cx="4279772" cy="829927"/>
          </a:xfrm>
          <a:prstGeom prst="rect">
            <a:avLst/>
          </a:prstGeom>
        </p:spPr>
        <p:txBody>
          <a:bodyPr vert="horz" lIns="0" tIns="45720" rIns="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ranklin Gothic Book" panose="020B05030201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ranklin Gothic Book" panose="020B05030201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dirty="0">
                <a:solidFill>
                  <a:srgbClr val="005188"/>
                </a:solidFill>
                <a:latin typeface="Franklin Gothic Book" panose="020B0503020102020204" pitchFamily="34" charset="0"/>
                <a:cs typeface="Times New Roman" panose="02020603050405020304" pitchFamily="18" charset="0"/>
              </a:rPr>
              <a:t>Help people before, during, and after disasters.</a:t>
            </a:r>
          </a:p>
        </p:txBody>
      </p:sp>
      <p:sp>
        <p:nvSpPr>
          <p:cNvPr id="35" name="Rectangle 34">
            <a:extLst>
              <a:ext uri="{FF2B5EF4-FFF2-40B4-BE49-F238E27FC236}">
                <a16:creationId xmlns:a16="http://schemas.microsoft.com/office/drawing/2014/main" id="{31D10D3D-CAFB-4F2C-B615-45EAB3896B88}"/>
              </a:ext>
            </a:extLst>
          </p:cNvPr>
          <p:cNvSpPr/>
          <p:nvPr/>
        </p:nvSpPr>
        <p:spPr>
          <a:xfrm>
            <a:off x="607851" y="5171464"/>
            <a:ext cx="2517622" cy="369332"/>
          </a:xfrm>
          <a:prstGeom prst="rect">
            <a:avLst/>
          </a:prstGeom>
        </p:spPr>
        <p:txBody>
          <a:bodyPr wrap="square">
            <a:spAutoFit/>
          </a:bodyPr>
          <a:lstStyle/>
          <a:p>
            <a:pPr lvl="0">
              <a:defRPr/>
            </a:pPr>
            <a:r>
              <a:rPr lang="en-US" b="1" dirty="0">
                <a:solidFill>
                  <a:srgbClr val="003366"/>
                </a:solidFill>
                <a:latin typeface="Franklin Gothic Book" panose="020B0503020102020204" pitchFamily="34" charset="0"/>
                <a:cs typeface="Calibri" panose="020F0502020204030204" pitchFamily="34" charset="0"/>
              </a:rPr>
              <a:t>Mission</a:t>
            </a:r>
          </a:p>
        </p:txBody>
      </p:sp>
      <p:pic>
        <p:nvPicPr>
          <p:cNvPr id="36" name="Graphic 35" descr="Bullseye with solid fill">
            <a:extLst>
              <a:ext uri="{FF2B5EF4-FFF2-40B4-BE49-F238E27FC236}">
                <a16:creationId xmlns:a16="http://schemas.microsoft.com/office/drawing/2014/main" id="{30204666-DF16-48B6-A6F4-8B9D9C7B7B9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80147" y="5013178"/>
            <a:ext cx="1219793" cy="1219793"/>
          </a:xfrm>
          <a:prstGeom prst="rect">
            <a:avLst/>
          </a:prstGeom>
        </p:spPr>
      </p:pic>
      <p:sp>
        <p:nvSpPr>
          <p:cNvPr id="26" name="Rectangle 25">
            <a:extLst>
              <a:ext uri="{FF2B5EF4-FFF2-40B4-BE49-F238E27FC236}">
                <a16:creationId xmlns:a16="http://schemas.microsoft.com/office/drawing/2014/main" id="{DF470FE2-7E33-4833-BC1E-1EB4DE288736}"/>
              </a:ext>
            </a:extLst>
          </p:cNvPr>
          <p:cNvSpPr/>
          <p:nvPr/>
        </p:nvSpPr>
        <p:spPr>
          <a:xfrm>
            <a:off x="4931764" y="1631262"/>
            <a:ext cx="2293495" cy="115256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0" name="Picture 29" descr="Text&#10;&#10;Description automatically generated">
            <a:extLst>
              <a:ext uri="{FF2B5EF4-FFF2-40B4-BE49-F238E27FC236}">
                <a16:creationId xmlns:a16="http://schemas.microsoft.com/office/drawing/2014/main" id="{22B9041E-A49C-418F-B929-A912BA68DF52}"/>
              </a:ext>
            </a:extLst>
          </p:cNvPr>
          <p:cNvPicPr>
            <a:picLocks noChangeAspect="1"/>
          </p:cNvPicPr>
          <p:nvPr/>
        </p:nvPicPr>
        <p:blipFill>
          <a:blip r:embed="rId6"/>
          <a:stretch>
            <a:fillRect/>
          </a:stretch>
        </p:blipFill>
        <p:spPr>
          <a:xfrm>
            <a:off x="5121031" y="1865025"/>
            <a:ext cx="1949937" cy="704666"/>
          </a:xfrm>
          <a:prstGeom prst="rect">
            <a:avLst/>
          </a:prstGeom>
        </p:spPr>
      </p:pic>
      <p:sp>
        <p:nvSpPr>
          <p:cNvPr id="12" name="Oval 11">
            <a:extLst>
              <a:ext uri="{FF2B5EF4-FFF2-40B4-BE49-F238E27FC236}">
                <a16:creationId xmlns:a16="http://schemas.microsoft.com/office/drawing/2014/main" id="{946B1EA4-69BF-1E5C-A027-9AD16CEC8208}"/>
              </a:ext>
            </a:extLst>
          </p:cNvPr>
          <p:cNvSpPr/>
          <p:nvPr/>
        </p:nvSpPr>
        <p:spPr>
          <a:xfrm>
            <a:off x="667422" y="2989629"/>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14">
            <a:extLst>
              <a:ext uri="{FF2B5EF4-FFF2-40B4-BE49-F238E27FC236}">
                <a16:creationId xmlns:a16="http://schemas.microsoft.com/office/drawing/2014/main" id="{A15F324D-F80A-104D-316B-6B4718727530}"/>
              </a:ext>
            </a:extLst>
          </p:cNvPr>
          <p:cNvSpPr/>
          <p:nvPr/>
        </p:nvSpPr>
        <p:spPr>
          <a:xfrm>
            <a:off x="5481734" y="2989629"/>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9" name="Graphic 18" descr="Magnifying glass with solid fill">
            <a:extLst>
              <a:ext uri="{FF2B5EF4-FFF2-40B4-BE49-F238E27FC236}">
                <a16:creationId xmlns:a16="http://schemas.microsoft.com/office/drawing/2014/main" id="{11F92EDA-C33D-4A14-EBF0-24E9989F7A4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31133" y="3038739"/>
            <a:ext cx="455504" cy="455504"/>
          </a:xfrm>
          <a:prstGeom prst="rect">
            <a:avLst/>
          </a:prstGeom>
        </p:spPr>
      </p:pic>
      <p:grpSp>
        <p:nvGrpSpPr>
          <p:cNvPr id="10" name="Group 9">
            <a:extLst>
              <a:ext uri="{FF2B5EF4-FFF2-40B4-BE49-F238E27FC236}">
                <a16:creationId xmlns:a16="http://schemas.microsoft.com/office/drawing/2014/main" id="{B3FB3527-82AE-49B4-B95E-FF71FCFA0651}"/>
              </a:ext>
            </a:extLst>
          </p:cNvPr>
          <p:cNvGrpSpPr/>
          <p:nvPr/>
        </p:nvGrpSpPr>
        <p:grpSpPr>
          <a:xfrm>
            <a:off x="10352098" y="752702"/>
            <a:ext cx="1850062" cy="584775"/>
            <a:chOff x="10352098" y="752702"/>
            <a:chExt cx="1850062" cy="584775"/>
          </a:xfrm>
        </p:grpSpPr>
        <p:sp>
          <p:nvSpPr>
            <p:cNvPr id="13" name="Rectangle 12">
              <a:extLst>
                <a:ext uri="{FF2B5EF4-FFF2-40B4-BE49-F238E27FC236}">
                  <a16:creationId xmlns:a16="http://schemas.microsoft.com/office/drawing/2014/main" id="{49A98048-7A8A-7946-E4C4-6AC16D85B0D8}"/>
                </a:ext>
              </a:extLst>
            </p:cNvPr>
            <p:cNvSpPr/>
            <p:nvPr/>
          </p:nvSpPr>
          <p:spPr>
            <a:xfrm>
              <a:off x="10352098" y="752702"/>
              <a:ext cx="1850062" cy="58477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4AD2268A-63D7-C800-FA65-4E54623577E3}"/>
                </a:ext>
              </a:extLst>
            </p:cNvPr>
            <p:cNvSpPr txBox="1"/>
            <p:nvPr/>
          </p:nvSpPr>
          <p:spPr>
            <a:xfrm>
              <a:off x="10707209" y="859001"/>
              <a:ext cx="1411187"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2</a:t>
              </a:r>
              <a:endParaRPr lang="en-US" dirty="0">
                <a:solidFill>
                  <a:srgbClr val="3F3F3F"/>
                </a:solidFill>
                <a:effectLst/>
                <a:latin typeface="FranklinGothicURWBoo" pitchFamily="2" charset="77"/>
              </a:endParaRPr>
            </a:p>
          </p:txBody>
        </p:sp>
        <p:pic>
          <p:nvPicPr>
            <p:cNvPr id="16" name="Graphic 15" descr="Magnifying glass with solid fill">
              <a:extLst>
                <a:ext uri="{FF2B5EF4-FFF2-40B4-BE49-F238E27FC236}">
                  <a16:creationId xmlns:a16="http://schemas.microsoft.com/office/drawing/2014/main" id="{486E61D1-6CC3-3888-ABBC-2416AA119E8C}"/>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427749" y="787645"/>
              <a:ext cx="509491" cy="509491"/>
            </a:xfrm>
            <a:prstGeom prst="rect">
              <a:avLst/>
            </a:prstGeom>
          </p:spPr>
        </p:pic>
      </p:grpSp>
      <p:pic>
        <p:nvPicPr>
          <p:cNvPr id="21" name="Graphic 20" descr="Binoculars with solid fill">
            <a:extLst>
              <a:ext uri="{FF2B5EF4-FFF2-40B4-BE49-F238E27FC236}">
                <a16:creationId xmlns:a16="http://schemas.microsoft.com/office/drawing/2014/main" id="{B8339F9E-F49F-29AD-180E-F579930AB1AA}"/>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544536" y="3032637"/>
            <a:ext cx="485707" cy="485707"/>
          </a:xfrm>
          <a:prstGeom prst="rect">
            <a:avLst/>
          </a:prstGeom>
        </p:spPr>
      </p:pic>
    </p:spTree>
    <p:extLst>
      <p:ext uri="{BB962C8B-B14F-4D97-AF65-F5344CB8AC3E}">
        <p14:creationId xmlns:p14="http://schemas.microsoft.com/office/powerpoint/2010/main" val="2121541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6FB96F-B06B-45E2-BB0C-295957A66BAC}"/>
              </a:ext>
            </a:extLst>
          </p:cNvPr>
          <p:cNvSpPr>
            <a:spLocks noGrp="1"/>
          </p:cNvSpPr>
          <p:nvPr>
            <p:ph type="title"/>
          </p:nvPr>
        </p:nvSpPr>
        <p:spPr>
          <a:xfrm>
            <a:off x="685800" y="798718"/>
            <a:ext cx="10793896" cy="648374"/>
          </a:xfrm>
        </p:spPr>
        <p:txBody>
          <a:bodyPr>
            <a:normAutofit/>
          </a:bodyPr>
          <a:lstStyle/>
          <a:p>
            <a:r>
              <a:rPr lang="en-US" sz="3200" dirty="0">
                <a:solidFill>
                  <a:srgbClr val="005188"/>
                </a:solidFill>
                <a:latin typeface="Franklin Gothic Book" panose="020B0503020102020204" pitchFamily="34" charset="0"/>
              </a:rPr>
              <a:t>Federal Emergency Management Agency (</a:t>
            </a:r>
            <a:r>
              <a:rPr lang="en-US" sz="3200" dirty="0">
                <a:solidFill>
                  <a:srgbClr val="005188"/>
                </a:solidFill>
                <a:latin typeface="Franklin Gothic Book" panose="020B0503020102020204" pitchFamily="34" charset="0"/>
                <a:hlinkClick r:id="rId3"/>
              </a:rPr>
              <a:t>FEMA</a:t>
            </a:r>
            <a:r>
              <a:rPr lang="en-US" sz="3200" dirty="0">
                <a:solidFill>
                  <a:srgbClr val="005188"/>
                </a:solidFill>
                <a:latin typeface="Franklin Gothic Book" panose="020B0503020102020204" pitchFamily="34" charset="0"/>
              </a:rPr>
              <a:t>) </a:t>
            </a:r>
            <a:endParaRPr lang="en-US" sz="3200" dirty="0">
              <a:solidFill>
                <a:srgbClr val="005188"/>
              </a:solidFill>
            </a:endParaRPr>
          </a:p>
        </p:txBody>
      </p:sp>
      <p:sp>
        <p:nvSpPr>
          <p:cNvPr id="4" name="Content Placeholder 3">
            <a:extLst>
              <a:ext uri="{FF2B5EF4-FFF2-40B4-BE49-F238E27FC236}">
                <a16:creationId xmlns:a16="http://schemas.microsoft.com/office/drawing/2014/main" id="{7734DAA3-530E-472A-8563-CEC22AF04752}"/>
              </a:ext>
            </a:extLst>
          </p:cNvPr>
          <p:cNvSpPr>
            <a:spLocks noGrp="1"/>
          </p:cNvSpPr>
          <p:nvPr>
            <p:ph sz="half" idx="2"/>
          </p:nvPr>
        </p:nvSpPr>
        <p:spPr>
          <a:xfrm>
            <a:off x="4535148" y="3744049"/>
            <a:ext cx="7583247" cy="2619937"/>
          </a:xfrm>
        </p:spPr>
        <p:txBody>
          <a:bodyPr numCol="2" spcCol="182880">
            <a:noAutofit/>
          </a:bodyPr>
          <a:lstStyle/>
          <a:p>
            <a:pPr>
              <a:lnSpc>
                <a:spcPct val="100000"/>
              </a:lnSpc>
              <a:spcBef>
                <a:spcPts val="0"/>
              </a:spcBef>
              <a:spcAft>
                <a:spcPts val="300"/>
              </a:spcAft>
            </a:pPr>
            <a:r>
              <a:rPr lang="en-US" sz="1800" b="0" i="0" dirty="0">
                <a:solidFill>
                  <a:srgbClr val="005188"/>
                </a:solidFill>
                <a:effectLst/>
              </a:rPr>
              <a:t>Blankets/Cots</a:t>
            </a:r>
          </a:p>
          <a:p>
            <a:pPr>
              <a:lnSpc>
                <a:spcPct val="100000"/>
              </a:lnSpc>
              <a:spcBef>
                <a:spcPts val="0"/>
              </a:spcBef>
              <a:spcAft>
                <a:spcPts val="300"/>
              </a:spcAft>
            </a:pPr>
            <a:r>
              <a:rPr lang="en-US" sz="1800" b="0" i="0" dirty="0">
                <a:solidFill>
                  <a:srgbClr val="005188"/>
                </a:solidFill>
                <a:effectLst/>
              </a:rPr>
              <a:t>Cargo Vans</a:t>
            </a:r>
          </a:p>
          <a:p>
            <a:pPr>
              <a:lnSpc>
                <a:spcPct val="100000"/>
              </a:lnSpc>
              <a:spcBef>
                <a:spcPts val="0"/>
              </a:spcBef>
              <a:spcAft>
                <a:spcPts val="300"/>
              </a:spcAft>
            </a:pPr>
            <a:r>
              <a:rPr lang="en-US" sz="1800" dirty="0">
                <a:solidFill>
                  <a:srgbClr val="005188"/>
                </a:solidFill>
                <a:effectLst/>
                <a:ea typeface="Times New Roman" panose="02020603050405020304" pitchFamily="18" charset="0"/>
              </a:rPr>
              <a:t>Disaster </a:t>
            </a:r>
            <a:r>
              <a:rPr lang="en-US" sz="1800" dirty="0">
                <a:solidFill>
                  <a:srgbClr val="005188"/>
                </a:solidFill>
                <a:ea typeface="Times New Roman" panose="02020603050405020304" pitchFamily="18" charset="0"/>
              </a:rPr>
              <a:t>R</a:t>
            </a:r>
            <a:r>
              <a:rPr lang="en-US" sz="1800" dirty="0">
                <a:solidFill>
                  <a:srgbClr val="005188"/>
                </a:solidFill>
                <a:effectLst/>
                <a:ea typeface="Times New Roman" panose="02020603050405020304" pitchFamily="18" charset="0"/>
              </a:rPr>
              <a:t>esponse Support</a:t>
            </a:r>
            <a:endParaRPr lang="en-US" sz="1800" dirty="0">
              <a:solidFill>
                <a:srgbClr val="005188"/>
              </a:solidFill>
              <a:ea typeface="Times New Roman" panose="02020603050405020304" pitchFamily="18" charset="0"/>
            </a:endParaRPr>
          </a:p>
          <a:p>
            <a:pPr>
              <a:lnSpc>
                <a:spcPct val="100000"/>
              </a:lnSpc>
              <a:spcBef>
                <a:spcPts val="0"/>
              </a:spcBef>
              <a:spcAft>
                <a:spcPts val="300"/>
              </a:spcAft>
            </a:pPr>
            <a:r>
              <a:rPr lang="en-US" sz="1800" b="0" i="0" dirty="0">
                <a:solidFill>
                  <a:srgbClr val="005188"/>
                </a:solidFill>
                <a:effectLst/>
              </a:rPr>
              <a:t>Durable and Consumable Medical Supplies Kits</a:t>
            </a:r>
          </a:p>
          <a:p>
            <a:pPr>
              <a:lnSpc>
                <a:spcPct val="100000"/>
              </a:lnSpc>
              <a:spcBef>
                <a:spcPts val="0"/>
              </a:spcBef>
              <a:spcAft>
                <a:spcPts val="300"/>
              </a:spcAft>
            </a:pPr>
            <a:r>
              <a:rPr lang="en-US" sz="1800" b="0" i="0" dirty="0">
                <a:solidFill>
                  <a:srgbClr val="005188"/>
                </a:solidFill>
                <a:effectLst/>
              </a:rPr>
              <a:t>Information Technology Services</a:t>
            </a:r>
          </a:p>
          <a:p>
            <a:pPr>
              <a:lnSpc>
                <a:spcPct val="100000"/>
              </a:lnSpc>
              <a:spcBef>
                <a:spcPts val="0"/>
              </a:spcBef>
              <a:spcAft>
                <a:spcPts val="300"/>
              </a:spcAft>
            </a:pPr>
            <a:r>
              <a:rPr lang="en-US" sz="1800" b="0" i="0" dirty="0">
                <a:solidFill>
                  <a:srgbClr val="005188"/>
                </a:solidFill>
                <a:effectLst/>
              </a:rPr>
              <a:t>Janitorial Services</a:t>
            </a:r>
          </a:p>
          <a:p>
            <a:pPr>
              <a:lnSpc>
                <a:spcPct val="100000"/>
              </a:lnSpc>
              <a:spcBef>
                <a:spcPts val="0"/>
              </a:spcBef>
              <a:spcAft>
                <a:spcPts val="300"/>
              </a:spcAft>
            </a:pPr>
            <a:r>
              <a:rPr lang="en-US" sz="1800" dirty="0">
                <a:solidFill>
                  <a:srgbClr val="005188"/>
                </a:solidFill>
              </a:rPr>
              <a:t>Meals</a:t>
            </a:r>
            <a:br>
              <a:rPr lang="en-US" sz="1800" b="0" i="0" dirty="0">
                <a:solidFill>
                  <a:srgbClr val="005188"/>
                </a:solidFill>
                <a:effectLst/>
              </a:rPr>
            </a:br>
            <a:br>
              <a:rPr lang="en-US" sz="1800" b="0" i="0" dirty="0">
                <a:solidFill>
                  <a:srgbClr val="005188"/>
                </a:solidFill>
                <a:effectLst/>
              </a:rPr>
            </a:br>
            <a:br>
              <a:rPr lang="en-US" sz="1800" b="0" i="0" dirty="0">
                <a:solidFill>
                  <a:srgbClr val="005188"/>
                </a:solidFill>
                <a:effectLst/>
              </a:rPr>
            </a:br>
            <a:br>
              <a:rPr lang="en-US" sz="1800" b="0" i="0" dirty="0">
                <a:solidFill>
                  <a:srgbClr val="005188"/>
                </a:solidFill>
                <a:effectLst/>
              </a:rPr>
            </a:br>
            <a:br>
              <a:rPr lang="en-US" sz="1800" b="0" i="0" dirty="0">
                <a:solidFill>
                  <a:srgbClr val="005188"/>
                </a:solidFill>
                <a:effectLst/>
              </a:rPr>
            </a:br>
            <a:br>
              <a:rPr lang="en-US" sz="1800" b="0" i="0" dirty="0">
                <a:solidFill>
                  <a:srgbClr val="005188"/>
                </a:solidFill>
                <a:effectLst/>
              </a:rPr>
            </a:br>
            <a:br>
              <a:rPr lang="en-US" sz="1800" b="0" i="0" dirty="0">
                <a:solidFill>
                  <a:srgbClr val="005188"/>
                </a:solidFill>
                <a:effectLst/>
              </a:rPr>
            </a:br>
            <a:endParaRPr lang="en-US" sz="1800" b="0" i="0" dirty="0">
              <a:solidFill>
                <a:srgbClr val="005188"/>
              </a:solidFill>
              <a:effectLst/>
            </a:endParaRPr>
          </a:p>
          <a:p>
            <a:pPr>
              <a:spcBef>
                <a:spcPts val="0"/>
              </a:spcBef>
              <a:spcAft>
                <a:spcPts val="300"/>
              </a:spcAft>
            </a:pPr>
            <a:r>
              <a:rPr lang="en-US" sz="1800" b="0" i="0" dirty="0">
                <a:solidFill>
                  <a:srgbClr val="005188"/>
                </a:solidFill>
                <a:effectLst/>
              </a:rPr>
              <a:t>Office Supplies</a:t>
            </a:r>
          </a:p>
          <a:p>
            <a:pPr algn="l">
              <a:lnSpc>
                <a:spcPct val="100000"/>
              </a:lnSpc>
              <a:spcBef>
                <a:spcPts val="0"/>
              </a:spcBef>
              <a:spcAft>
                <a:spcPts val="300"/>
              </a:spcAft>
              <a:buFont typeface="Arial" panose="020B0604020202020204" pitchFamily="34" charset="0"/>
              <a:buChar char="•"/>
            </a:pPr>
            <a:r>
              <a:rPr lang="en-US" sz="1800" b="0" i="0" dirty="0">
                <a:solidFill>
                  <a:srgbClr val="005188"/>
                </a:solidFill>
                <a:effectLst/>
              </a:rPr>
              <a:t>Plastic Sheeting and Tarps</a:t>
            </a:r>
            <a:endParaRPr lang="en-US" sz="1800" dirty="0">
              <a:solidFill>
                <a:srgbClr val="005188"/>
              </a:solidFill>
            </a:endParaRPr>
          </a:p>
          <a:p>
            <a:pPr>
              <a:lnSpc>
                <a:spcPct val="100000"/>
              </a:lnSpc>
              <a:spcBef>
                <a:spcPts val="0"/>
              </a:spcBef>
              <a:spcAft>
                <a:spcPts val="300"/>
              </a:spcAft>
            </a:pPr>
            <a:r>
              <a:rPr lang="en-US" sz="1800" b="0" i="0" dirty="0">
                <a:solidFill>
                  <a:srgbClr val="005188"/>
                </a:solidFill>
                <a:effectLst/>
              </a:rPr>
              <a:t>Portable Toilets</a:t>
            </a:r>
          </a:p>
          <a:p>
            <a:pPr>
              <a:lnSpc>
                <a:spcPct val="100000"/>
              </a:lnSpc>
              <a:spcBef>
                <a:spcPts val="0"/>
              </a:spcBef>
              <a:spcAft>
                <a:spcPts val="300"/>
              </a:spcAft>
            </a:pPr>
            <a:r>
              <a:rPr lang="en-US" sz="1800" b="0" i="0" dirty="0">
                <a:solidFill>
                  <a:srgbClr val="005188"/>
                </a:solidFill>
                <a:effectLst/>
              </a:rPr>
              <a:t>Security Guard Services</a:t>
            </a:r>
            <a:endParaRPr lang="en-US" sz="1800" dirty="0">
              <a:solidFill>
                <a:srgbClr val="005188"/>
              </a:solidFill>
              <a:effectLst/>
              <a:ea typeface="Times New Roman" panose="02020603050405020304" pitchFamily="18" charset="0"/>
            </a:endParaRPr>
          </a:p>
          <a:p>
            <a:pPr>
              <a:lnSpc>
                <a:spcPct val="100000"/>
              </a:lnSpc>
              <a:spcBef>
                <a:spcPts val="0"/>
              </a:spcBef>
              <a:spcAft>
                <a:spcPts val="300"/>
              </a:spcAft>
            </a:pPr>
            <a:r>
              <a:rPr lang="en-US" sz="1800" dirty="0">
                <a:solidFill>
                  <a:srgbClr val="005188"/>
                </a:solidFill>
                <a:effectLst/>
                <a:ea typeface="Times New Roman" panose="02020603050405020304" pitchFamily="18" charset="0"/>
              </a:rPr>
              <a:t>Shredded Bins</a:t>
            </a:r>
          </a:p>
          <a:p>
            <a:pPr algn="l">
              <a:lnSpc>
                <a:spcPct val="100000"/>
              </a:lnSpc>
              <a:spcBef>
                <a:spcPts val="0"/>
              </a:spcBef>
              <a:spcAft>
                <a:spcPts val="300"/>
              </a:spcAft>
              <a:buFont typeface="Arial" panose="020B0604020202020204" pitchFamily="34" charset="0"/>
              <a:buChar char="•"/>
            </a:pPr>
            <a:r>
              <a:rPr lang="en-US" sz="1800" b="0" i="0" dirty="0">
                <a:solidFill>
                  <a:srgbClr val="005188"/>
                </a:solidFill>
                <a:effectLst/>
              </a:rPr>
              <a:t>Sign Language Interpreters </a:t>
            </a:r>
          </a:p>
          <a:p>
            <a:pPr algn="l">
              <a:lnSpc>
                <a:spcPct val="100000"/>
              </a:lnSpc>
              <a:spcBef>
                <a:spcPts val="0"/>
              </a:spcBef>
              <a:spcAft>
                <a:spcPts val="300"/>
              </a:spcAft>
              <a:buFont typeface="Arial" panose="020B0604020202020204" pitchFamily="34" charset="0"/>
              <a:buChar char="•"/>
            </a:pPr>
            <a:r>
              <a:rPr lang="en-US" sz="1800" b="0" i="0" dirty="0">
                <a:solidFill>
                  <a:srgbClr val="005188"/>
                </a:solidFill>
                <a:effectLst/>
              </a:rPr>
              <a:t>Temporary Labor</a:t>
            </a:r>
          </a:p>
          <a:p>
            <a:pPr algn="l">
              <a:lnSpc>
                <a:spcPct val="100000"/>
              </a:lnSpc>
              <a:spcBef>
                <a:spcPts val="0"/>
              </a:spcBef>
              <a:spcAft>
                <a:spcPts val="300"/>
              </a:spcAft>
              <a:buFont typeface="Arial" panose="020B0604020202020204" pitchFamily="34" charset="0"/>
              <a:buChar char="•"/>
            </a:pPr>
            <a:r>
              <a:rPr lang="en-US" sz="1800" dirty="0">
                <a:solidFill>
                  <a:srgbClr val="005188"/>
                </a:solidFill>
              </a:rPr>
              <a:t>Water</a:t>
            </a:r>
            <a:endParaRPr lang="en-US" sz="1800" b="0" i="0" dirty="0">
              <a:solidFill>
                <a:srgbClr val="005188"/>
              </a:solidFill>
              <a:effectLst/>
            </a:endParaRPr>
          </a:p>
          <a:p>
            <a:pPr>
              <a:spcBef>
                <a:spcPts val="0"/>
              </a:spcBef>
              <a:spcAft>
                <a:spcPts val="200"/>
              </a:spcAft>
            </a:pPr>
            <a:endParaRPr lang="en-US" sz="1800" dirty="0">
              <a:solidFill>
                <a:srgbClr val="005188"/>
              </a:solidFill>
              <a:ea typeface="Times New Roman" panose="02020603050405020304" pitchFamily="18" charset="0"/>
            </a:endParaRPr>
          </a:p>
          <a:p>
            <a:pPr>
              <a:spcBef>
                <a:spcPts val="0"/>
              </a:spcBef>
              <a:spcAft>
                <a:spcPts val="200"/>
              </a:spcAft>
            </a:pPr>
            <a:endParaRPr lang="en-US" sz="1800" dirty="0">
              <a:solidFill>
                <a:srgbClr val="005188"/>
              </a:solidFill>
              <a:ea typeface="Times New Roman" panose="02020603050405020304" pitchFamily="18" charset="0"/>
            </a:endParaRPr>
          </a:p>
          <a:p>
            <a:pPr>
              <a:lnSpc>
                <a:spcPct val="100000"/>
              </a:lnSpc>
              <a:spcBef>
                <a:spcPts val="0"/>
              </a:spcBef>
            </a:pPr>
            <a:endParaRPr lang="en-US" sz="1800" b="0" i="0" dirty="0">
              <a:solidFill>
                <a:srgbClr val="005188"/>
              </a:solidFill>
              <a:effectLst/>
            </a:endParaRPr>
          </a:p>
          <a:p>
            <a:endParaRPr lang="en-US" sz="1800" b="0" i="0" dirty="0">
              <a:solidFill>
                <a:srgbClr val="005188"/>
              </a:solidFill>
              <a:effectLst/>
              <a:latin typeface="Source Sans Pro" panose="020B0503030403020204" pitchFamily="34" charset="0"/>
            </a:endParaRPr>
          </a:p>
          <a:p>
            <a:pPr algn="l">
              <a:buFont typeface="Arial" panose="020B0604020202020204" pitchFamily="34" charset="0"/>
              <a:buChar char="•"/>
            </a:pPr>
            <a:endParaRPr lang="en-US" sz="1800" b="0" i="0" dirty="0">
              <a:solidFill>
                <a:srgbClr val="005188"/>
              </a:solidFill>
              <a:effectLst/>
            </a:endParaRPr>
          </a:p>
          <a:p>
            <a:pPr>
              <a:spcBef>
                <a:spcPts val="0"/>
              </a:spcBef>
              <a:spcAft>
                <a:spcPts val="200"/>
              </a:spcAft>
            </a:pPr>
            <a:endParaRPr lang="en-US" sz="1800" dirty="0">
              <a:solidFill>
                <a:srgbClr val="005188"/>
              </a:solidFill>
              <a:effectLst/>
              <a:ea typeface="Times New Roman" panose="02020603050405020304" pitchFamily="18" charset="0"/>
            </a:endParaRPr>
          </a:p>
        </p:txBody>
      </p:sp>
      <p:sp>
        <p:nvSpPr>
          <p:cNvPr id="5" name="Slide Number Placeholder 4">
            <a:extLst>
              <a:ext uri="{FF2B5EF4-FFF2-40B4-BE49-F238E27FC236}">
                <a16:creationId xmlns:a16="http://schemas.microsoft.com/office/drawing/2014/main" id="{38BAF1B9-C004-4BF5-9F4C-E9175EDDC201}"/>
              </a:ext>
            </a:extLst>
          </p:cNvPr>
          <p:cNvSpPr>
            <a:spLocks noGrp="1"/>
          </p:cNvSpPr>
          <p:nvPr>
            <p:ph type="sldNum" sz="quarter" idx="10"/>
          </p:nvPr>
        </p:nvSpPr>
        <p:spPr/>
        <p:txBody>
          <a:bodyPr/>
          <a:lstStyle/>
          <a:p>
            <a:fld id="{608A590B-EA45-4811-A9A8-40DF519EF08C}" type="slidenum">
              <a:rPr lang="en-US" smtClean="0"/>
              <a:pPr/>
              <a:t>23</a:t>
            </a:fld>
            <a:endParaRPr lang="en-US" dirty="0"/>
          </a:p>
        </p:txBody>
      </p:sp>
      <p:sp>
        <p:nvSpPr>
          <p:cNvPr id="7" name="Rectangle 6">
            <a:extLst>
              <a:ext uri="{FF2B5EF4-FFF2-40B4-BE49-F238E27FC236}">
                <a16:creationId xmlns:a16="http://schemas.microsoft.com/office/drawing/2014/main" id="{CA95EF1D-311D-4908-552C-00F8F35FB827}"/>
              </a:ext>
            </a:extLst>
          </p:cNvPr>
          <p:cNvSpPr/>
          <p:nvPr/>
        </p:nvSpPr>
        <p:spPr>
          <a:xfrm>
            <a:off x="0" y="1706213"/>
            <a:ext cx="12192000" cy="993913"/>
          </a:xfrm>
          <a:prstGeom prst="rect">
            <a:avLst/>
          </a:prstGeom>
          <a:pattFill prst="dkDn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E1422D6E-3E25-4CD6-65B7-6EF9BC5A1665}"/>
              </a:ext>
            </a:extLst>
          </p:cNvPr>
          <p:cNvSpPr/>
          <p:nvPr/>
        </p:nvSpPr>
        <p:spPr>
          <a:xfrm>
            <a:off x="5159036" y="3157346"/>
            <a:ext cx="6643733" cy="369332"/>
          </a:xfrm>
          <a:prstGeom prst="rect">
            <a:avLst/>
          </a:prstGeom>
        </p:spPr>
        <p:txBody>
          <a:bodyPr wrap="square">
            <a:spAutoFit/>
          </a:bodyPr>
          <a:lstStyle/>
          <a:p>
            <a:pPr lvl="0">
              <a:defRPr/>
            </a:pPr>
            <a:r>
              <a:rPr lang="en-US" b="1" dirty="0">
                <a:solidFill>
                  <a:srgbClr val="003E67"/>
                </a:solidFill>
                <a:latin typeface="Franklin Gothic Book" panose="020B0503020102020204" pitchFamily="34" charset="0"/>
                <a:cs typeface="Calibri" panose="020F0502020204030204" pitchFamily="34" charset="0"/>
              </a:rPr>
              <a:t>What FEMA Buys</a:t>
            </a:r>
          </a:p>
        </p:txBody>
      </p:sp>
      <p:cxnSp>
        <p:nvCxnSpPr>
          <p:cNvPr id="18" name="Straight Connector 17">
            <a:extLst>
              <a:ext uri="{FF2B5EF4-FFF2-40B4-BE49-F238E27FC236}">
                <a16:creationId xmlns:a16="http://schemas.microsoft.com/office/drawing/2014/main" id="{15404D1B-993C-14C7-566E-85633921B9E5}"/>
              </a:ext>
            </a:extLst>
          </p:cNvPr>
          <p:cNvCxnSpPr/>
          <p:nvPr/>
        </p:nvCxnSpPr>
        <p:spPr>
          <a:xfrm>
            <a:off x="4184810" y="3112903"/>
            <a:ext cx="0" cy="3137200"/>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CD81A2B1-418C-2FEE-2FBE-11DDD010F971}"/>
              </a:ext>
            </a:extLst>
          </p:cNvPr>
          <p:cNvCxnSpPr>
            <a:cxnSpLocks/>
          </p:cNvCxnSpPr>
          <p:nvPr/>
        </p:nvCxnSpPr>
        <p:spPr>
          <a:xfrm>
            <a:off x="727176" y="5202587"/>
            <a:ext cx="3260732"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9A6EA39E-DD45-446A-A48C-E102CCD4B32E}"/>
              </a:ext>
            </a:extLst>
          </p:cNvPr>
          <p:cNvSpPr txBox="1"/>
          <p:nvPr/>
        </p:nvSpPr>
        <p:spPr>
          <a:xfrm>
            <a:off x="1401834" y="5461129"/>
            <a:ext cx="2511896" cy="646331"/>
          </a:xfrm>
          <a:prstGeom prst="rect">
            <a:avLst/>
          </a:prstGeom>
          <a:noFill/>
        </p:spPr>
        <p:txBody>
          <a:bodyPr wrap="square" rtlCol="0">
            <a:spAutoFit/>
          </a:bodyPr>
          <a:lstStyle/>
          <a:p>
            <a:r>
              <a:rPr lang="en-US" b="1" dirty="0">
                <a:solidFill>
                  <a:srgbClr val="5E9732"/>
                </a:solidFill>
                <a:latin typeface="Franklin Gothic Book" panose="020B0503020102020204" pitchFamily="34" charset="0"/>
              </a:rPr>
              <a:t>Contract Spend</a:t>
            </a:r>
            <a:br>
              <a:rPr lang="en-US" b="1" dirty="0">
                <a:solidFill>
                  <a:srgbClr val="5E9732"/>
                </a:solidFill>
                <a:latin typeface="Franklin Gothic Book" panose="020B0503020102020204" pitchFamily="34" charset="0"/>
              </a:rPr>
            </a:br>
            <a:r>
              <a:rPr lang="en-US" dirty="0">
                <a:solidFill>
                  <a:srgbClr val="5E9732"/>
                </a:solidFill>
                <a:latin typeface="Franklin Gothic Book" panose="020B0503020102020204" pitchFamily="34" charset="0"/>
              </a:rPr>
              <a:t>$2.9B</a:t>
            </a:r>
          </a:p>
        </p:txBody>
      </p:sp>
      <p:sp>
        <p:nvSpPr>
          <p:cNvPr id="28" name="Content Placeholder 3">
            <a:extLst>
              <a:ext uri="{FF2B5EF4-FFF2-40B4-BE49-F238E27FC236}">
                <a16:creationId xmlns:a16="http://schemas.microsoft.com/office/drawing/2014/main" id="{C71357FD-33B2-4B91-B971-A4EDC28EF8F6}"/>
              </a:ext>
            </a:extLst>
          </p:cNvPr>
          <p:cNvSpPr txBox="1">
            <a:spLocks/>
          </p:cNvSpPr>
          <p:nvPr/>
        </p:nvSpPr>
        <p:spPr>
          <a:xfrm>
            <a:off x="8523134" y="3705558"/>
            <a:ext cx="2973843" cy="2619937"/>
          </a:xfrm>
          <a:prstGeom prst="rect">
            <a:avLst/>
          </a:prstGeom>
        </p:spPr>
        <p:txBody>
          <a:bodyPr vert="horz" lIns="0" tIns="45720" rIns="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ranklin Gothic Book" panose="020B05030201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ranklin Gothic Book" panose="020B05030201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lvl="1">
              <a:lnSpc>
                <a:spcPct val="100000"/>
              </a:lnSpc>
              <a:spcBef>
                <a:spcPts val="0"/>
              </a:spcBef>
              <a:spcAft>
                <a:spcPts val="600"/>
              </a:spcAft>
            </a:pPr>
            <a:endParaRPr lang="en-US" sz="1700" dirty="0"/>
          </a:p>
        </p:txBody>
      </p:sp>
      <p:sp>
        <p:nvSpPr>
          <p:cNvPr id="30" name="Rectangle 29">
            <a:extLst>
              <a:ext uri="{FF2B5EF4-FFF2-40B4-BE49-F238E27FC236}">
                <a16:creationId xmlns:a16="http://schemas.microsoft.com/office/drawing/2014/main" id="{D7F5F42A-2096-41DD-AFA9-EE1184015A50}"/>
              </a:ext>
            </a:extLst>
          </p:cNvPr>
          <p:cNvSpPr/>
          <p:nvPr/>
        </p:nvSpPr>
        <p:spPr>
          <a:xfrm>
            <a:off x="1389717" y="3161215"/>
            <a:ext cx="2743193" cy="369332"/>
          </a:xfrm>
          <a:prstGeom prst="rect">
            <a:avLst/>
          </a:prstGeom>
        </p:spPr>
        <p:txBody>
          <a:bodyPr wrap="square">
            <a:spAutoFit/>
          </a:bodyPr>
          <a:lstStyle/>
          <a:p>
            <a:pPr lvl="0">
              <a:defRPr/>
            </a:pPr>
            <a:r>
              <a:rPr lang="en-US" b="1" dirty="0">
                <a:solidFill>
                  <a:srgbClr val="003366"/>
                </a:solidFill>
                <a:latin typeface="Franklin Gothic Book" panose="020B0503020102020204" pitchFamily="34" charset="0"/>
                <a:cs typeface="Calibri" panose="020F0502020204030204" pitchFamily="34" charset="0"/>
              </a:rPr>
              <a:t>Contact</a:t>
            </a:r>
            <a:endParaRPr lang="en-US" dirty="0">
              <a:solidFill>
                <a:srgbClr val="003366"/>
              </a:solidFill>
              <a:latin typeface="Franklin Gothic Book" panose="020B0503020102020204" pitchFamily="34" charset="0"/>
              <a:cs typeface="Calibri" panose="020F0502020204030204" pitchFamily="34" charset="0"/>
            </a:endParaRPr>
          </a:p>
        </p:txBody>
      </p:sp>
      <p:sp>
        <p:nvSpPr>
          <p:cNvPr id="40" name="Rectangle 39">
            <a:extLst>
              <a:ext uri="{FF2B5EF4-FFF2-40B4-BE49-F238E27FC236}">
                <a16:creationId xmlns:a16="http://schemas.microsoft.com/office/drawing/2014/main" id="{58F3484E-89A5-42FA-989B-CA197395411C}"/>
              </a:ext>
            </a:extLst>
          </p:cNvPr>
          <p:cNvSpPr/>
          <p:nvPr/>
        </p:nvSpPr>
        <p:spPr>
          <a:xfrm>
            <a:off x="685800" y="4420053"/>
            <a:ext cx="2732000" cy="646331"/>
          </a:xfrm>
          <a:prstGeom prst="rect">
            <a:avLst/>
          </a:prstGeom>
        </p:spPr>
        <p:txBody>
          <a:bodyPr wrap="square">
            <a:spAutoFit/>
          </a:bodyPr>
          <a:lstStyle/>
          <a:p>
            <a:pPr>
              <a:defRPr/>
            </a:pPr>
            <a:r>
              <a:rPr lang="en-US" dirty="0">
                <a:solidFill>
                  <a:srgbClr val="003366"/>
                </a:solidFill>
                <a:latin typeface="Franklin Gothic Book" panose="020B0503020102020204" pitchFamily="34" charset="0"/>
                <a:cs typeface="Calibri" panose="020F0502020204030204" pitchFamily="34" charset="0"/>
              </a:rPr>
              <a:t>Small Business Specialist</a:t>
            </a:r>
            <a:br>
              <a:rPr lang="en-US" dirty="0">
                <a:solidFill>
                  <a:srgbClr val="003366"/>
                </a:solidFill>
                <a:latin typeface="Franklin Gothic Book" panose="020B0503020102020204" pitchFamily="34" charset="0"/>
                <a:cs typeface="Calibri" panose="020F0502020204030204" pitchFamily="34" charset="0"/>
              </a:rPr>
            </a:br>
            <a:r>
              <a:rPr lang="en-US" b="0" i="0" u="sng" dirty="0">
                <a:solidFill>
                  <a:srgbClr val="002B47"/>
                </a:solidFill>
                <a:effectLst/>
                <a:latin typeface="Franklin Gothic Book" panose="020B0503020102020204" pitchFamily="34" charset="0"/>
                <a:hlinkClick r:id="rId4"/>
              </a:rPr>
              <a:t>FEMA-SB@fema.dhs.gov</a:t>
            </a:r>
            <a:endParaRPr lang="en-US" dirty="0">
              <a:solidFill>
                <a:srgbClr val="005188"/>
              </a:solidFill>
              <a:highlight>
                <a:srgbClr val="FFFF00"/>
              </a:highlight>
              <a:latin typeface="Franklin Gothic Book" panose="020B0503020102020204" pitchFamily="34" charset="0"/>
            </a:endParaRPr>
          </a:p>
        </p:txBody>
      </p:sp>
      <p:sp>
        <p:nvSpPr>
          <p:cNvPr id="41" name="TextBox 40">
            <a:extLst>
              <a:ext uri="{FF2B5EF4-FFF2-40B4-BE49-F238E27FC236}">
                <a16:creationId xmlns:a16="http://schemas.microsoft.com/office/drawing/2014/main" id="{9CD38026-D02F-43E8-B33F-D3A0F002AEDB}"/>
              </a:ext>
            </a:extLst>
          </p:cNvPr>
          <p:cNvSpPr txBox="1"/>
          <p:nvPr/>
        </p:nvSpPr>
        <p:spPr>
          <a:xfrm>
            <a:off x="666083" y="3701686"/>
            <a:ext cx="3197539" cy="646331"/>
          </a:xfrm>
          <a:prstGeom prst="rect">
            <a:avLst/>
          </a:prstGeom>
          <a:noFill/>
        </p:spPr>
        <p:txBody>
          <a:bodyPr wrap="square">
            <a:spAutoFit/>
          </a:bodyPr>
          <a:lstStyle/>
          <a:p>
            <a:pPr marL="0" indent="0">
              <a:buNone/>
            </a:pPr>
            <a:r>
              <a:rPr lang="en-US" dirty="0">
                <a:solidFill>
                  <a:srgbClr val="003366"/>
                </a:solidFill>
                <a:latin typeface="Franklin Gothic Book" panose="020B0503020102020204" pitchFamily="34" charset="0"/>
                <a:cs typeface="Calibri" panose="020F0502020204030204" pitchFamily="34" charset="0"/>
              </a:rPr>
              <a:t>Component IL </a:t>
            </a:r>
            <a:br>
              <a:rPr lang="en-US" dirty="0">
                <a:solidFill>
                  <a:srgbClr val="003366"/>
                </a:solidFill>
                <a:latin typeface="Franklin Gothic Book" panose="020B0503020102020204" pitchFamily="34" charset="0"/>
                <a:cs typeface="Calibri" panose="020F0502020204030204" pitchFamily="34" charset="0"/>
              </a:rPr>
            </a:br>
            <a:r>
              <a:rPr lang="en-US" b="0" i="0" u="sng" dirty="0">
                <a:solidFill>
                  <a:srgbClr val="002B47"/>
                </a:solidFill>
                <a:effectLst/>
                <a:latin typeface="Franklin Gothic Book" panose="020B0503020102020204" pitchFamily="34" charset="0"/>
                <a:hlinkClick r:id="rId5"/>
              </a:rPr>
              <a:t>FEMA-industry@fema.dhs.gov</a:t>
            </a:r>
            <a:endParaRPr lang="en-US" dirty="0">
              <a:solidFill>
                <a:srgbClr val="005188"/>
              </a:solidFill>
              <a:latin typeface="Franklin Gothic Book" panose="020B0503020102020204" pitchFamily="34" charset="0"/>
            </a:endParaRPr>
          </a:p>
        </p:txBody>
      </p:sp>
      <p:sp>
        <p:nvSpPr>
          <p:cNvPr id="42" name="Rectangle 41">
            <a:extLst>
              <a:ext uri="{FF2B5EF4-FFF2-40B4-BE49-F238E27FC236}">
                <a16:creationId xmlns:a16="http://schemas.microsoft.com/office/drawing/2014/main" id="{790D0361-5758-4026-BA07-3F3C9AD02B3B}"/>
              </a:ext>
            </a:extLst>
          </p:cNvPr>
          <p:cNvSpPr/>
          <p:nvPr/>
        </p:nvSpPr>
        <p:spPr>
          <a:xfrm>
            <a:off x="4931764" y="1631262"/>
            <a:ext cx="2293495" cy="115256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3" name="Picture 42" descr="Text&#10;&#10;Description automatically generated">
            <a:extLst>
              <a:ext uri="{FF2B5EF4-FFF2-40B4-BE49-F238E27FC236}">
                <a16:creationId xmlns:a16="http://schemas.microsoft.com/office/drawing/2014/main" id="{BA0FB61E-81F7-4488-B858-D0AA11A5945E}"/>
              </a:ext>
            </a:extLst>
          </p:cNvPr>
          <p:cNvPicPr>
            <a:picLocks noChangeAspect="1"/>
          </p:cNvPicPr>
          <p:nvPr/>
        </p:nvPicPr>
        <p:blipFill>
          <a:blip r:embed="rId6"/>
          <a:stretch>
            <a:fillRect/>
          </a:stretch>
        </p:blipFill>
        <p:spPr>
          <a:xfrm>
            <a:off x="5121031" y="1865025"/>
            <a:ext cx="1949937" cy="704666"/>
          </a:xfrm>
          <a:prstGeom prst="rect">
            <a:avLst/>
          </a:prstGeom>
        </p:spPr>
      </p:pic>
      <p:grpSp>
        <p:nvGrpSpPr>
          <p:cNvPr id="3" name="Group 2">
            <a:extLst>
              <a:ext uri="{FF2B5EF4-FFF2-40B4-BE49-F238E27FC236}">
                <a16:creationId xmlns:a16="http://schemas.microsoft.com/office/drawing/2014/main" id="{0AB11054-A483-18B1-0BFC-6A83CD306162}"/>
              </a:ext>
            </a:extLst>
          </p:cNvPr>
          <p:cNvGrpSpPr/>
          <p:nvPr/>
        </p:nvGrpSpPr>
        <p:grpSpPr>
          <a:xfrm>
            <a:off x="4480740" y="3057874"/>
            <a:ext cx="596777" cy="596777"/>
            <a:chOff x="4103366" y="3057874"/>
            <a:chExt cx="596777" cy="596777"/>
          </a:xfrm>
        </p:grpSpPr>
        <p:sp>
          <p:nvSpPr>
            <p:cNvPr id="6" name="Oval 5">
              <a:extLst>
                <a:ext uri="{FF2B5EF4-FFF2-40B4-BE49-F238E27FC236}">
                  <a16:creationId xmlns:a16="http://schemas.microsoft.com/office/drawing/2014/main" id="{C5CD8243-3448-3C5D-900F-ADD1DA954FF2}"/>
                </a:ext>
              </a:extLst>
            </p:cNvPr>
            <p:cNvSpPr/>
            <p:nvPr/>
          </p:nvSpPr>
          <p:spPr>
            <a:xfrm>
              <a:off x="4103366" y="3057874"/>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Graphic 7" descr="Thumbs up sign with solid fill">
              <a:extLst>
                <a:ext uri="{FF2B5EF4-FFF2-40B4-BE49-F238E27FC236}">
                  <a16:creationId xmlns:a16="http://schemas.microsoft.com/office/drawing/2014/main" id="{D14681FB-1C8C-E81D-CBA7-3994037CA3A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183557" y="3119795"/>
              <a:ext cx="451008" cy="472933"/>
            </a:xfrm>
            <a:prstGeom prst="rect">
              <a:avLst/>
            </a:prstGeom>
          </p:spPr>
        </p:pic>
      </p:grpSp>
      <p:grpSp>
        <p:nvGrpSpPr>
          <p:cNvPr id="9" name="Group 8">
            <a:extLst>
              <a:ext uri="{FF2B5EF4-FFF2-40B4-BE49-F238E27FC236}">
                <a16:creationId xmlns:a16="http://schemas.microsoft.com/office/drawing/2014/main" id="{9A06E4F3-A970-5B41-A2C1-3588B2BA52A2}"/>
              </a:ext>
            </a:extLst>
          </p:cNvPr>
          <p:cNvGrpSpPr/>
          <p:nvPr/>
        </p:nvGrpSpPr>
        <p:grpSpPr>
          <a:xfrm>
            <a:off x="720155" y="3061041"/>
            <a:ext cx="596777" cy="596777"/>
            <a:chOff x="720155" y="3061041"/>
            <a:chExt cx="596777" cy="596777"/>
          </a:xfrm>
        </p:grpSpPr>
        <p:sp>
          <p:nvSpPr>
            <p:cNvPr id="10" name="Oval 9">
              <a:extLst>
                <a:ext uri="{FF2B5EF4-FFF2-40B4-BE49-F238E27FC236}">
                  <a16:creationId xmlns:a16="http://schemas.microsoft.com/office/drawing/2014/main" id="{63B78A81-7930-F068-25D1-B8DA0E1635D5}"/>
                </a:ext>
              </a:extLst>
            </p:cNvPr>
            <p:cNvSpPr/>
            <p:nvPr/>
          </p:nvSpPr>
          <p:spPr>
            <a:xfrm>
              <a:off x="720155" y="3061041"/>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Graphic 11" descr="Send with solid fill">
              <a:extLst>
                <a:ext uri="{FF2B5EF4-FFF2-40B4-BE49-F238E27FC236}">
                  <a16:creationId xmlns:a16="http://schemas.microsoft.com/office/drawing/2014/main" id="{38F73C63-9695-55E5-C244-6487820F73C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39843" y="3135057"/>
              <a:ext cx="486167" cy="458618"/>
            </a:xfrm>
            <a:prstGeom prst="rect">
              <a:avLst/>
            </a:prstGeom>
          </p:spPr>
        </p:pic>
      </p:grpSp>
      <p:grpSp>
        <p:nvGrpSpPr>
          <p:cNvPr id="13" name="Group 12">
            <a:extLst>
              <a:ext uri="{FF2B5EF4-FFF2-40B4-BE49-F238E27FC236}">
                <a16:creationId xmlns:a16="http://schemas.microsoft.com/office/drawing/2014/main" id="{10B711A8-83F9-52AB-0923-2CAE149BD14B}"/>
              </a:ext>
            </a:extLst>
          </p:cNvPr>
          <p:cNvGrpSpPr/>
          <p:nvPr/>
        </p:nvGrpSpPr>
        <p:grpSpPr>
          <a:xfrm>
            <a:off x="722342" y="5462505"/>
            <a:ext cx="596777" cy="596777"/>
            <a:chOff x="722342" y="5462505"/>
            <a:chExt cx="596777" cy="596777"/>
          </a:xfrm>
        </p:grpSpPr>
        <p:sp>
          <p:nvSpPr>
            <p:cNvPr id="15" name="Oval 14">
              <a:extLst>
                <a:ext uri="{FF2B5EF4-FFF2-40B4-BE49-F238E27FC236}">
                  <a16:creationId xmlns:a16="http://schemas.microsoft.com/office/drawing/2014/main" id="{C1953C77-4929-786C-E44E-28026BC1ADB3}"/>
                </a:ext>
              </a:extLst>
            </p:cNvPr>
            <p:cNvSpPr/>
            <p:nvPr/>
          </p:nvSpPr>
          <p:spPr>
            <a:xfrm>
              <a:off x="722342" y="5462505"/>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Graphic 15" descr="Piggy Bank with solid fill">
              <a:extLst>
                <a:ext uri="{FF2B5EF4-FFF2-40B4-BE49-F238E27FC236}">
                  <a16:creationId xmlns:a16="http://schemas.microsoft.com/office/drawing/2014/main" id="{C6D430E4-F2BD-7A16-3D99-F169AFAA67C1}"/>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800528" y="5510181"/>
              <a:ext cx="485456" cy="485456"/>
            </a:xfrm>
            <a:prstGeom prst="rect">
              <a:avLst/>
            </a:prstGeom>
          </p:spPr>
        </p:pic>
      </p:grpSp>
      <p:grpSp>
        <p:nvGrpSpPr>
          <p:cNvPr id="21" name="Group 20">
            <a:extLst>
              <a:ext uri="{FF2B5EF4-FFF2-40B4-BE49-F238E27FC236}">
                <a16:creationId xmlns:a16="http://schemas.microsoft.com/office/drawing/2014/main" id="{2108829A-9EB6-3BD2-77B4-F5673432B5C0}"/>
              </a:ext>
            </a:extLst>
          </p:cNvPr>
          <p:cNvGrpSpPr/>
          <p:nvPr/>
        </p:nvGrpSpPr>
        <p:grpSpPr>
          <a:xfrm>
            <a:off x="10352098" y="752702"/>
            <a:ext cx="1850062" cy="584775"/>
            <a:chOff x="10352098" y="752702"/>
            <a:chExt cx="1850062" cy="584775"/>
          </a:xfrm>
        </p:grpSpPr>
        <p:sp>
          <p:nvSpPr>
            <p:cNvPr id="22" name="Rectangle 21">
              <a:extLst>
                <a:ext uri="{FF2B5EF4-FFF2-40B4-BE49-F238E27FC236}">
                  <a16:creationId xmlns:a16="http://schemas.microsoft.com/office/drawing/2014/main" id="{0F3A0307-C5F0-C851-F854-51C30F4DBD97}"/>
                </a:ext>
              </a:extLst>
            </p:cNvPr>
            <p:cNvSpPr/>
            <p:nvPr/>
          </p:nvSpPr>
          <p:spPr>
            <a:xfrm>
              <a:off x="10352098" y="752702"/>
              <a:ext cx="1850062" cy="58477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Box 22">
              <a:extLst>
                <a:ext uri="{FF2B5EF4-FFF2-40B4-BE49-F238E27FC236}">
                  <a16:creationId xmlns:a16="http://schemas.microsoft.com/office/drawing/2014/main" id="{5A58E3B0-A9E0-CF5A-A4A0-E23E54526E7C}"/>
                </a:ext>
              </a:extLst>
            </p:cNvPr>
            <p:cNvSpPr txBox="1"/>
            <p:nvPr/>
          </p:nvSpPr>
          <p:spPr>
            <a:xfrm>
              <a:off x="10707209" y="859001"/>
              <a:ext cx="1411187"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2</a:t>
              </a:r>
              <a:endParaRPr lang="en-US" dirty="0">
                <a:solidFill>
                  <a:srgbClr val="3F3F3F"/>
                </a:solidFill>
                <a:effectLst/>
                <a:latin typeface="FranklinGothicURWBoo" pitchFamily="2" charset="77"/>
              </a:endParaRPr>
            </a:p>
          </p:txBody>
        </p:sp>
        <p:pic>
          <p:nvPicPr>
            <p:cNvPr id="24" name="Graphic 23" descr="Magnifying glass with solid fill">
              <a:extLst>
                <a:ext uri="{FF2B5EF4-FFF2-40B4-BE49-F238E27FC236}">
                  <a16:creationId xmlns:a16="http://schemas.microsoft.com/office/drawing/2014/main" id="{002141B0-BF6C-4A86-EC6B-ECA46C4993C8}"/>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0427749" y="787645"/>
              <a:ext cx="509491" cy="509491"/>
            </a:xfrm>
            <a:prstGeom prst="rect">
              <a:avLst/>
            </a:prstGeom>
          </p:spPr>
        </p:pic>
      </p:grpSp>
    </p:spTree>
    <p:extLst>
      <p:ext uri="{BB962C8B-B14F-4D97-AF65-F5344CB8AC3E}">
        <p14:creationId xmlns:p14="http://schemas.microsoft.com/office/powerpoint/2010/main" val="26684013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DB04CE-D83F-4C70-B535-6FFB597DF2A4}"/>
              </a:ext>
            </a:extLst>
          </p:cNvPr>
          <p:cNvSpPr>
            <a:spLocks noGrp="1"/>
          </p:cNvSpPr>
          <p:nvPr>
            <p:ph sz="half" idx="1"/>
          </p:nvPr>
        </p:nvSpPr>
        <p:spPr>
          <a:xfrm>
            <a:off x="715642" y="3684286"/>
            <a:ext cx="4568091" cy="1284807"/>
          </a:xfrm>
        </p:spPr>
        <p:txBody>
          <a:bodyPr>
            <a:normAutofit/>
          </a:bodyPr>
          <a:lstStyle/>
          <a:p>
            <a:pPr marL="0" indent="0">
              <a:lnSpc>
                <a:spcPct val="100000"/>
              </a:lnSpc>
              <a:buNone/>
            </a:pPr>
            <a:r>
              <a:rPr lang="en-US" sz="1800" b="0" i="0" dirty="0">
                <a:solidFill>
                  <a:srgbClr val="005188"/>
                </a:solidFill>
                <a:effectLst/>
                <a:latin typeface="Franklin Gothic Book" panose="020B0503020102020204" pitchFamily="34" charset="0"/>
              </a:rPr>
              <a:t>FLETC provides career-long training to law enforcement professionals to help them fulfill their responsibilities safely and proficiently.</a:t>
            </a:r>
            <a:endParaRPr lang="en-US" sz="1800" dirty="0">
              <a:solidFill>
                <a:srgbClr val="005188"/>
              </a:solidFill>
            </a:endParaRPr>
          </a:p>
        </p:txBody>
      </p:sp>
      <p:sp>
        <p:nvSpPr>
          <p:cNvPr id="4" name="Content Placeholder 3">
            <a:extLst>
              <a:ext uri="{FF2B5EF4-FFF2-40B4-BE49-F238E27FC236}">
                <a16:creationId xmlns:a16="http://schemas.microsoft.com/office/drawing/2014/main" id="{7734DAA3-530E-472A-8563-CEC22AF04752}"/>
              </a:ext>
            </a:extLst>
          </p:cNvPr>
          <p:cNvSpPr>
            <a:spLocks noGrp="1"/>
          </p:cNvSpPr>
          <p:nvPr>
            <p:ph sz="half" idx="2"/>
          </p:nvPr>
        </p:nvSpPr>
        <p:spPr>
          <a:xfrm>
            <a:off x="5709185" y="3721676"/>
            <a:ext cx="5787791" cy="2677281"/>
          </a:xfrm>
        </p:spPr>
        <p:txBody>
          <a:bodyPr lIns="91440" numCol="2" spcCol="182880">
            <a:noAutofit/>
          </a:bodyPr>
          <a:lstStyle/>
          <a:p>
            <a:pPr>
              <a:lnSpc>
                <a:spcPct val="100000"/>
              </a:lnSpc>
              <a:spcBef>
                <a:spcPts val="0"/>
              </a:spcBef>
              <a:spcAft>
                <a:spcPts val="600"/>
              </a:spcAft>
            </a:pPr>
            <a:r>
              <a:rPr lang="en-US" sz="1800" b="0" i="0" dirty="0">
                <a:solidFill>
                  <a:srgbClr val="005188"/>
                </a:solidFill>
                <a:effectLst/>
                <a:latin typeface="Franklin Gothic Book" panose="020B0503020102020204" pitchFamily="34" charset="0"/>
              </a:rPr>
              <a:t>FLETC </a:t>
            </a:r>
            <a:r>
              <a:rPr lang="en-US" sz="1800" i="0" dirty="0">
                <a:solidFill>
                  <a:srgbClr val="005188"/>
                </a:solidFill>
                <a:effectLst/>
                <a:latin typeface="Franklin Gothic Book" panose="020B0503020102020204" pitchFamily="34" charset="0"/>
              </a:rPr>
              <a:t>provides relevant, accessible, academically rigorous, and cost-controlled training. </a:t>
            </a:r>
          </a:p>
          <a:p>
            <a:pPr>
              <a:lnSpc>
                <a:spcPct val="100000"/>
              </a:lnSpc>
              <a:spcBef>
                <a:spcPts val="0"/>
              </a:spcBef>
              <a:spcAft>
                <a:spcPts val="300"/>
              </a:spcAft>
            </a:pPr>
            <a:r>
              <a:rPr lang="en-US" sz="1800" b="0" dirty="0">
                <a:solidFill>
                  <a:srgbClr val="005188"/>
                </a:solidFill>
              </a:rPr>
              <a:t>P</a:t>
            </a:r>
            <a:r>
              <a:rPr lang="en-US" sz="1800" b="0" i="0" dirty="0">
                <a:solidFill>
                  <a:srgbClr val="005188"/>
                </a:solidFill>
                <a:effectLst/>
                <a:latin typeface="Franklin Gothic Book" panose="020B0503020102020204" pitchFamily="34" charset="0"/>
              </a:rPr>
              <a:t>rograms support the development of specialized law enforcement knowledge and skills.</a:t>
            </a:r>
          </a:p>
          <a:p>
            <a:pPr>
              <a:lnSpc>
                <a:spcPct val="100000"/>
              </a:lnSpc>
              <a:spcBef>
                <a:spcPts val="0"/>
              </a:spcBef>
              <a:spcAft>
                <a:spcPts val="300"/>
              </a:spcAft>
            </a:pPr>
            <a:r>
              <a:rPr lang="en-US" sz="1800" dirty="0">
                <a:solidFill>
                  <a:srgbClr val="005188"/>
                </a:solidFill>
              </a:rPr>
              <a:t>Training includes firearms, driving tactics, investigations, and legal guidelines.</a:t>
            </a:r>
            <a:endParaRPr lang="en-US" sz="1800" b="0" i="0" dirty="0">
              <a:solidFill>
                <a:srgbClr val="005188"/>
              </a:solidFill>
              <a:effectLst/>
              <a:latin typeface="Franklin Gothic Book" panose="020B0503020102020204" pitchFamily="34" charset="0"/>
            </a:endParaRPr>
          </a:p>
          <a:p>
            <a:pPr>
              <a:lnSpc>
                <a:spcPct val="100000"/>
              </a:lnSpc>
              <a:spcBef>
                <a:spcPts val="0"/>
              </a:spcBef>
              <a:spcAft>
                <a:spcPts val="300"/>
              </a:spcAft>
            </a:pPr>
            <a:endParaRPr lang="en-US" sz="1800" kern="1400" dirty="0">
              <a:ln>
                <a:noFill/>
              </a:ln>
              <a:solidFill>
                <a:srgbClr val="005188"/>
              </a:solidFill>
              <a:effectLst/>
            </a:endParaRPr>
          </a:p>
        </p:txBody>
      </p:sp>
      <p:sp>
        <p:nvSpPr>
          <p:cNvPr id="5" name="Slide Number Placeholder 4">
            <a:extLst>
              <a:ext uri="{FF2B5EF4-FFF2-40B4-BE49-F238E27FC236}">
                <a16:creationId xmlns:a16="http://schemas.microsoft.com/office/drawing/2014/main" id="{38BAF1B9-C004-4BF5-9F4C-E9175EDDC201}"/>
              </a:ext>
            </a:extLst>
          </p:cNvPr>
          <p:cNvSpPr>
            <a:spLocks noGrp="1"/>
          </p:cNvSpPr>
          <p:nvPr>
            <p:ph type="sldNum" sz="quarter" idx="10"/>
          </p:nvPr>
        </p:nvSpPr>
        <p:spPr/>
        <p:txBody>
          <a:bodyPr/>
          <a:lstStyle/>
          <a:p>
            <a:fld id="{608A590B-EA45-4811-A9A8-40DF519EF08C}" type="slidenum">
              <a:rPr lang="en-US" smtClean="0"/>
              <a:pPr/>
              <a:t>24</a:t>
            </a:fld>
            <a:endParaRPr lang="en-US" dirty="0"/>
          </a:p>
        </p:txBody>
      </p:sp>
      <p:sp>
        <p:nvSpPr>
          <p:cNvPr id="7" name="Rectangle 6">
            <a:extLst>
              <a:ext uri="{FF2B5EF4-FFF2-40B4-BE49-F238E27FC236}">
                <a16:creationId xmlns:a16="http://schemas.microsoft.com/office/drawing/2014/main" id="{CA95EF1D-311D-4908-552C-00F8F35FB827}"/>
              </a:ext>
            </a:extLst>
          </p:cNvPr>
          <p:cNvSpPr/>
          <p:nvPr/>
        </p:nvSpPr>
        <p:spPr>
          <a:xfrm>
            <a:off x="0" y="1706213"/>
            <a:ext cx="12192000" cy="993913"/>
          </a:xfrm>
          <a:prstGeom prst="rect">
            <a:avLst/>
          </a:prstGeom>
          <a:pattFill prst="dkDn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E1422D6E-3E25-4CD6-65B7-6EF9BC5A1665}"/>
              </a:ext>
            </a:extLst>
          </p:cNvPr>
          <p:cNvSpPr/>
          <p:nvPr/>
        </p:nvSpPr>
        <p:spPr>
          <a:xfrm>
            <a:off x="6402020" y="3065008"/>
            <a:ext cx="3601312" cy="369332"/>
          </a:xfrm>
          <a:prstGeom prst="rect">
            <a:avLst/>
          </a:prstGeom>
        </p:spPr>
        <p:txBody>
          <a:bodyPr wrap="square">
            <a:spAutoFit/>
          </a:bodyPr>
          <a:lstStyle/>
          <a:p>
            <a:pPr lvl="0">
              <a:defRPr/>
            </a:pPr>
            <a:r>
              <a:rPr lang="en-US" b="1" dirty="0">
                <a:solidFill>
                  <a:srgbClr val="003E67"/>
                </a:solidFill>
                <a:latin typeface="Franklin Gothic Book" panose="020B0503020102020204" pitchFamily="34" charset="0"/>
                <a:cs typeface="Calibri" panose="020F0502020204030204" pitchFamily="34" charset="0"/>
              </a:rPr>
              <a:t>FLETC at a Glance</a:t>
            </a:r>
          </a:p>
        </p:txBody>
      </p:sp>
      <p:cxnSp>
        <p:nvCxnSpPr>
          <p:cNvPr id="18" name="Straight Connector 17">
            <a:extLst>
              <a:ext uri="{FF2B5EF4-FFF2-40B4-BE49-F238E27FC236}">
                <a16:creationId xmlns:a16="http://schemas.microsoft.com/office/drawing/2014/main" id="{15404D1B-993C-14C7-566E-85633921B9E5}"/>
              </a:ext>
            </a:extLst>
          </p:cNvPr>
          <p:cNvCxnSpPr/>
          <p:nvPr/>
        </p:nvCxnSpPr>
        <p:spPr>
          <a:xfrm>
            <a:off x="5575384" y="3086896"/>
            <a:ext cx="0" cy="3154680"/>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9A6EA39E-DD45-446A-A48C-E102CCD4B32E}"/>
              </a:ext>
            </a:extLst>
          </p:cNvPr>
          <p:cNvSpPr txBox="1"/>
          <p:nvPr/>
        </p:nvSpPr>
        <p:spPr>
          <a:xfrm>
            <a:off x="1376053" y="3086896"/>
            <a:ext cx="1444011" cy="369332"/>
          </a:xfrm>
          <a:prstGeom prst="rect">
            <a:avLst/>
          </a:prstGeom>
          <a:noFill/>
        </p:spPr>
        <p:txBody>
          <a:bodyPr wrap="square" rtlCol="0">
            <a:spAutoFit/>
          </a:bodyPr>
          <a:lstStyle/>
          <a:p>
            <a:r>
              <a:rPr lang="en-US" b="1" dirty="0">
                <a:solidFill>
                  <a:srgbClr val="003366"/>
                </a:solidFill>
                <a:latin typeface="Franklin Gothic Book" panose="020B0503020102020204" pitchFamily="34" charset="0"/>
              </a:rPr>
              <a:t>About</a:t>
            </a:r>
            <a:endParaRPr lang="en-US" dirty="0">
              <a:solidFill>
                <a:srgbClr val="003366"/>
              </a:solidFill>
              <a:latin typeface="Franklin Gothic Book" panose="020B0503020102020204" pitchFamily="34" charset="0"/>
            </a:endParaRPr>
          </a:p>
        </p:txBody>
      </p:sp>
      <p:sp>
        <p:nvSpPr>
          <p:cNvPr id="28" name="Content Placeholder 3">
            <a:extLst>
              <a:ext uri="{FF2B5EF4-FFF2-40B4-BE49-F238E27FC236}">
                <a16:creationId xmlns:a16="http://schemas.microsoft.com/office/drawing/2014/main" id="{C71357FD-33B2-4B91-B971-A4EDC28EF8F6}"/>
              </a:ext>
            </a:extLst>
          </p:cNvPr>
          <p:cNvSpPr txBox="1">
            <a:spLocks/>
          </p:cNvSpPr>
          <p:nvPr/>
        </p:nvSpPr>
        <p:spPr>
          <a:xfrm>
            <a:off x="8523134" y="3705558"/>
            <a:ext cx="2973843" cy="2619937"/>
          </a:xfrm>
          <a:prstGeom prst="rect">
            <a:avLst/>
          </a:prstGeom>
        </p:spPr>
        <p:txBody>
          <a:bodyPr vert="horz" lIns="0" tIns="45720" rIns="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ranklin Gothic Book" panose="020B05030201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ranklin Gothic Book" panose="020B05030201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lvl="1">
              <a:lnSpc>
                <a:spcPct val="100000"/>
              </a:lnSpc>
              <a:spcBef>
                <a:spcPts val="0"/>
              </a:spcBef>
              <a:spcAft>
                <a:spcPts val="600"/>
              </a:spcAft>
            </a:pPr>
            <a:endParaRPr lang="en-US" sz="1700" dirty="0"/>
          </a:p>
        </p:txBody>
      </p:sp>
      <p:cxnSp>
        <p:nvCxnSpPr>
          <p:cNvPr id="38" name="Straight Connector 37">
            <a:extLst>
              <a:ext uri="{FF2B5EF4-FFF2-40B4-BE49-F238E27FC236}">
                <a16:creationId xmlns:a16="http://schemas.microsoft.com/office/drawing/2014/main" id="{761F0341-2AAD-4315-A061-6E1D810A4013}"/>
              </a:ext>
            </a:extLst>
          </p:cNvPr>
          <p:cNvCxnSpPr>
            <a:cxnSpLocks/>
          </p:cNvCxnSpPr>
          <p:nvPr/>
        </p:nvCxnSpPr>
        <p:spPr>
          <a:xfrm>
            <a:off x="695023" y="4718639"/>
            <a:ext cx="452805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34" name="Content Placeholder 2">
            <a:extLst>
              <a:ext uri="{FF2B5EF4-FFF2-40B4-BE49-F238E27FC236}">
                <a16:creationId xmlns:a16="http://schemas.microsoft.com/office/drawing/2014/main" id="{31705E05-225E-4058-AA65-C6DBB39618B0}"/>
              </a:ext>
            </a:extLst>
          </p:cNvPr>
          <p:cNvSpPr txBox="1">
            <a:spLocks/>
          </p:cNvSpPr>
          <p:nvPr/>
        </p:nvSpPr>
        <p:spPr>
          <a:xfrm>
            <a:off x="705183" y="5153907"/>
            <a:ext cx="4725839" cy="993913"/>
          </a:xfrm>
          <a:prstGeom prst="rect">
            <a:avLst/>
          </a:prstGeom>
        </p:spPr>
        <p:txBody>
          <a:bodyPr vert="horz" lIns="0" tIns="45720" rIns="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ranklin Gothic Book" panose="020B05030201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ranklin Gothic Book" panose="020B05030201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dirty="0">
                <a:solidFill>
                  <a:srgbClr val="005188"/>
                </a:solidFill>
                <a:cs typeface="Times New Roman" panose="02020603050405020304" pitchFamily="18" charset="0"/>
              </a:rPr>
              <a:t>T</a:t>
            </a:r>
            <a:r>
              <a:rPr lang="en-US" sz="1800" dirty="0">
                <a:solidFill>
                  <a:srgbClr val="005188"/>
                </a:solidFill>
                <a:latin typeface="Franklin Gothic Book" panose="020B0503020102020204" pitchFamily="34" charset="0"/>
                <a:cs typeface="Times New Roman" panose="02020603050405020304" pitchFamily="18" charset="0"/>
              </a:rPr>
              <a:t>hrough strategic partnerships, prepares the federal law enforcement community to safeguard America’s people, property, and institutions.</a:t>
            </a:r>
          </a:p>
        </p:txBody>
      </p:sp>
      <p:sp>
        <p:nvSpPr>
          <p:cNvPr id="35" name="Rectangle 34">
            <a:extLst>
              <a:ext uri="{FF2B5EF4-FFF2-40B4-BE49-F238E27FC236}">
                <a16:creationId xmlns:a16="http://schemas.microsoft.com/office/drawing/2014/main" id="{31D10D3D-CAFB-4F2C-B615-45EAB3896B88}"/>
              </a:ext>
            </a:extLst>
          </p:cNvPr>
          <p:cNvSpPr/>
          <p:nvPr/>
        </p:nvSpPr>
        <p:spPr>
          <a:xfrm>
            <a:off x="610325" y="4800380"/>
            <a:ext cx="2668903" cy="369332"/>
          </a:xfrm>
          <a:prstGeom prst="rect">
            <a:avLst/>
          </a:prstGeom>
        </p:spPr>
        <p:txBody>
          <a:bodyPr wrap="square">
            <a:spAutoFit/>
          </a:bodyPr>
          <a:lstStyle/>
          <a:p>
            <a:pPr lvl="0">
              <a:defRPr/>
            </a:pPr>
            <a:r>
              <a:rPr lang="en-US" b="1" dirty="0">
                <a:solidFill>
                  <a:srgbClr val="003366"/>
                </a:solidFill>
                <a:latin typeface="Franklin Gothic Book" panose="020B0503020102020204" pitchFamily="34" charset="0"/>
                <a:cs typeface="Calibri" panose="020F0502020204030204" pitchFamily="34" charset="0"/>
              </a:rPr>
              <a:t>Mission</a:t>
            </a:r>
          </a:p>
        </p:txBody>
      </p:sp>
      <p:pic>
        <p:nvPicPr>
          <p:cNvPr id="36" name="Graphic 35" descr="Bullseye with solid fill">
            <a:extLst>
              <a:ext uri="{FF2B5EF4-FFF2-40B4-BE49-F238E27FC236}">
                <a16:creationId xmlns:a16="http://schemas.microsoft.com/office/drawing/2014/main" id="{30204666-DF16-48B6-A6F4-8B9D9C7B7B9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82497" y="4756037"/>
            <a:ext cx="1219793" cy="1219793"/>
          </a:xfrm>
          <a:prstGeom prst="rect">
            <a:avLst/>
          </a:prstGeom>
        </p:spPr>
      </p:pic>
      <p:sp>
        <p:nvSpPr>
          <p:cNvPr id="13" name="Oval 12">
            <a:extLst>
              <a:ext uri="{FF2B5EF4-FFF2-40B4-BE49-F238E27FC236}">
                <a16:creationId xmlns:a16="http://schemas.microsoft.com/office/drawing/2014/main" id="{9ADBD30F-B2FE-1AF3-FE74-1C6C1440498B}"/>
              </a:ext>
            </a:extLst>
          </p:cNvPr>
          <p:cNvSpPr/>
          <p:nvPr/>
        </p:nvSpPr>
        <p:spPr>
          <a:xfrm>
            <a:off x="695023" y="2989629"/>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Oval 15">
            <a:extLst>
              <a:ext uri="{FF2B5EF4-FFF2-40B4-BE49-F238E27FC236}">
                <a16:creationId xmlns:a16="http://schemas.microsoft.com/office/drawing/2014/main" id="{F34E23A9-BDD0-DAC8-1CC3-0AAAB01B348C}"/>
              </a:ext>
            </a:extLst>
          </p:cNvPr>
          <p:cNvSpPr/>
          <p:nvPr/>
        </p:nvSpPr>
        <p:spPr>
          <a:xfrm>
            <a:off x="5719747" y="2973078"/>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F33A6B6A-97B2-8675-C796-6A5D941D21FB}"/>
              </a:ext>
            </a:extLst>
          </p:cNvPr>
          <p:cNvSpPr/>
          <p:nvPr/>
        </p:nvSpPr>
        <p:spPr>
          <a:xfrm>
            <a:off x="5450045" y="1631262"/>
            <a:ext cx="1388496" cy="115256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1" name="Picture 30" descr="Logo&#10;&#10;Description automatically generated">
            <a:extLst>
              <a:ext uri="{FF2B5EF4-FFF2-40B4-BE49-F238E27FC236}">
                <a16:creationId xmlns:a16="http://schemas.microsoft.com/office/drawing/2014/main" id="{AC56A5B8-B573-4E20-948F-2B99DBC14D1F}"/>
              </a:ext>
            </a:extLst>
          </p:cNvPr>
          <p:cNvPicPr>
            <a:picLocks noChangeAspect="1"/>
          </p:cNvPicPr>
          <p:nvPr/>
        </p:nvPicPr>
        <p:blipFill>
          <a:blip r:embed="rId5"/>
          <a:stretch>
            <a:fillRect/>
          </a:stretch>
        </p:blipFill>
        <p:spPr>
          <a:xfrm>
            <a:off x="5628476" y="1707507"/>
            <a:ext cx="992619" cy="992619"/>
          </a:xfrm>
          <a:prstGeom prst="rect">
            <a:avLst/>
          </a:prstGeom>
        </p:spPr>
      </p:pic>
      <p:sp>
        <p:nvSpPr>
          <p:cNvPr id="22" name="Title 1">
            <a:extLst>
              <a:ext uri="{FF2B5EF4-FFF2-40B4-BE49-F238E27FC236}">
                <a16:creationId xmlns:a16="http://schemas.microsoft.com/office/drawing/2014/main" id="{225FEB92-552C-A3AF-C49B-0248F43CE33D}"/>
              </a:ext>
            </a:extLst>
          </p:cNvPr>
          <p:cNvSpPr txBox="1">
            <a:spLocks/>
          </p:cNvSpPr>
          <p:nvPr/>
        </p:nvSpPr>
        <p:spPr>
          <a:xfrm>
            <a:off x="646907" y="776653"/>
            <a:ext cx="10361683" cy="648374"/>
          </a:xfrm>
          <a:prstGeom prst="rect">
            <a:avLst/>
          </a:prstGeom>
        </p:spPr>
        <p:txBody>
          <a:bodyPr vert="horz" lIns="0" tIns="45720" rIns="0" bIns="45720" rtlCol="0" anchor="ctr">
            <a:normAutofit/>
          </a:bodyPr>
          <a:lstStyle>
            <a:lvl1pPr algn="l" defTabSz="914400" rtl="0" eaLnBrk="1" latinLnBrk="0" hangingPunct="1">
              <a:lnSpc>
                <a:spcPct val="90000"/>
              </a:lnSpc>
              <a:spcBef>
                <a:spcPct val="0"/>
              </a:spcBef>
              <a:buNone/>
              <a:defRPr sz="3600" kern="1200">
                <a:solidFill>
                  <a:srgbClr val="005288"/>
                </a:solidFill>
                <a:latin typeface="Franklin Gothic Book" panose="020B0503020102020204" pitchFamily="34" charset="0"/>
                <a:ea typeface="+mj-ea"/>
                <a:cs typeface="Arial" panose="020B0604020202020204" pitchFamily="34" charset="0"/>
              </a:defRPr>
            </a:lvl1pPr>
          </a:lstStyle>
          <a:p>
            <a:r>
              <a:rPr lang="en-US" sz="3200" dirty="0">
                <a:solidFill>
                  <a:srgbClr val="005188"/>
                </a:solidFill>
              </a:rPr>
              <a:t>Federal Law Enforcement Training Centers (</a:t>
            </a:r>
            <a:r>
              <a:rPr lang="en-US" sz="3200" dirty="0">
                <a:solidFill>
                  <a:srgbClr val="005188"/>
                </a:solidFill>
                <a:hlinkClick r:id="rId6"/>
              </a:rPr>
              <a:t>FLETC</a:t>
            </a:r>
            <a:r>
              <a:rPr lang="en-US" sz="3200" dirty="0">
                <a:solidFill>
                  <a:srgbClr val="005188"/>
                </a:solidFill>
              </a:rPr>
              <a:t>)</a:t>
            </a:r>
          </a:p>
        </p:txBody>
      </p:sp>
      <p:pic>
        <p:nvPicPr>
          <p:cNvPr id="2" name="Graphic 1" descr="Magnifying glass with solid fill">
            <a:extLst>
              <a:ext uri="{FF2B5EF4-FFF2-40B4-BE49-F238E27FC236}">
                <a16:creationId xmlns:a16="http://schemas.microsoft.com/office/drawing/2014/main" id="{68B6A0DF-0672-A5DA-91BC-D459122BD86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53435" y="3038739"/>
            <a:ext cx="455504" cy="455504"/>
          </a:xfrm>
          <a:prstGeom prst="rect">
            <a:avLst/>
          </a:prstGeom>
        </p:spPr>
      </p:pic>
      <p:grpSp>
        <p:nvGrpSpPr>
          <p:cNvPr id="12" name="Group 11">
            <a:extLst>
              <a:ext uri="{FF2B5EF4-FFF2-40B4-BE49-F238E27FC236}">
                <a16:creationId xmlns:a16="http://schemas.microsoft.com/office/drawing/2014/main" id="{C2541E0A-B4B6-B058-1E99-393062A21E72}"/>
              </a:ext>
            </a:extLst>
          </p:cNvPr>
          <p:cNvGrpSpPr/>
          <p:nvPr/>
        </p:nvGrpSpPr>
        <p:grpSpPr>
          <a:xfrm>
            <a:off x="10352098" y="752702"/>
            <a:ext cx="1850062" cy="584775"/>
            <a:chOff x="10352098" y="752702"/>
            <a:chExt cx="1850062" cy="584775"/>
          </a:xfrm>
        </p:grpSpPr>
        <p:sp>
          <p:nvSpPr>
            <p:cNvPr id="14" name="Rectangle 13">
              <a:extLst>
                <a:ext uri="{FF2B5EF4-FFF2-40B4-BE49-F238E27FC236}">
                  <a16:creationId xmlns:a16="http://schemas.microsoft.com/office/drawing/2014/main" id="{28866271-7FFF-F633-9906-752C8147D046}"/>
                </a:ext>
              </a:extLst>
            </p:cNvPr>
            <p:cNvSpPr/>
            <p:nvPr/>
          </p:nvSpPr>
          <p:spPr>
            <a:xfrm>
              <a:off x="10352098" y="752702"/>
              <a:ext cx="1850062" cy="58477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a:extLst>
                <a:ext uri="{FF2B5EF4-FFF2-40B4-BE49-F238E27FC236}">
                  <a16:creationId xmlns:a16="http://schemas.microsoft.com/office/drawing/2014/main" id="{A24E71A3-1531-6530-A12F-9B89D2E18624}"/>
                </a:ext>
              </a:extLst>
            </p:cNvPr>
            <p:cNvSpPr txBox="1"/>
            <p:nvPr/>
          </p:nvSpPr>
          <p:spPr>
            <a:xfrm>
              <a:off x="10707209" y="859001"/>
              <a:ext cx="1411187"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2</a:t>
              </a:r>
              <a:endParaRPr lang="en-US" dirty="0">
                <a:solidFill>
                  <a:srgbClr val="3F3F3F"/>
                </a:solidFill>
                <a:effectLst/>
                <a:latin typeface="FranklinGothicURWBoo" pitchFamily="2" charset="77"/>
              </a:endParaRPr>
            </a:p>
          </p:txBody>
        </p:sp>
        <p:pic>
          <p:nvPicPr>
            <p:cNvPr id="17" name="Graphic 16" descr="Magnifying glass with solid fill">
              <a:extLst>
                <a:ext uri="{FF2B5EF4-FFF2-40B4-BE49-F238E27FC236}">
                  <a16:creationId xmlns:a16="http://schemas.microsoft.com/office/drawing/2014/main" id="{2E8A729C-8BAC-0475-08AA-A7F69B22286B}"/>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427749" y="787645"/>
              <a:ext cx="509491" cy="509491"/>
            </a:xfrm>
            <a:prstGeom prst="rect">
              <a:avLst/>
            </a:prstGeom>
          </p:spPr>
        </p:pic>
      </p:grpSp>
      <p:pic>
        <p:nvPicPr>
          <p:cNvPr id="21" name="Graphic 20" descr="Binoculars with solid fill">
            <a:extLst>
              <a:ext uri="{FF2B5EF4-FFF2-40B4-BE49-F238E27FC236}">
                <a16:creationId xmlns:a16="http://schemas.microsoft.com/office/drawing/2014/main" id="{CDB9C2B3-4D97-E5FA-ACD6-88B7E7C79667}"/>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778867" y="3009895"/>
            <a:ext cx="485707" cy="485707"/>
          </a:xfrm>
          <a:prstGeom prst="rect">
            <a:avLst/>
          </a:prstGeom>
        </p:spPr>
      </p:pic>
    </p:spTree>
    <p:extLst>
      <p:ext uri="{BB962C8B-B14F-4D97-AF65-F5344CB8AC3E}">
        <p14:creationId xmlns:p14="http://schemas.microsoft.com/office/powerpoint/2010/main" val="26836351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6FB96F-B06B-45E2-BB0C-295957A66BAC}"/>
              </a:ext>
            </a:extLst>
          </p:cNvPr>
          <p:cNvSpPr>
            <a:spLocks noGrp="1"/>
          </p:cNvSpPr>
          <p:nvPr>
            <p:ph type="title"/>
          </p:nvPr>
        </p:nvSpPr>
        <p:spPr>
          <a:xfrm>
            <a:off x="646907" y="776653"/>
            <a:ext cx="10361683" cy="648374"/>
          </a:xfrm>
        </p:spPr>
        <p:txBody>
          <a:bodyPr>
            <a:normAutofit/>
          </a:bodyPr>
          <a:lstStyle/>
          <a:p>
            <a:r>
              <a:rPr lang="en-US" sz="3200" dirty="0">
                <a:solidFill>
                  <a:srgbClr val="005188"/>
                </a:solidFill>
                <a:latin typeface="Franklin Gothic Book" panose="020B0503020102020204" pitchFamily="34" charset="0"/>
              </a:rPr>
              <a:t>Federal Law Enforcement </a:t>
            </a:r>
            <a:r>
              <a:rPr lang="en-US" sz="3200" dirty="0">
                <a:solidFill>
                  <a:srgbClr val="005188"/>
                </a:solidFill>
              </a:rPr>
              <a:t>Training Centers</a:t>
            </a:r>
            <a:r>
              <a:rPr lang="en-US" sz="3200" dirty="0">
                <a:solidFill>
                  <a:srgbClr val="005188"/>
                </a:solidFill>
                <a:latin typeface="Franklin Gothic Book" panose="020B0503020102020204" pitchFamily="34" charset="0"/>
              </a:rPr>
              <a:t> (</a:t>
            </a:r>
            <a:r>
              <a:rPr lang="en-US" sz="3200" dirty="0">
                <a:solidFill>
                  <a:srgbClr val="005188"/>
                </a:solidFill>
                <a:latin typeface="Franklin Gothic Book" panose="020B0503020102020204" pitchFamily="34" charset="0"/>
                <a:hlinkClick r:id="rId3"/>
              </a:rPr>
              <a:t>FLETC</a:t>
            </a:r>
            <a:r>
              <a:rPr lang="en-US" sz="3200" dirty="0">
                <a:solidFill>
                  <a:srgbClr val="005188"/>
                </a:solidFill>
                <a:latin typeface="Franklin Gothic Book" panose="020B0503020102020204" pitchFamily="34" charset="0"/>
              </a:rPr>
              <a:t>)</a:t>
            </a:r>
            <a:endParaRPr lang="en-US" sz="3200" dirty="0">
              <a:solidFill>
                <a:srgbClr val="005188"/>
              </a:solidFill>
            </a:endParaRPr>
          </a:p>
        </p:txBody>
      </p:sp>
      <p:sp>
        <p:nvSpPr>
          <p:cNvPr id="4" name="Content Placeholder 3">
            <a:extLst>
              <a:ext uri="{FF2B5EF4-FFF2-40B4-BE49-F238E27FC236}">
                <a16:creationId xmlns:a16="http://schemas.microsoft.com/office/drawing/2014/main" id="{7734DAA3-530E-472A-8563-CEC22AF04752}"/>
              </a:ext>
            </a:extLst>
          </p:cNvPr>
          <p:cNvSpPr>
            <a:spLocks noGrp="1"/>
          </p:cNvSpPr>
          <p:nvPr>
            <p:ph sz="half" idx="2"/>
          </p:nvPr>
        </p:nvSpPr>
        <p:spPr>
          <a:xfrm>
            <a:off x="4601772" y="3782598"/>
            <a:ext cx="6942835" cy="2505623"/>
          </a:xfrm>
        </p:spPr>
        <p:txBody>
          <a:bodyPr numCol="2" spcCol="182880">
            <a:noAutofit/>
          </a:bodyPr>
          <a:lstStyle/>
          <a:p>
            <a:pPr marL="228600" lvl="1">
              <a:lnSpc>
                <a:spcPct val="100000"/>
              </a:lnSpc>
              <a:spcBef>
                <a:spcPts val="0"/>
              </a:spcBef>
              <a:spcAft>
                <a:spcPts val="600"/>
              </a:spcAft>
            </a:pPr>
            <a:r>
              <a:rPr lang="en-US" sz="1800" dirty="0">
                <a:solidFill>
                  <a:srgbClr val="005188"/>
                </a:solidFill>
              </a:rPr>
              <a:t>Ammunition</a:t>
            </a:r>
          </a:p>
          <a:p>
            <a:pPr marL="228600" lvl="1">
              <a:lnSpc>
                <a:spcPct val="100000"/>
              </a:lnSpc>
              <a:spcBef>
                <a:spcPts val="0"/>
              </a:spcBef>
              <a:spcAft>
                <a:spcPts val="600"/>
              </a:spcAft>
            </a:pPr>
            <a:r>
              <a:rPr lang="en-US" sz="1800" dirty="0">
                <a:solidFill>
                  <a:srgbClr val="005188"/>
                </a:solidFill>
                <a:effectLst/>
                <a:ea typeface="Times New Roman" panose="02020603050405020304" pitchFamily="18" charset="0"/>
              </a:rPr>
              <a:t>Driver Training Support Services</a:t>
            </a:r>
          </a:p>
          <a:p>
            <a:pPr marL="228600" lvl="1">
              <a:lnSpc>
                <a:spcPct val="100000"/>
              </a:lnSpc>
              <a:spcBef>
                <a:spcPts val="0"/>
              </a:spcBef>
              <a:spcAft>
                <a:spcPts val="600"/>
              </a:spcAft>
            </a:pPr>
            <a:r>
              <a:rPr lang="en-US" sz="1800" dirty="0">
                <a:solidFill>
                  <a:srgbClr val="005188"/>
                </a:solidFill>
              </a:rPr>
              <a:t>Facilities Construction</a:t>
            </a:r>
          </a:p>
          <a:p>
            <a:pPr marL="228600" lvl="1">
              <a:lnSpc>
                <a:spcPct val="100000"/>
              </a:lnSpc>
              <a:spcBef>
                <a:spcPts val="0"/>
              </a:spcBef>
              <a:spcAft>
                <a:spcPts val="600"/>
              </a:spcAft>
            </a:pPr>
            <a:r>
              <a:rPr lang="en-US" sz="1800" dirty="0">
                <a:solidFill>
                  <a:srgbClr val="005188"/>
                </a:solidFill>
                <a:effectLst/>
                <a:ea typeface="Times New Roman" panose="02020603050405020304" pitchFamily="18" charset="0"/>
              </a:rPr>
              <a:t>Facilities Support Services </a:t>
            </a:r>
          </a:p>
          <a:p>
            <a:pPr marL="228600" lvl="1">
              <a:lnSpc>
                <a:spcPct val="100000"/>
              </a:lnSpc>
              <a:spcBef>
                <a:spcPts val="0"/>
              </a:spcBef>
              <a:spcAft>
                <a:spcPts val="600"/>
              </a:spcAft>
            </a:pPr>
            <a:r>
              <a:rPr lang="en-US" sz="1800" dirty="0">
                <a:solidFill>
                  <a:srgbClr val="005188"/>
                </a:solidFill>
                <a:effectLst/>
                <a:ea typeface="Times New Roman" panose="02020603050405020304" pitchFamily="18" charset="0"/>
              </a:rPr>
              <a:t>Hazardous Waste Removal </a:t>
            </a:r>
          </a:p>
          <a:p>
            <a:pPr marL="228600" lvl="1">
              <a:lnSpc>
                <a:spcPct val="100000"/>
              </a:lnSpc>
              <a:spcBef>
                <a:spcPts val="0"/>
              </a:spcBef>
              <a:spcAft>
                <a:spcPts val="600"/>
              </a:spcAft>
            </a:pPr>
            <a:r>
              <a:rPr lang="en-US" sz="1800" dirty="0">
                <a:solidFill>
                  <a:srgbClr val="005188"/>
                </a:solidFill>
                <a:effectLst/>
                <a:ea typeface="Times New Roman" panose="02020603050405020304" pitchFamily="18" charset="0"/>
              </a:rPr>
              <a:t>Janitorial Services </a:t>
            </a:r>
            <a:endParaRPr lang="en-US" sz="1800" dirty="0">
              <a:solidFill>
                <a:srgbClr val="005188"/>
              </a:solidFill>
              <a:ea typeface="Times New Roman" panose="02020603050405020304" pitchFamily="18" charset="0"/>
            </a:endParaRPr>
          </a:p>
          <a:p>
            <a:pPr marL="228600" lvl="1">
              <a:lnSpc>
                <a:spcPct val="100000"/>
              </a:lnSpc>
              <a:spcBef>
                <a:spcPts val="0"/>
              </a:spcBef>
              <a:spcAft>
                <a:spcPts val="600"/>
              </a:spcAft>
            </a:pPr>
            <a:r>
              <a:rPr lang="en-US" sz="1800" dirty="0">
                <a:solidFill>
                  <a:srgbClr val="005188"/>
                </a:solidFill>
              </a:rPr>
              <a:t>Law Enforcement Equipment</a:t>
            </a:r>
            <a:br>
              <a:rPr lang="en-US" sz="1800" dirty="0">
                <a:solidFill>
                  <a:srgbClr val="005188"/>
                </a:solidFill>
              </a:rPr>
            </a:br>
            <a:br>
              <a:rPr lang="en-US" sz="1800" dirty="0">
                <a:solidFill>
                  <a:srgbClr val="005188"/>
                </a:solidFill>
              </a:rPr>
            </a:br>
            <a:br>
              <a:rPr lang="en-US" sz="1800" dirty="0">
                <a:solidFill>
                  <a:srgbClr val="005188"/>
                </a:solidFill>
              </a:rPr>
            </a:br>
            <a:br>
              <a:rPr lang="en-US" sz="1800" dirty="0">
                <a:solidFill>
                  <a:srgbClr val="005188"/>
                </a:solidFill>
              </a:rPr>
            </a:br>
            <a:br>
              <a:rPr lang="en-US" sz="1800" dirty="0">
                <a:solidFill>
                  <a:srgbClr val="005188"/>
                </a:solidFill>
              </a:rPr>
            </a:br>
            <a:br>
              <a:rPr lang="en-US" sz="1800" dirty="0">
                <a:solidFill>
                  <a:srgbClr val="005188"/>
                </a:solidFill>
              </a:rPr>
            </a:br>
            <a:endParaRPr lang="en-US" sz="1800" dirty="0">
              <a:solidFill>
                <a:srgbClr val="005188"/>
              </a:solidFill>
            </a:endParaRPr>
          </a:p>
          <a:p>
            <a:pPr marL="228600" lvl="1">
              <a:lnSpc>
                <a:spcPct val="100000"/>
              </a:lnSpc>
              <a:spcBef>
                <a:spcPts val="0"/>
              </a:spcBef>
              <a:spcAft>
                <a:spcPts val="600"/>
              </a:spcAft>
            </a:pPr>
            <a:r>
              <a:rPr lang="en-US" sz="1800" dirty="0">
                <a:solidFill>
                  <a:srgbClr val="005188"/>
                </a:solidFill>
                <a:effectLst/>
                <a:ea typeface="Times New Roman" panose="02020603050405020304" pitchFamily="18" charset="0"/>
              </a:rPr>
              <a:t>Lawn Maintenance  </a:t>
            </a:r>
            <a:endParaRPr lang="en-US" sz="1800" dirty="0">
              <a:solidFill>
                <a:srgbClr val="005188"/>
              </a:solidFill>
              <a:ea typeface="Times New Roman" panose="02020603050405020304" pitchFamily="18" charset="0"/>
            </a:endParaRPr>
          </a:p>
          <a:p>
            <a:pPr marL="228600" lvl="1">
              <a:lnSpc>
                <a:spcPct val="100000"/>
              </a:lnSpc>
              <a:spcBef>
                <a:spcPts val="0"/>
              </a:spcBef>
              <a:spcAft>
                <a:spcPts val="600"/>
              </a:spcAft>
            </a:pPr>
            <a:r>
              <a:rPr lang="en-US" sz="1800" dirty="0">
                <a:solidFill>
                  <a:srgbClr val="005188"/>
                </a:solidFill>
              </a:rPr>
              <a:t>Lodging</a:t>
            </a:r>
          </a:p>
          <a:p>
            <a:pPr marL="228600" lvl="1">
              <a:lnSpc>
                <a:spcPct val="100000"/>
              </a:lnSpc>
              <a:spcBef>
                <a:spcPts val="0"/>
              </a:spcBef>
              <a:spcAft>
                <a:spcPts val="600"/>
              </a:spcAft>
            </a:pPr>
            <a:r>
              <a:rPr lang="en-US" sz="1800" dirty="0">
                <a:solidFill>
                  <a:srgbClr val="005188"/>
                </a:solidFill>
              </a:rPr>
              <a:t>Security Guard Services</a:t>
            </a:r>
          </a:p>
          <a:p>
            <a:pPr marL="228600" lvl="1">
              <a:lnSpc>
                <a:spcPct val="100000"/>
              </a:lnSpc>
              <a:spcBef>
                <a:spcPts val="0"/>
              </a:spcBef>
              <a:spcAft>
                <a:spcPts val="600"/>
              </a:spcAft>
            </a:pPr>
            <a:r>
              <a:rPr lang="en-US" sz="1800" dirty="0">
                <a:solidFill>
                  <a:srgbClr val="005188"/>
                </a:solidFill>
              </a:rPr>
              <a:t>Training Services and Supplies</a:t>
            </a:r>
          </a:p>
          <a:p>
            <a:pPr marL="228600" lvl="1">
              <a:lnSpc>
                <a:spcPct val="100000"/>
              </a:lnSpc>
              <a:spcBef>
                <a:spcPts val="0"/>
              </a:spcBef>
              <a:spcAft>
                <a:spcPts val="600"/>
              </a:spcAft>
            </a:pPr>
            <a:r>
              <a:rPr lang="en-US" sz="1800" dirty="0">
                <a:solidFill>
                  <a:srgbClr val="005188"/>
                </a:solidFill>
              </a:rPr>
              <a:t>Transportation</a:t>
            </a:r>
          </a:p>
          <a:p>
            <a:pPr marL="0" lvl="1" indent="0">
              <a:lnSpc>
                <a:spcPct val="100000"/>
              </a:lnSpc>
              <a:spcBef>
                <a:spcPts val="0"/>
              </a:spcBef>
              <a:spcAft>
                <a:spcPts val="600"/>
              </a:spcAft>
              <a:buNone/>
            </a:pPr>
            <a:endParaRPr lang="en-US" sz="1800" dirty="0">
              <a:solidFill>
                <a:srgbClr val="005188"/>
              </a:solidFill>
            </a:endParaRPr>
          </a:p>
          <a:p>
            <a:pPr>
              <a:spcBef>
                <a:spcPts val="0"/>
              </a:spcBef>
              <a:spcAft>
                <a:spcPts val="200"/>
              </a:spcAft>
            </a:pPr>
            <a:endParaRPr lang="en-US" sz="1800" dirty="0">
              <a:solidFill>
                <a:srgbClr val="005188"/>
              </a:solidFill>
              <a:ea typeface="Times New Roman" panose="02020603050405020304" pitchFamily="18" charset="0"/>
            </a:endParaRPr>
          </a:p>
          <a:p>
            <a:pPr>
              <a:spcBef>
                <a:spcPts val="0"/>
              </a:spcBef>
              <a:spcAft>
                <a:spcPts val="200"/>
              </a:spcAft>
            </a:pPr>
            <a:endParaRPr lang="en-US" sz="1800" dirty="0">
              <a:solidFill>
                <a:srgbClr val="005188"/>
              </a:solidFill>
              <a:ea typeface="Times New Roman" panose="02020603050405020304" pitchFamily="18" charset="0"/>
            </a:endParaRPr>
          </a:p>
          <a:p>
            <a:pPr marL="228600" lvl="1">
              <a:lnSpc>
                <a:spcPct val="100000"/>
              </a:lnSpc>
              <a:spcBef>
                <a:spcPts val="0"/>
              </a:spcBef>
            </a:pPr>
            <a:endParaRPr lang="en-US" sz="1800" dirty="0">
              <a:solidFill>
                <a:srgbClr val="005188"/>
              </a:solidFill>
              <a:effectLst/>
              <a:ea typeface="Times New Roman" panose="02020603050405020304" pitchFamily="18" charset="0"/>
            </a:endParaRPr>
          </a:p>
          <a:p>
            <a:pPr marL="228600" lvl="1">
              <a:lnSpc>
                <a:spcPct val="100000"/>
              </a:lnSpc>
              <a:spcBef>
                <a:spcPts val="0"/>
              </a:spcBef>
              <a:spcAft>
                <a:spcPts val="600"/>
              </a:spcAft>
            </a:pPr>
            <a:endParaRPr lang="en-US" sz="1800" dirty="0">
              <a:solidFill>
                <a:srgbClr val="005188"/>
              </a:solidFill>
            </a:endParaRPr>
          </a:p>
          <a:p>
            <a:pPr marL="228600" lvl="1">
              <a:lnSpc>
                <a:spcPct val="100000"/>
              </a:lnSpc>
              <a:spcBef>
                <a:spcPts val="0"/>
              </a:spcBef>
              <a:spcAft>
                <a:spcPts val="600"/>
              </a:spcAft>
            </a:pPr>
            <a:endParaRPr lang="en-US" sz="1800" dirty="0">
              <a:solidFill>
                <a:srgbClr val="005188"/>
              </a:solidFill>
            </a:endParaRPr>
          </a:p>
          <a:p>
            <a:pPr>
              <a:spcBef>
                <a:spcPts val="0"/>
              </a:spcBef>
              <a:spcAft>
                <a:spcPts val="200"/>
              </a:spcAft>
            </a:pPr>
            <a:endParaRPr lang="en-US" sz="1800" dirty="0">
              <a:solidFill>
                <a:srgbClr val="005188"/>
              </a:solidFill>
              <a:effectLst/>
              <a:ea typeface="Times New Roman" panose="02020603050405020304" pitchFamily="18" charset="0"/>
            </a:endParaRPr>
          </a:p>
        </p:txBody>
      </p:sp>
      <p:sp>
        <p:nvSpPr>
          <p:cNvPr id="5" name="Slide Number Placeholder 4">
            <a:extLst>
              <a:ext uri="{FF2B5EF4-FFF2-40B4-BE49-F238E27FC236}">
                <a16:creationId xmlns:a16="http://schemas.microsoft.com/office/drawing/2014/main" id="{38BAF1B9-C004-4BF5-9F4C-E9175EDDC201}"/>
              </a:ext>
            </a:extLst>
          </p:cNvPr>
          <p:cNvSpPr>
            <a:spLocks noGrp="1"/>
          </p:cNvSpPr>
          <p:nvPr>
            <p:ph type="sldNum" sz="quarter" idx="10"/>
          </p:nvPr>
        </p:nvSpPr>
        <p:spPr/>
        <p:txBody>
          <a:bodyPr/>
          <a:lstStyle/>
          <a:p>
            <a:fld id="{608A590B-EA45-4811-A9A8-40DF519EF08C}" type="slidenum">
              <a:rPr lang="en-US" smtClean="0"/>
              <a:pPr/>
              <a:t>25</a:t>
            </a:fld>
            <a:endParaRPr lang="en-US" dirty="0"/>
          </a:p>
        </p:txBody>
      </p:sp>
      <p:sp>
        <p:nvSpPr>
          <p:cNvPr id="7" name="Rectangle 6">
            <a:extLst>
              <a:ext uri="{FF2B5EF4-FFF2-40B4-BE49-F238E27FC236}">
                <a16:creationId xmlns:a16="http://schemas.microsoft.com/office/drawing/2014/main" id="{CA95EF1D-311D-4908-552C-00F8F35FB827}"/>
              </a:ext>
            </a:extLst>
          </p:cNvPr>
          <p:cNvSpPr/>
          <p:nvPr/>
        </p:nvSpPr>
        <p:spPr>
          <a:xfrm>
            <a:off x="0" y="1706213"/>
            <a:ext cx="12192000" cy="993913"/>
          </a:xfrm>
          <a:prstGeom prst="rect">
            <a:avLst/>
          </a:prstGeom>
          <a:pattFill prst="dkDn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E1422D6E-3E25-4CD6-65B7-6EF9BC5A1665}"/>
              </a:ext>
            </a:extLst>
          </p:cNvPr>
          <p:cNvSpPr/>
          <p:nvPr/>
        </p:nvSpPr>
        <p:spPr>
          <a:xfrm>
            <a:off x="5209290" y="3146356"/>
            <a:ext cx="6643733" cy="369332"/>
          </a:xfrm>
          <a:prstGeom prst="rect">
            <a:avLst/>
          </a:prstGeom>
        </p:spPr>
        <p:txBody>
          <a:bodyPr wrap="square">
            <a:spAutoFit/>
          </a:bodyPr>
          <a:lstStyle/>
          <a:p>
            <a:pPr lvl="0">
              <a:defRPr/>
            </a:pPr>
            <a:r>
              <a:rPr lang="en-US" b="1" dirty="0">
                <a:solidFill>
                  <a:srgbClr val="003E67"/>
                </a:solidFill>
                <a:latin typeface="Franklin Gothic Book" panose="020B0503020102020204" pitchFamily="34" charset="0"/>
                <a:cs typeface="Calibri" panose="020F0502020204030204" pitchFamily="34" charset="0"/>
              </a:rPr>
              <a:t>What FLETC Buys</a:t>
            </a:r>
          </a:p>
        </p:txBody>
      </p:sp>
      <p:cxnSp>
        <p:nvCxnSpPr>
          <p:cNvPr id="18" name="Straight Connector 17">
            <a:extLst>
              <a:ext uri="{FF2B5EF4-FFF2-40B4-BE49-F238E27FC236}">
                <a16:creationId xmlns:a16="http://schemas.microsoft.com/office/drawing/2014/main" id="{15404D1B-993C-14C7-566E-85633921B9E5}"/>
              </a:ext>
            </a:extLst>
          </p:cNvPr>
          <p:cNvCxnSpPr/>
          <p:nvPr/>
        </p:nvCxnSpPr>
        <p:spPr>
          <a:xfrm>
            <a:off x="4250614" y="3101752"/>
            <a:ext cx="0" cy="3137200"/>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CD81A2B1-418C-2FEE-2FBE-11DDD010F971}"/>
              </a:ext>
            </a:extLst>
          </p:cNvPr>
          <p:cNvCxnSpPr>
            <a:cxnSpLocks/>
          </p:cNvCxnSpPr>
          <p:nvPr/>
        </p:nvCxnSpPr>
        <p:spPr>
          <a:xfrm>
            <a:off x="717016" y="5253387"/>
            <a:ext cx="3396661"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9A6EA39E-DD45-446A-A48C-E102CCD4B32E}"/>
              </a:ext>
            </a:extLst>
          </p:cNvPr>
          <p:cNvSpPr txBox="1"/>
          <p:nvPr/>
        </p:nvSpPr>
        <p:spPr>
          <a:xfrm>
            <a:off x="1338016" y="5435016"/>
            <a:ext cx="1803805" cy="646331"/>
          </a:xfrm>
          <a:prstGeom prst="rect">
            <a:avLst/>
          </a:prstGeom>
          <a:noFill/>
        </p:spPr>
        <p:txBody>
          <a:bodyPr wrap="square" rtlCol="0">
            <a:spAutoFit/>
          </a:bodyPr>
          <a:lstStyle/>
          <a:p>
            <a:r>
              <a:rPr lang="en-US" b="1" dirty="0">
                <a:solidFill>
                  <a:srgbClr val="5E9732"/>
                </a:solidFill>
                <a:latin typeface="Franklin Gothic Book" panose="020B0503020102020204" pitchFamily="34" charset="0"/>
              </a:rPr>
              <a:t>Contract Spend</a:t>
            </a:r>
            <a:br>
              <a:rPr lang="en-US" b="1" dirty="0">
                <a:solidFill>
                  <a:srgbClr val="5E9732"/>
                </a:solidFill>
                <a:latin typeface="Franklin Gothic Book" panose="020B0503020102020204" pitchFamily="34" charset="0"/>
              </a:rPr>
            </a:br>
            <a:r>
              <a:rPr lang="en-US" dirty="0">
                <a:solidFill>
                  <a:srgbClr val="5E9732"/>
                </a:solidFill>
                <a:latin typeface="Franklin Gothic Book" panose="020B0503020102020204" pitchFamily="34" charset="0"/>
              </a:rPr>
              <a:t>$240M</a:t>
            </a:r>
          </a:p>
        </p:txBody>
      </p:sp>
      <p:sp>
        <p:nvSpPr>
          <p:cNvPr id="28" name="Content Placeholder 3">
            <a:extLst>
              <a:ext uri="{FF2B5EF4-FFF2-40B4-BE49-F238E27FC236}">
                <a16:creationId xmlns:a16="http://schemas.microsoft.com/office/drawing/2014/main" id="{C71357FD-33B2-4B91-B971-A4EDC28EF8F6}"/>
              </a:ext>
            </a:extLst>
          </p:cNvPr>
          <p:cNvSpPr txBox="1">
            <a:spLocks/>
          </p:cNvSpPr>
          <p:nvPr/>
        </p:nvSpPr>
        <p:spPr>
          <a:xfrm>
            <a:off x="8523134" y="3705558"/>
            <a:ext cx="2973843" cy="2619937"/>
          </a:xfrm>
          <a:prstGeom prst="rect">
            <a:avLst/>
          </a:prstGeom>
        </p:spPr>
        <p:txBody>
          <a:bodyPr vert="horz" lIns="0" tIns="45720" rIns="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ranklin Gothic Book" panose="020B05030201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ranklin Gothic Book" panose="020B05030201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lvl="1">
              <a:lnSpc>
                <a:spcPct val="100000"/>
              </a:lnSpc>
              <a:spcBef>
                <a:spcPts val="0"/>
              </a:spcBef>
              <a:spcAft>
                <a:spcPts val="600"/>
              </a:spcAft>
            </a:pPr>
            <a:endParaRPr lang="en-US" sz="1700" dirty="0"/>
          </a:p>
        </p:txBody>
      </p:sp>
      <p:sp>
        <p:nvSpPr>
          <p:cNvPr id="30" name="Rectangle 29">
            <a:extLst>
              <a:ext uri="{FF2B5EF4-FFF2-40B4-BE49-F238E27FC236}">
                <a16:creationId xmlns:a16="http://schemas.microsoft.com/office/drawing/2014/main" id="{D7F5F42A-2096-41DD-AFA9-EE1184015A50}"/>
              </a:ext>
            </a:extLst>
          </p:cNvPr>
          <p:cNvSpPr/>
          <p:nvPr/>
        </p:nvSpPr>
        <p:spPr>
          <a:xfrm>
            <a:off x="1400868" y="3161215"/>
            <a:ext cx="2743193" cy="369332"/>
          </a:xfrm>
          <a:prstGeom prst="rect">
            <a:avLst/>
          </a:prstGeom>
        </p:spPr>
        <p:txBody>
          <a:bodyPr wrap="square">
            <a:spAutoFit/>
          </a:bodyPr>
          <a:lstStyle/>
          <a:p>
            <a:pPr lvl="0">
              <a:defRPr/>
            </a:pPr>
            <a:r>
              <a:rPr lang="en-US" b="1" dirty="0">
                <a:solidFill>
                  <a:srgbClr val="003366"/>
                </a:solidFill>
                <a:latin typeface="Franklin Gothic Book" panose="020B0503020102020204" pitchFamily="34" charset="0"/>
                <a:cs typeface="Calibri" panose="020F0502020204030204" pitchFamily="34" charset="0"/>
              </a:rPr>
              <a:t>Contact </a:t>
            </a:r>
            <a:endParaRPr lang="en-US" dirty="0">
              <a:solidFill>
                <a:srgbClr val="003366"/>
              </a:solidFill>
              <a:latin typeface="Franklin Gothic Book" panose="020B0503020102020204" pitchFamily="34" charset="0"/>
              <a:cs typeface="Calibri" panose="020F0502020204030204" pitchFamily="34" charset="0"/>
            </a:endParaRPr>
          </a:p>
        </p:txBody>
      </p:sp>
      <p:sp>
        <p:nvSpPr>
          <p:cNvPr id="40" name="Rectangle 39">
            <a:extLst>
              <a:ext uri="{FF2B5EF4-FFF2-40B4-BE49-F238E27FC236}">
                <a16:creationId xmlns:a16="http://schemas.microsoft.com/office/drawing/2014/main" id="{58F3484E-89A5-42FA-989B-CA197395411C}"/>
              </a:ext>
            </a:extLst>
          </p:cNvPr>
          <p:cNvSpPr/>
          <p:nvPr/>
        </p:nvSpPr>
        <p:spPr>
          <a:xfrm>
            <a:off x="647393" y="4490165"/>
            <a:ext cx="3487089" cy="646331"/>
          </a:xfrm>
          <a:prstGeom prst="rect">
            <a:avLst/>
          </a:prstGeom>
        </p:spPr>
        <p:txBody>
          <a:bodyPr wrap="square">
            <a:spAutoFit/>
          </a:bodyPr>
          <a:lstStyle/>
          <a:p>
            <a:pPr>
              <a:defRPr/>
            </a:pPr>
            <a:r>
              <a:rPr lang="en-US" dirty="0">
                <a:solidFill>
                  <a:srgbClr val="003366"/>
                </a:solidFill>
                <a:latin typeface="Franklin Gothic Book" panose="020B0503020102020204" pitchFamily="34" charset="0"/>
                <a:cs typeface="Calibri" panose="020F0502020204030204" pitchFamily="34" charset="0"/>
              </a:rPr>
              <a:t>Small Business Specialist</a:t>
            </a:r>
            <a:br>
              <a:rPr lang="en-US" dirty="0">
                <a:solidFill>
                  <a:srgbClr val="003366"/>
                </a:solidFill>
                <a:latin typeface="Franklin Gothic Book" panose="020B0503020102020204" pitchFamily="34" charset="0"/>
                <a:cs typeface="Calibri" panose="020F0502020204030204" pitchFamily="34" charset="0"/>
              </a:rPr>
            </a:br>
            <a:r>
              <a:rPr lang="en-US" u="sng" dirty="0">
                <a:solidFill>
                  <a:srgbClr val="002B47"/>
                </a:solidFill>
                <a:latin typeface="Franklin Gothic Book" panose="020B0503020102020204" pitchFamily="34" charset="0"/>
                <a:hlinkClick r:id="rId4"/>
              </a:rPr>
              <a:t>T</a:t>
            </a:r>
            <a:r>
              <a:rPr lang="en-US" b="0" i="0" u="sng" dirty="0">
                <a:solidFill>
                  <a:srgbClr val="002B47"/>
                </a:solidFill>
                <a:effectLst/>
                <a:latin typeface="Franklin Gothic Book" panose="020B0503020102020204" pitchFamily="34" charset="0"/>
                <a:hlinkClick r:id="rId4"/>
              </a:rPr>
              <a:t>imothy.Strong@fletc.dhs.gov</a:t>
            </a:r>
            <a:endParaRPr lang="en-US" dirty="0">
              <a:solidFill>
                <a:srgbClr val="005188"/>
              </a:solidFill>
              <a:highlight>
                <a:srgbClr val="FFFF00"/>
              </a:highlight>
              <a:latin typeface="Franklin Gothic Book" panose="020B0503020102020204" pitchFamily="34" charset="0"/>
            </a:endParaRPr>
          </a:p>
        </p:txBody>
      </p:sp>
      <p:sp>
        <p:nvSpPr>
          <p:cNvPr id="41" name="TextBox 40">
            <a:extLst>
              <a:ext uri="{FF2B5EF4-FFF2-40B4-BE49-F238E27FC236}">
                <a16:creationId xmlns:a16="http://schemas.microsoft.com/office/drawing/2014/main" id="{9CD38026-D02F-43E8-B33F-D3A0F002AEDB}"/>
              </a:ext>
            </a:extLst>
          </p:cNvPr>
          <p:cNvSpPr txBox="1"/>
          <p:nvPr/>
        </p:nvSpPr>
        <p:spPr>
          <a:xfrm>
            <a:off x="646908" y="3726944"/>
            <a:ext cx="4024424" cy="646331"/>
          </a:xfrm>
          <a:prstGeom prst="rect">
            <a:avLst/>
          </a:prstGeom>
          <a:noFill/>
        </p:spPr>
        <p:txBody>
          <a:bodyPr wrap="square">
            <a:spAutoFit/>
          </a:bodyPr>
          <a:lstStyle/>
          <a:p>
            <a:r>
              <a:rPr lang="en-US" dirty="0">
                <a:solidFill>
                  <a:srgbClr val="003366"/>
                </a:solidFill>
                <a:latin typeface="Franklin Gothic Book" panose="020B0503020102020204" pitchFamily="34" charset="0"/>
                <a:cs typeface="Calibri" panose="020F0502020204030204" pitchFamily="34" charset="0"/>
              </a:rPr>
              <a:t>Component IL </a:t>
            </a:r>
            <a:br>
              <a:rPr lang="en-US" dirty="0">
                <a:solidFill>
                  <a:srgbClr val="003366"/>
                </a:solidFill>
                <a:latin typeface="Franklin Gothic Book" panose="020B0503020102020204" pitchFamily="34" charset="0"/>
                <a:cs typeface="Calibri" panose="020F0502020204030204" pitchFamily="34" charset="0"/>
              </a:rPr>
            </a:br>
            <a:r>
              <a:rPr lang="en-US" b="0" i="0" u="sng" dirty="0">
                <a:solidFill>
                  <a:srgbClr val="002B47"/>
                </a:solidFill>
                <a:effectLst/>
                <a:latin typeface="Franklin Gothic Book" panose="020B0503020102020204" pitchFamily="34" charset="0"/>
                <a:hlinkClick r:id="rId5"/>
              </a:rPr>
              <a:t>FLETC-procurement@fletc.dhs.gov</a:t>
            </a:r>
            <a:endParaRPr lang="en-US" dirty="0">
              <a:solidFill>
                <a:srgbClr val="005188"/>
              </a:solidFill>
              <a:latin typeface="Franklin Gothic Book" panose="020B0503020102020204" pitchFamily="34" charset="0"/>
            </a:endParaRPr>
          </a:p>
        </p:txBody>
      </p:sp>
      <p:grpSp>
        <p:nvGrpSpPr>
          <p:cNvPr id="3" name="Group 2">
            <a:extLst>
              <a:ext uri="{FF2B5EF4-FFF2-40B4-BE49-F238E27FC236}">
                <a16:creationId xmlns:a16="http://schemas.microsoft.com/office/drawing/2014/main" id="{DE0502FF-E8C1-DD46-3B6F-64FF568FAC9F}"/>
              </a:ext>
            </a:extLst>
          </p:cNvPr>
          <p:cNvGrpSpPr/>
          <p:nvPr/>
        </p:nvGrpSpPr>
        <p:grpSpPr>
          <a:xfrm>
            <a:off x="4537376" y="3057874"/>
            <a:ext cx="596777" cy="596777"/>
            <a:chOff x="4103366" y="3057874"/>
            <a:chExt cx="596777" cy="596777"/>
          </a:xfrm>
        </p:grpSpPr>
        <p:sp>
          <p:nvSpPr>
            <p:cNvPr id="6" name="Oval 5">
              <a:extLst>
                <a:ext uri="{FF2B5EF4-FFF2-40B4-BE49-F238E27FC236}">
                  <a16:creationId xmlns:a16="http://schemas.microsoft.com/office/drawing/2014/main" id="{9433B20B-A50B-CEEF-06EA-BBB3F6669C9C}"/>
                </a:ext>
              </a:extLst>
            </p:cNvPr>
            <p:cNvSpPr/>
            <p:nvPr/>
          </p:nvSpPr>
          <p:spPr>
            <a:xfrm>
              <a:off x="4103366" y="3057874"/>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Graphic 7" descr="Thumbs up sign with solid fill">
              <a:extLst>
                <a:ext uri="{FF2B5EF4-FFF2-40B4-BE49-F238E27FC236}">
                  <a16:creationId xmlns:a16="http://schemas.microsoft.com/office/drawing/2014/main" id="{E9D273C3-124A-CB81-F703-D5563DAF4A6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183557" y="3119795"/>
              <a:ext cx="451008" cy="472933"/>
            </a:xfrm>
            <a:prstGeom prst="rect">
              <a:avLst/>
            </a:prstGeom>
          </p:spPr>
        </p:pic>
      </p:grpSp>
      <p:grpSp>
        <p:nvGrpSpPr>
          <p:cNvPr id="9" name="Group 8">
            <a:extLst>
              <a:ext uri="{FF2B5EF4-FFF2-40B4-BE49-F238E27FC236}">
                <a16:creationId xmlns:a16="http://schemas.microsoft.com/office/drawing/2014/main" id="{A757075C-65A2-0B9E-4CEC-A8220C9204D5}"/>
              </a:ext>
            </a:extLst>
          </p:cNvPr>
          <p:cNvGrpSpPr/>
          <p:nvPr/>
        </p:nvGrpSpPr>
        <p:grpSpPr>
          <a:xfrm>
            <a:off x="720155" y="3061041"/>
            <a:ext cx="596777" cy="596777"/>
            <a:chOff x="720155" y="3061041"/>
            <a:chExt cx="596777" cy="596777"/>
          </a:xfrm>
        </p:grpSpPr>
        <p:sp>
          <p:nvSpPr>
            <p:cNvPr id="10" name="Oval 9">
              <a:extLst>
                <a:ext uri="{FF2B5EF4-FFF2-40B4-BE49-F238E27FC236}">
                  <a16:creationId xmlns:a16="http://schemas.microsoft.com/office/drawing/2014/main" id="{74DE9FFC-CDA2-9E1F-A7EB-FC7C7572693F}"/>
                </a:ext>
              </a:extLst>
            </p:cNvPr>
            <p:cNvSpPr/>
            <p:nvPr/>
          </p:nvSpPr>
          <p:spPr>
            <a:xfrm>
              <a:off x="720155" y="3061041"/>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Graphic 11" descr="Send with solid fill">
              <a:extLst>
                <a:ext uri="{FF2B5EF4-FFF2-40B4-BE49-F238E27FC236}">
                  <a16:creationId xmlns:a16="http://schemas.microsoft.com/office/drawing/2014/main" id="{B87CC37F-8413-F932-7186-DC3B36CCC10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39843" y="3135057"/>
              <a:ext cx="486167" cy="458618"/>
            </a:xfrm>
            <a:prstGeom prst="rect">
              <a:avLst/>
            </a:prstGeom>
          </p:spPr>
        </p:pic>
      </p:grpSp>
      <p:grpSp>
        <p:nvGrpSpPr>
          <p:cNvPr id="13" name="Group 12">
            <a:extLst>
              <a:ext uri="{FF2B5EF4-FFF2-40B4-BE49-F238E27FC236}">
                <a16:creationId xmlns:a16="http://schemas.microsoft.com/office/drawing/2014/main" id="{B4AA2A26-03BA-5E83-32C7-62FAC493F2FD}"/>
              </a:ext>
            </a:extLst>
          </p:cNvPr>
          <p:cNvGrpSpPr/>
          <p:nvPr/>
        </p:nvGrpSpPr>
        <p:grpSpPr>
          <a:xfrm>
            <a:off x="722342" y="5462505"/>
            <a:ext cx="596777" cy="596777"/>
            <a:chOff x="722342" y="5462505"/>
            <a:chExt cx="596777" cy="596777"/>
          </a:xfrm>
        </p:grpSpPr>
        <p:sp>
          <p:nvSpPr>
            <p:cNvPr id="15" name="Oval 14">
              <a:extLst>
                <a:ext uri="{FF2B5EF4-FFF2-40B4-BE49-F238E27FC236}">
                  <a16:creationId xmlns:a16="http://schemas.microsoft.com/office/drawing/2014/main" id="{753DEC6E-E2A0-892F-7AB3-96BB9577D922}"/>
                </a:ext>
              </a:extLst>
            </p:cNvPr>
            <p:cNvSpPr/>
            <p:nvPr/>
          </p:nvSpPr>
          <p:spPr>
            <a:xfrm>
              <a:off x="722342" y="5462505"/>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Graphic 15" descr="Piggy Bank with solid fill">
              <a:extLst>
                <a:ext uri="{FF2B5EF4-FFF2-40B4-BE49-F238E27FC236}">
                  <a16:creationId xmlns:a16="http://schemas.microsoft.com/office/drawing/2014/main" id="{89B5B9AA-ACCF-2B65-2E23-476DC4F7920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00528" y="5510181"/>
              <a:ext cx="485456" cy="485456"/>
            </a:xfrm>
            <a:prstGeom prst="rect">
              <a:avLst/>
            </a:prstGeom>
          </p:spPr>
        </p:pic>
      </p:grpSp>
      <p:sp>
        <p:nvSpPr>
          <p:cNvPr id="19" name="Rectangle 18">
            <a:extLst>
              <a:ext uri="{FF2B5EF4-FFF2-40B4-BE49-F238E27FC236}">
                <a16:creationId xmlns:a16="http://schemas.microsoft.com/office/drawing/2014/main" id="{4E35E9F6-2D1D-00CE-BBD8-F8278DB05E5B}"/>
              </a:ext>
            </a:extLst>
          </p:cNvPr>
          <p:cNvSpPr/>
          <p:nvPr/>
        </p:nvSpPr>
        <p:spPr>
          <a:xfrm>
            <a:off x="5450045" y="1631262"/>
            <a:ext cx="1388496" cy="115256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Picture 20" descr="Logo&#10;&#10;Description automatically generated">
            <a:extLst>
              <a:ext uri="{FF2B5EF4-FFF2-40B4-BE49-F238E27FC236}">
                <a16:creationId xmlns:a16="http://schemas.microsoft.com/office/drawing/2014/main" id="{02AC3944-7A18-248D-CA0A-9A4FD20AD73B}"/>
              </a:ext>
            </a:extLst>
          </p:cNvPr>
          <p:cNvPicPr>
            <a:picLocks noChangeAspect="1"/>
          </p:cNvPicPr>
          <p:nvPr/>
        </p:nvPicPr>
        <p:blipFill>
          <a:blip r:embed="rId12"/>
          <a:stretch>
            <a:fillRect/>
          </a:stretch>
        </p:blipFill>
        <p:spPr>
          <a:xfrm>
            <a:off x="5628476" y="1707507"/>
            <a:ext cx="992619" cy="992619"/>
          </a:xfrm>
          <a:prstGeom prst="rect">
            <a:avLst/>
          </a:prstGeom>
        </p:spPr>
      </p:pic>
      <p:grpSp>
        <p:nvGrpSpPr>
          <p:cNvPr id="23" name="Group 22">
            <a:extLst>
              <a:ext uri="{FF2B5EF4-FFF2-40B4-BE49-F238E27FC236}">
                <a16:creationId xmlns:a16="http://schemas.microsoft.com/office/drawing/2014/main" id="{13A912D1-BA86-D048-43A9-4E9543E8F777}"/>
              </a:ext>
            </a:extLst>
          </p:cNvPr>
          <p:cNvGrpSpPr/>
          <p:nvPr/>
        </p:nvGrpSpPr>
        <p:grpSpPr>
          <a:xfrm>
            <a:off x="10352098" y="752702"/>
            <a:ext cx="1850062" cy="584775"/>
            <a:chOff x="10352098" y="752702"/>
            <a:chExt cx="1850062" cy="584775"/>
          </a:xfrm>
        </p:grpSpPr>
        <p:sp>
          <p:nvSpPr>
            <p:cNvPr id="24" name="Rectangle 23">
              <a:extLst>
                <a:ext uri="{FF2B5EF4-FFF2-40B4-BE49-F238E27FC236}">
                  <a16:creationId xmlns:a16="http://schemas.microsoft.com/office/drawing/2014/main" id="{2642E847-B7E0-5574-90BF-75301734556F}"/>
                </a:ext>
              </a:extLst>
            </p:cNvPr>
            <p:cNvSpPr/>
            <p:nvPr/>
          </p:nvSpPr>
          <p:spPr>
            <a:xfrm>
              <a:off x="10352098" y="752702"/>
              <a:ext cx="1850062" cy="58477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TextBox 24">
              <a:extLst>
                <a:ext uri="{FF2B5EF4-FFF2-40B4-BE49-F238E27FC236}">
                  <a16:creationId xmlns:a16="http://schemas.microsoft.com/office/drawing/2014/main" id="{D22FBBC8-F614-51D2-3099-E4743815E90A}"/>
                </a:ext>
              </a:extLst>
            </p:cNvPr>
            <p:cNvSpPr txBox="1"/>
            <p:nvPr/>
          </p:nvSpPr>
          <p:spPr>
            <a:xfrm>
              <a:off x="10707209" y="859001"/>
              <a:ext cx="1411187"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2</a:t>
              </a:r>
              <a:endParaRPr lang="en-US" dirty="0">
                <a:solidFill>
                  <a:srgbClr val="3F3F3F"/>
                </a:solidFill>
                <a:effectLst/>
                <a:latin typeface="FranklinGothicURWBoo" pitchFamily="2" charset="77"/>
              </a:endParaRPr>
            </a:p>
          </p:txBody>
        </p:sp>
        <p:pic>
          <p:nvPicPr>
            <p:cNvPr id="29" name="Graphic 28" descr="Magnifying glass with solid fill">
              <a:extLst>
                <a:ext uri="{FF2B5EF4-FFF2-40B4-BE49-F238E27FC236}">
                  <a16:creationId xmlns:a16="http://schemas.microsoft.com/office/drawing/2014/main" id="{FA9792DA-00EB-AA02-58F2-0A4776939A9B}"/>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0427749" y="787645"/>
              <a:ext cx="509491" cy="509491"/>
            </a:xfrm>
            <a:prstGeom prst="rect">
              <a:avLst/>
            </a:prstGeom>
          </p:spPr>
        </p:pic>
      </p:grpSp>
    </p:spTree>
    <p:extLst>
      <p:ext uri="{BB962C8B-B14F-4D97-AF65-F5344CB8AC3E}">
        <p14:creationId xmlns:p14="http://schemas.microsoft.com/office/powerpoint/2010/main" val="38325462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6FB96F-B06B-45E2-BB0C-295957A66BAC}"/>
              </a:ext>
            </a:extLst>
          </p:cNvPr>
          <p:cNvSpPr>
            <a:spLocks noGrp="1"/>
          </p:cNvSpPr>
          <p:nvPr>
            <p:ph type="title"/>
          </p:nvPr>
        </p:nvSpPr>
        <p:spPr>
          <a:xfrm>
            <a:off x="685800" y="798718"/>
            <a:ext cx="10793896" cy="648374"/>
          </a:xfrm>
        </p:spPr>
        <p:txBody>
          <a:bodyPr>
            <a:normAutofit/>
          </a:bodyPr>
          <a:lstStyle/>
          <a:p>
            <a:r>
              <a:rPr lang="en-US" sz="3200" b="0" i="0" dirty="0">
                <a:solidFill>
                  <a:srgbClr val="005188"/>
                </a:solidFill>
                <a:effectLst/>
              </a:rPr>
              <a:t>Immigration and Customs Enforcement (</a:t>
            </a:r>
            <a:r>
              <a:rPr lang="en-US" sz="3200" b="0" i="0" dirty="0">
                <a:solidFill>
                  <a:srgbClr val="005188"/>
                </a:solidFill>
                <a:effectLst/>
                <a:hlinkClick r:id="rId3"/>
              </a:rPr>
              <a:t>ICE</a:t>
            </a:r>
            <a:r>
              <a:rPr lang="en-US" sz="3200" b="0" i="0" dirty="0">
                <a:solidFill>
                  <a:srgbClr val="005188"/>
                </a:solidFill>
                <a:effectLst/>
              </a:rPr>
              <a:t>)</a:t>
            </a:r>
            <a:endParaRPr lang="en-US" sz="3200" dirty="0">
              <a:solidFill>
                <a:srgbClr val="005188"/>
              </a:solidFill>
            </a:endParaRPr>
          </a:p>
        </p:txBody>
      </p:sp>
      <p:sp>
        <p:nvSpPr>
          <p:cNvPr id="3" name="Content Placeholder 2">
            <a:extLst>
              <a:ext uri="{FF2B5EF4-FFF2-40B4-BE49-F238E27FC236}">
                <a16:creationId xmlns:a16="http://schemas.microsoft.com/office/drawing/2014/main" id="{B4DB04CE-D83F-4C70-B535-6FFB597DF2A4}"/>
              </a:ext>
            </a:extLst>
          </p:cNvPr>
          <p:cNvSpPr>
            <a:spLocks noGrp="1"/>
          </p:cNvSpPr>
          <p:nvPr>
            <p:ph sz="half" idx="1"/>
          </p:nvPr>
        </p:nvSpPr>
        <p:spPr>
          <a:xfrm>
            <a:off x="723087" y="3638375"/>
            <a:ext cx="4110022" cy="1256702"/>
          </a:xfrm>
        </p:spPr>
        <p:txBody>
          <a:bodyPr>
            <a:normAutofit/>
          </a:bodyPr>
          <a:lstStyle/>
          <a:p>
            <a:pPr marL="0" indent="0">
              <a:lnSpc>
                <a:spcPct val="100000"/>
              </a:lnSpc>
              <a:buNone/>
            </a:pPr>
            <a:r>
              <a:rPr lang="en-US" sz="1800" b="0" i="0" u="none" strike="noStrike" baseline="0" dirty="0">
                <a:solidFill>
                  <a:srgbClr val="005188"/>
                </a:solidFill>
                <a:latin typeface="Franklin Gothic Book" panose="020B0503020102020204" pitchFamily="34" charset="0"/>
              </a:rPr>
              <a:t>ICE </a:t>
            </a:r>
            <a:r>
              <a:rPr lang="en-US" sz="1800" dirty="0">
                <a:solidFill>
                  <a:srgbClr val="005188"/>
                </a:solidFill>
                <a:latin typeface="Franklin Gothic Book" panose="020B0503020102020204" pitchFamily="34" charset="0"/>
              </a:rPr>
              <a:t>has </a:t>
            </a:r>
            <a:r>
              <a:rPr lang="en-US" sz="1800" b="0" i="0" u="none" strike="noStrike" baseline="0" dirty="0">
                <a:solidFill>
                  <a:srgbClr val="005188"/>
                </a:solidFill>
                <a:latin typeface="Franklin Gothic Book" panose="020B0503020102020204" pitchFamily="34" charset="0"/>
              </a:rPr>
              <a:t>over 20,000 law enforcement and support personnel in more than 400 offices across the United States and around the world. </a:t>
            </a:r>
          </a:p>
        </p:txBody>
      </p:sp>
      <p:sp>
        <p:nvSpPr>
          <p:cNvPr id="4" name="Content Placeholder 3">
            <a:extLst>
              <a:ext uri="{FF2B5EF4-FFF2-40B4-BE49-F238E27FC236}">
                <a16:creationId xmlns:a16="http://schemas.microsoft.com/office/drawing/2014/main" id="{7734DAA3-530E-472A-8563-CEC22AF04752}"/>
              </a:ext>
            </a:extLst>
          </p:cNvPr>
          <p:cNvSpPr>
            <a:spLocks noGrp="1"/>
          </p:cNvSpPr>
          <p:nvPr>
            <p:ph sz="half" idx="2"/>
          </p:nvPr>
        </p:nvSpPr>
        <p:spPr>
          <a:xfrm>
            <a:off x="5203641" y="3537454"/>
            <a:ext cx="6562868" cy="2715246"/>
          </a:xfrm>
        </p:spPr>
        <p:txBody>
          <a:bodyPr numCol="2" spcCol="0">
            <a:noAutofit/>
          </a:bodyPr>
          <a:lstStyle/>
          <a:p>
            <a:pPr>
              <a:lnSpc>
                <a:spcPct val="100000"/>
              </a:lnSpc>
              <a:spcBef>
                <a:spcPts val="0"/>
              </a:spcBef>
              <a:spcAft>
                <a:spcPts val="600"/>
              </a:spcAft>
            </a:pPr>
            <a:r>
              <a:rPr lang="en-US" sz="1800" b="0" i="0" dirty="0">
                <a:solidFill>
                  <a:srgbClr val="005188"/>
                </a:solidFill>
                <a:effectLst/>
              </a:rPr>
              <a:t>Promotes homeland security and public safety through the criminal and civil enforcement of federal laws governing border control, customs, trade, and immigration.</a:t>
            </a:r>
          </a:p>
          <a:p>
            <a:pPr>
              <a:lnSpc>
                <a:spcPct val="100000"/>
              </a:lnSpc>
              <a:spcBef>
                <a:spcPts val="0"/>
              </a:spcBef>
            </a:pPr>
            <a:r>
              <a:rPr lang="en-US" sz="1800" i="0" dirty="0">
                <a:solidFill>
                  <a:srgbClr val="005188"/>
                </a:solidFill>
                <a:effectLst/>
                <a:latin typeface="Franklin Gothic Book" panose="020B0503020102020204" pitchFamily="34" charset="0"/>
              </a:rPr>
              <a:t>Primarily devoted to three operational directorates:</a:t>
            </a:r>
          </a:p>
          <a:p>
            <a:pPr marL="463550" lvl="1" indent="-223838">
              <a:lnSpc>
                <a:spcPct val="100000"/>
              </a:lnSpc>
              <a:spcBef>
                <a:spcPts val="0"/>
              </a:spcBef>
              <a:spcAft>
                <a:spcPts val="300"/>
              </a:spcAft>
              <a:buFont typeface="Franklin Gothic Book" panose="020B0503020102020204" pitchFamily="34" charset="0"/>
              <a:buChar char="―"/>
              <a:tabLst>
                <a:tab pos="231775" algn="l"/>
              </a:tabLst>
            </a:pPr>
            <a:r>
              <a:rPr lang="en-US" sz="1600" i="0" dirty="0">
                <a:solidFill>
                  <a:srgbClr val="005188"/>
                </a:solidFill>
                <a:effectLst/>
                <a:latin typeface="Franklin Gothic Book" panose="020B0503020102020204" pitchFamily="34" charset="0"/>
              </a:rPr>
              <a:t>Enforcement and Removal Operations</a:t>
            </a:r>
          </a:p>
          <a:p>
            <a:pPr marL="463550" lvl="1" indent="-223838">
              <a:lnSpc>
                <a:spcPct val="100000"/>
              </a:lnSpc>
              <a:spcBef>
                <a:spcPts val="0"/>
              </a:spcBef>
              <a:spcAft>
                <a:spcPts val="300"/>
              </a:spcAft>
              <a:buFont typeface="Franklin Gothic Book" panose="020B0503020102020204" pitchFamily="34" charset="0"/>
              <a:buChar char="―"/>
              <a:tabLst>
                <a:tab pos="231775" algn="l"/>
              </a:tabLst>
            </a:pPr>
            <a:r>
              <a:rPr lang="en-US" sz="1600" i="0" dirty="0">
                <a:solidFill>
                  <a:srgbClr val="005188"/>
                </a:solidFill>
                <a:effectLst/>
                <a:latin typeface="Franklin Gothic Book" panose="020B0503020102020204" pitchFamily="34" charset="0"/>
              </a:rPr>
              <a:t>Homeland Security Investigations</a:t>
            </a:r>
          </a:p>
          <a:p>
            <a:pPr marL="463550" lvl="1" indent="-223838">
              <a:lnSpc>
                <a:spcPct val="100000"/>
              </a:lnSpc>
              <a:spcBef>
                <a:spcPts val="0"/>
              </a:spcBef>
              <a:spcAft>
                <a:spcPts val="300"/>
              </a:spcAft>
              <a:buFont typeface="Franklin Gothic Book" panose="020B0503020102020204" pitchFamily="34" charset="0"/>
              <a:buChar char="―"/>
              <a:tabLst>
                <a:tab pos="231775" algn="l"/>
              </a:tabLst>
            </a:pPr>
            <a:r>
              <a:rPr lang="en-US" sz="1600" i="0" dirty="0">
                <a:solidFill>
                  <a:srgbClr val="005188"/>
                </a:solidFill>
                <a:effectLst/>
                <a:latin typeface="Franklin Gothic Book" panose="020B0503020102020204" pitchFamily="34" charset="0"/>
              </a:rPr>
              <a:t>Office of the Principal Legal Advisor</a:t>
            </a:r>
          </a:p>
          <a:p>
            <a:pPr marL="463550" lvl="1" indent="-223838">
              <a:lnSpc>
                <a:spcPct val="100000"/>
              </a:lnSpc>
              <a:spcBef>
                <a:spcPts val="0"/>
              </a:spcBef>
              <a:buFont typeface="Franklin Gothic Book" panose="020B0503020102020204" pitchFamily="34" charset="0"/>
              <a:buChar char="―"/>
              <a:tabLst>
                <a:tab pos="231775" algn="l"/>
              </a:tabLst>
            </a:pPr>
            <a:r>
              <a:rPr lang="en-US" sz="1600" i="0" dirty="0">
                <a:solidFill>
                  <a:srgbClr val="005188"/>
                </a:solidFill>
                <a:effectLst/>
                <a:latin typeface="Franklin Gothic Book" panose="020B0503020102020204" pitchFamily="34" charset="0"/>
              </a:rPr>
              <a:t>A fourth directorate, Management and Administration, supports the three operational branches to advance the ICE mission.</a:t>
            </a:r>
            <a:endParaRPr lang="en-US" sz="1600" dirty="0">
              <a:solidFill>
                <a:srgbClr val="005188"/>
              </a:solidFill>
              <a:effectLst/>
              <a:ea typeface="Times New Roman" panose="02020603050405020304" pitchFamily="18" charset="0"/>
            </a:endParaRPr>
          </a:p>
          <a:p>
            <a:pPr marL="0" indent="0">
              <a:lnSpc>
                <a:spcPct val="100000"/>
              </a:lnSpc>
              <a:spcBef>
                <a:spcPts val="0"/>
              </a:spcBef>
              <a:spcAft>
                <a:spcPts val="300"/>
              </a:spcAft>
              <a:buNone/>
            </a:pPr>
            <a:endParaRPr lang="en-US" sz="1700" kern="1400" dirty="0">
              <a:ln>
                <a:noFill/>
              </a:ln>
              <a:solidFill>
                <a:srgbClr val="005188"/>
              </a:solidFill>
              <a:effectLst/>
            </a:endParaRPr>
          </a:p>
        </p:txBody>
      </p:sp>
      <p:sp>
        <p:nvSpPr>
          <p:cNvPr id="5" name="Slide Number Placeholder 4">
            <a:extLst>
              <a:ext uri="{FF2B5EF4-FFF2-40B4-BE49-F238E27FC236}">
                <a16:creationId xmlns:a16="http://schemas.microsoft.com/office/drawing/2014/main" id="{38BAF1B9-C004-4BF5-9F4C-E9175EDDC201}"/>
              </a:ext>
            </a:extLst>
          </p:cNvPr>
          <p:cNvSpPr>
            <a:spLocks noGrp="1"/>
          </p:cNvSpPr>
          <p:nvPr>
            <p:ph type="sldNum" sz="quarter" idx="10"/>
          </p:nvPr>
        </p:nvSpPr>
        <p:spPr/>
        <p:txBody>
          <a:bodyPr/>
          <a:lstStyle/>
          <a:p>
            <a:fld id="{608A590B-EA45-4811-A9A8-40DF519EF08C}" type="slidenum">
              <a:rPr lang="en-US" smtClean="0"/>
              <a:pPr/>
              <a:t>26</a:t>
            </a:fld>
            <a:endParaRPr lang="en-US" dirty="0"/>
          </a:p>
        </p:txBody>
      </p:sp>
      <p:sp>
        <p:nvSpPr>
          <p:cNvPr id="7" name="Rectangle 6">
            <a:extLst>
              <a:ext uri="{FF2B5EF4-FFF2-40B4-BE49-F238E27FC236}">
                <a16:creationId xmlns:a16="http://schemas.microsoft.com/office/drawing/2014/main" id="{CA95EF1D-311D-4908-552C-00F8F35FB827}"/>
              </a:ext>
            </a:extLst>
          </p:cNvPr>
          <p:cNvSpPr/>
          <p:nvPr/>
        </p:nvSpPr>
        <p:spPr>
          <a:xfrm>
            <a:off x="0" y="1706213"/>
            <a:ext cx="12192000" cy="993913"/>
          </a:xfrm>
          <a:prstGeom prst="rect">
            <a:avLst/>
          </a:prstGeom>
          <a:pattFill prst="dkDn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E1422D6E-3E25-4CD6-65B7-6EF9BC5A1665}"/>
              </a:ext>
            </a:extLst>
          </p:cNvPr>
          <p:cNvSpPr/>
          <p:nvPr/>
        </p:nvSpPr>
        <p:spPr>
          <a:xfrm>
            <a:off x="5697567" y="3044200"/>
            <a:ext cx="3601312" cy="369332"/>
          </a:xfrm>
          <a:prstGeom prst="rect">
            <a:avLst/>
          </a:prstGeom>
        </p:spPr>
        <p:txBody>
          <a:bodyPr wrap="square">
            <a:spAutoFit/>
          </a:bodyPr>
          <a:lstStyle/>
          <a:p>
            <a:pPr lvl="0">
              <a:defRPr/>
            </a:pPr>
            <a:r>
              <a:rPr lang="en-US" b="1" dirty="0">
                <a:solidFill>
                  <a:srgbClr val="003E67"/>
                </a:solidFill>
                <a:latin typeface="Franklin Gothic Book" panose="020B0503020102020204" pitchFamily="34" charset="0"/>
                <a:cs typeface="Calibri" panose="020F0502020204030204" pitchFamily="34" charset="0"/>
              </a:rPr>
              <a:t>ICE at a Glance</a:t>
            </a:r>
          </a:p>
        </p:txBody>
      </p:sp>
      <p:cxnSp>
        <p:nvCxnSpPr>
          <p:cNvPr id="18" name="Straight Connector 17">
            <a:extLst>
              <a:ext uri="{FF2B5EF4-FFF2-40B4-BE49-F238E27FC236}">
                <a16:creationId xmlns:a16="http://schemas.microsoft.com/office/drawing/2014/main" id="{15404D1B-993C-14C7-566E-85633921B9E5}"/>
              </a:ext>
            </a:extLst>
          </p:cNvPr>
          <p:cNvCxnSpPr>
            <a:cxnSpLocks/>
          </p:cNvCxnSpPr>
          <p:nvPr/>
        </p:nvCxnSpPr>
        <p:spPr>
          <a:xfrm>
            <a:off x="4934886" y="3098020"/>
            <a:ext cx="0" cy="3154680"/>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9A6EA39E-DD45-446A-A48C-E102CCD4B32E}"/>
              </a:ext>
            </a:extLst>
          </p:cNvPr>
          <p:cNvSpPr txBox="1"/>
          <p:nvPr/>
        </p:nvSpPr>
        <p:spPr>
          <a:xfrm>
            <a:off x="1322971" y="3096592"/>
            <a:ext cx="1444011" cy="369332"/>
          </a:xfrm>
          <a:prstGeom prst="rect">
            <a:avLst/>
          </a:prstGeom>
          <a:noFill/>
        </p:spPr>
        <p:txBody>
          <a:bodyPr wrap="square" rtlCol="0">
            <a:spAutoFit/>
          </a:bodyPr>
          <a:lstStyle/>
          <a:p>
            <a:r>
              <a:rPr lang="en-US" b="1" dirty="0">
                <a:solidFill>
                  <a:srgbClr val="003366"/>
                </a:solidFill>
                <a:latin typeface="Franklin Gothic Book" panose="020B0503020102020204" pitchFamily="34" charset="0"/>
              </a:rPr>
              <a:t>About</a:t>
            </a:r>
            <a:endParaRPr lang="en-US" dirty="0">
              <a:solidFill>
                <a:srgbClr val="003366"/>
              </a:solidFill>
              <a:latin typeface="Franklin Gothic Book" panose="020B0503020102020204" pitchFamily="34" charset="0"/>
            </a:endParaRPr>
          </a:p>
        </p:txBody>
      </p:sp>
      <p:cxnSp>
        <p:nvCxnSpPr>
          <p:cNvPr id="38" name="Straight Connector 37">
            <a:extLst>
              <a:ext uri="{FF2B5EF4-FFF2-40B4-BE49-F238E27FC236}">
                <a16:creationId xmlns:a16="http://schemas.microsoft.com/office/drawing/2014/main" id="{761F0341-2AAD-4315-A061-6E1D810A4013}"/>
              </a:ext>
            </a:extLst>
          </p:cNvPr>
          <p:cNvCxnSpPr>
            <a:cxnSpLocks/>
          </p:cNvCxnSpPr>
          <p:nvPr/>
        </p:nvCxnSpPr>
        <p:spPr>
          <a:xfrm>
            <a:off x="690576" y="4892594"/>
            <a:ext cx="4045369" cy="2483"/>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35" name="Rectangle 34">
            <a:extLst>
              <a:ext uri="{FF2B5EF4-FFF2-40B4-BE49-F238E27FC236}">
                <a16:creationId xmlns:a16="http://schemas.microsoft.com/office/drawing/2014/main" id="{31D10D3D-CAFB-4F2C-B615-45EAB3896B88}"/>
              </a:ext>
            </a:extLst>
          </p:cNvPr>
          <p:cNvSpPr/>
          <p:nvPr/>
        </p:nvSpPr>
        <p:spPr>
          <a:xfrm>
            <a:off x="585300" y="5002652"/>
            <a:ext cx="2560320" cy="369332"/>
          </a:xfrm>
          <a:prstGeom prst="rect">
            <a:avLst/>
          </a:prstGeom>
        </p:spPr>
        <p:txBody>
          <a:bodyPr wrap="square">
            <a:spAutoFit/>
          </a:bodyPr>
          <a:lstStyle/>
          <a:p>
            <a:pPr lvl="0">
              <a:defRPr/>
            </a:pPr>
            <a:r>
              <a:rPr lang="en-US" b="1" dirty="0">
                <a:solidFill>
                  <a:srgbClr val="003366"/>
                </a:solidFill>
                <a:latin typeface="Franklin Gothic Book" panose="020B0503020102020204" pitchFamily="34" charset="0"/>
                <a:cs typeface="Calibri" panose="020F0502020204030204" pitchFamily="34" charset="0"/>
              </a:rPr>
              <a:t>Mission</a:t>
            </a:r>
          </a:p>
        </p:txBody>
      </p:sp>
      <p:pic>
        <p:nvPicPr>
          <p:cNvPr id="36" name="Graphic 35" descr="Bullseye with solid fill">
            <a:extLst>
              <a:ext uri="{FF2B5EF4-FFF2-40B4-BE49-F238E27FC236}">
                <a16:creationId xmlns:a16="http://schemas.microsoft.com/office/drawing/2014/main" id="{30204666-DF16-48B6-A6F4-8B9D9C7B7B9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16152" y="4929933"/>
            <a:ext cx="1219793" cy="1219793"/>
          </a:xfrm>
          <a:prstGeom prst="rect">
            <a:avLst/>
          </a:prstGeom>
        </p:spPr>
      </p:pic>
      <p:sp>
        <p:nvSpPr>
          <p:cNvPr id="24" name="Rectangle 23">
            <a:extLst>
              <a:ext uri="{FF2B5EF4-FFF2-40B4-BE49-F238E27FC236}">
                <a16:creationId xmlns:a16="http://schemas.microsoft.com/office/drawing/2014/main" id="{6D842919-2BC8-49AC-B5E1-E21D75C4A07F}"/>
              </a:ext>
            </a:extLst>
          </p:cNvPr>
          <p:cNvSpPr/>
          <p:nvPr/>
        </p:nvSpPr>
        <p:spPr>
          <a:xfrm>
            <a:off x="4800600" y="1631262"/>
            <a:ext cx="2675965" cy="115256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5" name="Picture 24" descr="Text&#10;&#10;Description automatically generated">
            <a:extLst>
              <a:ext uri="{FF2B5EF4-FFF2-40B4-BE49-F238E27FC236}">
                <a16:creationId xmlns:a16="http://schemas.microsoft.com/office/drawing/2014/main" id="{7E3C0D68-6D49-479D-B22A-52CDA7CCBC9E}"/>
              </a:ext>
            </a:extLst>
          </p:cNvPr>
          <p:cNvPicPr>
            <a:picLocks noChangeAspect="1"/>
          </p:cNvPicPr>
          <p:nvPr/>
        </p:nvPicPr>
        <p:blipFill>
          <a:blip r:embed="rId6"/>
          <a:stretch>
            <a:fillRect/>
          </a:stretch>
        </p:blipFill>
        <p:spPr>
          <a:xfrm>
            <a:off x="4934886" y="1865945"/>
            <a:ext cx="2398428" cy="715838"/>
          </a:xfrm>
          <a:prstGeom prst="rect">
            <a:avLst/>
          </a:prstGeom>
        </p:spPr>
      </p:pic>
      <p:sp>
        <p:nvSpPr>
          <p:cNvPr id="12" name="Oval 11">
            <a:extLst>
              <a:ext uri="{FF2B5EF4-FFF2-40B4-BE49-F238E27FC236}">
                <a16:creationId xmlns:a16="http://schemas.microsoft.com/office/drawing/2014/main" id="{716B062E-2AD8-2C18-E40A-C78E6C114C57}"/>
              </a:ext>
            </a:extLst>
          </p:cNvPr>
          <p:cNvSpPr/>
          <p:nvPr/>
        </p:nvSpPr>
        <p:spPr>
          <a:xfrm>
            <a:off x="679614" y="2989629"/>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14">
            <a:extLst>
              <a:ext uri="{FF2B5EF4-FFF2-40B4-BE49-F238E27FC236}">
                <a16:creationId xmlns:a16="http://schemas.microsoft.com/office/drawing/2014/main" id="{A1DC5461-3286-8776-42C6-BC5696DB7681}"/>
              </a:ext>
            </a:extLst>
          </p:cNvPr>
          <p:cNvSpPr/>
          <p:nvPr/>
        </p:nvSpPr>
        <p:spPr>
          <a:xfrm>
            <a:off x="5100791" y="2963885"/>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Content Placeholder 2">
            <a:extLst>
              <a:ext uri="{FF2B5EF4-FFF2-40B4-BE49-F238E27FC236}">
                <a16:creationId xmlns:a16="http://schemas.microsoft.com/office/drawing/2014/main" id="{31705E05-225E-4058-AA65-C6DBB39618B0}"/>
              </a:ext>
            </a:extLst>
          </p:cNvPr>
          <p:cNvSpPr txBox="1">
            <a:spLocks/>
          </p:cNvSpPr>
          <p:nvPr/>
        </p:nvSpPr>
        <p:spPr>
          <a:xfrm>
            <a:off x="690578" y="5330863"/>
            <a:ext cx="4110022" cy="1004925"/>
          </a:xfrm>
          <a:prstGeom prst="rect">
            <a:avLst/>
          </a:prstGeom>
        </p:spPr>
        <p:txBody>
          <a:bodyPr vert="horz" lIns="0" tIns="45720" rIns="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ranklin Gothic Book" panose="020B05030201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ranklin Gothic Book" panose="020B05030201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dirty="0">
                <a:solidFill>
                  <a:srgbClr val="005188"/>
                </a:solidFill>
                <a:latin typeface="Franklin Gothic Book" panose="020B0503020102020204" pitchFamily="34" charset="0"/>
              </a:rPr>
              <a:t>Protect through criminal investigations and enforce immigration laws to preserve national security and public safety.</a:t>
            </a:r>
            <a:endParaRPr lang="en-US" sz="1800" dirty="0">
              <a:solidFill>
                <a:srgbClr val="005188"/>
              </a:solidFill>
            </a:endParaRPr>
          </a:p>
        </p:txBody>
      </p:sp>
      <p:pic>
        <p:nvPicPr>
          <p:cNvPr id="19" name="Graphic 18" descr="Magnifying glass with solid fill">
            <a:extLst>
              <a:ext uri="{FF2B5EF4-FFF2-40B4-BE49-F238E27FC236}">
                <a16:creationId xmlns:a16="http://schemas.microsoft.com/office/drawing/2014/main" id="{EA163D98-6408-FB00-E24C-3A922EECC5A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42284" y="3049890"/>
            <a:ext cx="455504" cy="455504"/>
          </a:xfrm>
          <a:prstGeom prst="rect">
            <a:avLst/>
          </a:prstGeom>
        </p:spPr>
      </p:pic>
      <p:grpSp>
        <p:nvGrpSpPr>
          <p:cNvPr id="10" name="Group 9">
            <a:extLst>
              <a:ext uri="{FF2B5EF4-FFF2-40B4-BE49-F238E27FC236}">
                <a16:creationId xmlns:a16="http://schemas.microsoft.com/office/drawing/2014/main" id="{020A8D34-5D48-5E53-5304-73B3C5DEDC6F}"/>
              </a:ext>
            </a:extLst>
          </p:cNvPr>
          <p:cNvGrpSpPr/>
          <p:nvPr/>
        </p:nvGrpSpPr>
        <p:grpSpPr>
          <a:xfrm>
            <a:off x="10352098" y="752702"/>
            <a:ext cx="1850062" cy="584775"/>
            <a:chOff x="10352098" y="752702"/>
            <a:chExt cx="1850062" cy="584775"/>
          </a:xfrm>
        </p:grpSpPr>
        <p:sp>
          <p:nvSpPr>
            <p:cNvPr id="13" name="Rectangle 12">
              <a:extLst>
                <a:ext uri="{FF2B5EF4-FFF2-40B4-BE49-F238E27FC236}">
                  <a16:creationId xmlns:a16="http://schemas.microsoft.com/office/drawing/2014/main" id="{1248B99B-2560-1EEA-3C12-E028334942C5}"/>
                </a:ext>
              </a:extLst>
            </p:cNvPr>
            <p:cNvSpPr/>
            <p:nvPr/>
          </p:nvSpPr>
          <p:spPr>
            <a:xfrm>
              <a:off x="10352098" y="752702"/>
              <a:ext cx="1850062" cy="58477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427A1C67-42E4-5FA7-C950-54A3933A27CE}"/>
                </a:ext>
              </a:extLst>
            </p:cNvPr>
            <p:cNvSpPr txBox="1"/>
            <p:nvPr/>
          </p:nvSpPr>
          <p:spPr>
            <a:xfrm>
              <a:off x="10707209" y="859001"/>
              <a:ext cx="1411187"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2</a:t>
              </a:r>
              <a:endParaRPr lang="en-US" dirty="0">
                <a:solidFill>
                  <a:srgbClr val="3F3F3F"/>
                </a:solidFill>
                <a:effectLst/>
                <a:latin typeface="FranklinGothicURWBoo" pitchFamily="2" charset="77"/>
              </a:endParaRPr>
            </a:p>
          </p:txBody>
        </p:sp>
        <p:pic>
          <p:nvPicPr>
            <p:cNvPr id="16" name="Graphic 15" descr="Magnifying glass with solid fill">
              <a:extLst>
                <a:ext uri="{FF2B5EF4-FFF2-40B4-BE49-F238E27FC236}">
                  <a16:creationId xmlns:a16="http://schemas.microsoft.com/office/drawing/2014/main" id="{6359351F-1DBD-4AF1-8C26-6127BA80B9D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427749" y="787645"/>
              <a:ext cx="509491" cy="509491"/>
            </a:xfrm>
            <a:prstGeom prst="rect">
              <a:avLst/>
            </a:prstGeom>
          </p:spPr>
        </p:pic>
      </p:grpSp>
      <p:pic>
        <p:nvPicPr>
          <p:cNvPr id="21" name="Graphic 20" descr="Binoculars with solid fill">
            <a:extLst>
              <a:ext uri="{FF2B5EF4-FFF2-40B4-BE49-F238E27FC236}">
                <a16:creationId xmlns:a16="http://schemas.microsoft.com/office/drawing/2014/main" id="{BD615CB7-9CDC-766D-8378-B6EA9AAA032A}"/>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156325" y="3025878"/>
            <a:ext cx="485707" cy="485707"/>
          </a:xfrm>
          <a:prstGeom prst="rect">
            <a:avLst/>
          </a:prstGeom>
        </p:spPr>
      </p:pic>
    </p:spTree>
    <p:extLst>
      <p:ext uri="{BB962C8B-B14F-4D97-AF65-F5344CB8AC3E}">
        <p14:creationId xmlns:p14="http://schemas.microsoft.com/office/powerpoint/2010/main" val="22352007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6FB96F-B06B-45E2-BB0C-295957A66BAC}"/>
              </a:ext>
            </a:extLst>
          </p:cNvPr>
          <p:cNvSpPr>
            <a:spLocks noGrp="1"/>
          </p:cNvSpPr>
          <p:nvPr>
            <p:ph type="title"/>
          </p:nvPr>
        </p:nvSpPr>
        <p:spPr>
          <a:xfrm>
            <a:off x="685800" y="798718"/>
            <a:ext cx="10793896" cy="648374"/>
          </a:xfrm>
        </p:spPr>
        <p:txBody>
          <a:bodyPr>
            <a:normAutofit/>
          </a:bodyPr>
          <a:lstStyle/>
          <a:p>
            <a:r>
              <a:rPr lang="en-US" sz="3200" b="0" i="0" dirty="0">
                <a:solidFill>
                  <a:srgbClr val="005188"/>
                </a:solidFill>
                <a:effectLst/>
              </a:rPr>
              <a:t>Immigration and Customs Enforcement (</a:t>
            </a:r>
            <a:r>
              <a:rPr lang="en-US" sz="3200" b="0" i="0" dirty="0">
                <a:solidFill>
                  <a:srgbClr val="005188"/>
                </a:solidFill>
                <a:effectLst/>
                <a:hlinkClick r:id="rId3"/>
              </a:rPr>
              <a:t>ICE</a:t>
            </a:r>
            <a:r>
              <a:rPr lang="en-US" sz="3200" b="0" i="0" dirty="0">
                <a:solidFill>
                  <a:srgbClr val="005188"/>
                </a:solidFill>
                <a:effectLst/>
              </a:rPr>
              <a:t>)</a:t>
            </a:r>
            <a:endParaRPr lang="en-US" sz="3200" dirty="0">
              <a:solidFill>
                <a:srgbClr val="005188"/>
              </a:solidFill>
            </a:endParaRPr>
          </a:p>
        </p:txBody>
      </p:sp>
      <p:sp>
        <p:nvSpPr>
          <p:cNvPr id="4" name="Content Placeholder 3">
            <a:extLst>
              <a:ext uri="{FF2B5EF4-FFF2-40B4-BE49-F238E27FC236}">
                <a16:creationId xmlns:a16="http://schemas.microsoft.com/office/drawing/2014/main" id="{7734DAA3-530E-472A-8563-CEC22AF04752}"/>
              </a:ext>
            </a:extLst>
          </p:cNvPr>
          <p:cNvSpPr>
            <a:spLocks noGrp="1"/>
          </p:cNvSpPr>
          <p:nvPr>
            <p:ph sz="half" idx="2"/>
          </p:nvPr>
        </p:nvSpPr>
        <p:spPr>
          <a:xfrm>
            <a:off x="3853673" y="3726618"/>
            <a:ext cx="7747778" cy="2619937"/>
          </a:xfrm>
        </p:spPr>
        <p:txBody>
          <a:bodyPr numCol="2" spcCol="182880">
            <a:noAutofit/>
          </a:bodyPr>
          <a:lstStyle/>
          <a:p>
            <a:pPr>
              <a:lnSpc>
                <a:spcPct val="100000"/>
              </a:lnSpc>
              <a:spcBef>
                <a:spcPts val="0"/>
              </a:spcBef>
              <a:spcAft>
                <a:spcPts val="600"/>
              </a:spcAft>
            </a:pPr>
            <a:r>
              <a:rPr lang="en-US" sz="1800" b="0" i="0" dirty="0">
                <a:solidFill>
                  <a:srgbClr val="005188"/>
                </a:solidFill>
                <a:effectLst/>
                <a:latin typeface="Franklin Gothic Book" panose="020B0503020102020204" pitchFamily="34" charset="0"/>
              </a:rPr>
              <a:t>Administrative Immigration Processing Temporary Facilities</a:t>
            </a:r>
          </a:p>
          <a:p>
            <a:pPr>
              <a:lnSpc>
                <a:spcPct val="100000"/>
              </a:lnSpc>
              <a:spcBef>
                <a:spcPts val="0"/>
              </a:spcBef>
              <a:spcAft>
                <a:spcPts val="600"/>
              </a:spcAft>
            </a:pPr>
            <a:r>
              <a:rPr lang="en-US" sz="1800" dirty="0">
                <a:solidFill>
                  <a:srgbClr val="005188"/>
                </a:solidFill>
                <a:latin typeface="Franklin Gothic Book" panose="020B0503020102020204" pitchFamily="34" charset="0"/>
              </a:rPr>
              <a:t>Aircraft, Engines, and Equipment and Related Maintenance</a:t>
            </a:r>
          </a:p>
          <a:p>
            <a:pPr>
              <a:lnSpc>
                <a:spcPct val="100000"/>
              </a:lnSpc>
              <a:spcBef>
                <a:spcPts val="0"/>
              </a:spcBef>
              <a:spcAft>
                <a:spcPts val="600"/>
              </a:spcAft>
            </a:pPr>
            <a:r>
              <a:rPr lang="en-US" sz="1800" dirty="0">
                <a:solidFill>
                  <a:srgbClr val="005188"/>
                </a:solidFill>
                <a:effectLst/>
                <a:ea typeface="Times New Roman" panose="02020603050405020304" pitchFamily="18" charset="0"/>
              </a:rPr>
              <a:t>Armed Security </a:t>
            </a:r>
            <a:r>
              <a:rPr lang="en-US" sz="1800" dirty="0">
                <a:solidFill>
                  <a:srgbClr val="005188"/>
                </a:solidFill>
                <a:ea typeface="Times New Roman" panose="02020603050405020304" pitchFamily="18" charset="0"/>
              </a:rPr>
              <a:t>G</a:t>
            </a:r>
            <a:r>
              <a:rPr lang="en-US" sz="1800" dirty="0">
                <a:solidFill>
                  <a:srgbClr val="005188"/>
                </a:solidFill>
                <a:effectLst/>
                <a:ea typeface="Times New Roman" panose="02020603050405020304" pitchFamily="18" charset="0"/>
              </a:rPr>
              <a:t>uard </a:t>
            </a:r>
            <a:r>
              <a:rPr lang="en-US" sz="1800" dirty="0">
                <a:solidFill>
                  <a:srgbClr val="005188"/>
                </a:solidFill>
                <a:ea typeface="Times New Roman" panose="02020603050405020304" pitchFamily="18" charset="0"/>
              </a:rPr>
              <a:t>S</a:t>
            </a:r>
            <a:r>
              <a:rPr lang="en-US" sz="1800" dirty="0">
                <a:solidFill>
                  <a:srgbClr val="005188"/>
                </a:solidFill>
                <a:effectLst/>
                <a:ea typeface="Times New Roman" panose="02020603050405020304" pitchFamily="18" charset="0"/>
              </a:rPr>
              <a:t>ervices</a:t>
            </a:r>
          </a:p>
          <a:p>
            <a:pPr marR="0" lvl="0">
              <a:lnSpc>
                <a:spcPct val="100000"/>
              </a:lnSpc>
              <a:spcBef>
                <a:spcPts val="0"/>
              </a:spcBef>
              <a:spcAft>
                <a:spcPts val="600"/>
              </a:spcAft>
            </a:pPr>
            <a:r>
              <a:rPr lang="en-US" sz="1800" dirty="0">
                <a:solidFill>
                  <a:srgbClr val="005188"/>
                </a:solidFill>
                <a:ea typeface="Times New Roman" panose="02020603050405020304" pitchFamily="18" charset="0"/>
              </a:rPr>
              <a:t>F</a:t>
            </a:r>
            <a:r>
              <a:rPr lang="en-US" sz="1800" dirty="0">
                <a:solidFill>
                  <a:srgbClr val="005188"/>
                </a:solidFill>
                <a:effectLst/>
                <a:ea typeface="Times New Roman" panose="02020603050405020304" pitchFamily="18" charset="0"/>
              </a:rPr>
              <a:t>ood and Clothing </a:t>
            </a:r>
          </a:p>
          <a:p>
            <a:pPr marR="0" lvl="0">
              <a:lnSpc>
                <a:spcPct val="100000"/>
              </a:lnSpc>
              <a:spcBef>
                <a:spcPts val="0"/>
              </a:spcBef>
              <a:spcAft>
                <a:spcPts val="600"/>
              </a:spcAft>
            </a:pPr>
            <a:r>
              <a:rPr lang="en-US" sz="1800" dirty="0">
                <a:solidFill>
                  <a:srgbClr val="005188"/>
                </a:solidFill>
              </a:rPr>
              <a:t>IT Maintenance, Operations, Support, and Software</a:t>
            </a:r>
            <a:br>
              <a:rPr lang="en-US" sz="1800" dirty="0">
                <a:solidFill>
                  <a:srgbClr val="005188"/>
                </a:solidFill>
              </a:rPr>
            </a:br>
            <a:br>
              <a:rPr lang="en-US" sz="1800" dirty="0">
                <a:solidFill>
                  <a:srgbClr val="005188"/>
                </a:solidFill>
              </a:rPr>
            </a:br>
            <a:br>
              <a:rPr lang="en-US" sz="1800" dirty="0">
                <a:solidFill>
                  <a:srgbClr val="005188"/>
                </a:solidFill>
              </a:rPr>
            </a:br>
            <a:endParaRPr lang="en-US" sz="1800" dirty="0">
              <a:solidFill>
                <a:srgbClr val="005188"/>
              </a:solidFill>
            </a:endParaRPr>
          </a:p>
          <a:p>
            <a:pPr marL="404813">
              <a:lnSpc>
                <a:spcPct val="100000"/>
              </a:lnSpc>
              <a:spcBef>
                <a:spcPts val="0"/>
              </a:spcBef>
              <a:spcAft>
                <a:spcPts val="600"/>
              </a:spcAft>
            </a:pPr>
            <a:r>
              <a:rPr lang="en-US" sz="1800" dirty="0">
                <a:solidFill>
                  <a:srgbClr val="005188"/>
                </a:solidFill>
                <a:effectLst/>
                <a:ea typeface="Times New Roman" panose="02020603050405020304" pitchFamily="18" charset="0"/>
              </a:rPr>
              <a:t>Language Interpreter Services</a:t>
            </a:r>
          </a:p>
          <a:p>
            <a:pPr marL="404813">
              <a:lnSpc>
                <a:spcPct val="100000"/>
              </a:lnSpc>
              <a:spcBef>
                <a:spcPts val="0"/>
              </a:spcBef>
              <a:spcAft>
                <a:spcPts val="600"/>
              </a:spcAft>
            </a:pPr>
            <a:r>
              <a:rPr lang="en-US" sz="1800" dirty="0">
                <a:solidFill>
                  <a:srgbClr val="005188"/>
                </a:solidFill>
                <a:ea typeface="Times New Roman" panose="02020603050405020304" pitchFamily="18" charset="0"/>
              </a:rPr>
              <a:t>Law Enforcement Training, Services, and Products </a:t>
            </a:r>
            <a:br>
              <a:rPr lang="en-US" sz="1800" dirty="0">
                <a:solidFill>
                  <a:srgbClr val="005188"/>
                </a:solidFill>
                <a:ea typeface="Times New Roman" panose="02020603050405020304" pitchFamily="18" charset="0"/>
              </a:rPr>
            </a:br>
            <a:r>
              <a:rPr lang="en-US" sz="1800" dirty="0">
                <a:solidFill>
                  <a:srgbClr val="005188"/>
                </a:solidFill>
                <a:effectLst/>
                <a:ea typeface="Times New Roman" panose="02020603050405020304" pitchFamily="18" charset="0"/>
              </a:rPr>
              <a:t>(</a:t>
            </a:r>
            <a:r>
              <a:rPr lang="en-US" sz="1800" dirty="0">
                <a:solidFill>
                  <a:srgbClr val="005188"/>
                </a:solidFill>
                <a:ea typeface="Times New Roman" panose="02020603050405020304" pitchFamily="18" charset="0"/>
              </a:rPr>
              <a:t>i.e., ammunition, </a:t>
            </a:r>
            <a:r>
              <a:rPr lang="en-US" sz="1800" dirty="0">
                <a:solidFill>
                  <a:srgbClr val="005188"/>
                </a:solidFill>
                <a:effectLst/>
                <a:ea typeface="Times New Roman" panose="02020603050405020304" pitchFamily="18" charset="0"/>
              </a:rPr>
              <a:t>handcuffs, </a:t>
            </a:r>
            <a:br>
              <a:rPr lang="en-US" sz="1800" dirty="0">
                <a:solidFill>
                  <a:srgbClr val="005188"/>
                </a:solidFill>
                <a:effectLst/>
                <a:ea typeface="Times New Roman" panose="02020603050405020304" pitchFamily="18" charset="0"/>
              </a:rPr>
            </a:br>
            <a:r>
              <a:rPr lang="en-US" sz="1800" dirty="0">
                <a:solidFill>
                  <a:srgbClr val="005188"/>
                </a:solidFill>
                <a:effectLst/>
                <a:ea typeface="Times New Roman" panose="02020603050405020304" pitchFamily="18" charset="0"/>
              </a:rPr>
              <a:t>hand restraints, and guns) </a:t>
            </a:r>
            <a:endParaRPr lang="en-US" sz="1800" dirty="0">
              <a:solidFill>
                <a:srgbClr val="005188"/>
              </a:solidFill>
              <a:ea typeface="Times New Roman" panose="02020603050405020304" pitchFamily="18" charset="0"/>
            </a:endParaRPr>
          </a:p>
          <a:p>
            <a:pPr marL="404813" marR="0" lvl="0">
              <a:lnSpc>
                <a:spcPct val="100000"/>
              </a:lnSpc>
              <a:spcBef>
                <a:spcPts val="0"/>
              </a:spcBef>
              <a:spcAft>
                <a:spcPts val="600"/>
              </a:spcAft>
            </a:pPr>
            <a:r>
              <a:rPr lang="en-US" sz="1800" dirty="0">
                <a:solidFill>
                  <a:srgbClr val="005188"/>
                </a:solidFill>
              </a:rPr>
              <a:t>Management Support </a:t>
            </a:r>
            <a:r>
              <a:rPr lang="en-US" sz="1800" dirty="0">
                <a:solidFill>
                  <a:srgbClr val="005188"/>
                </a:solidFill>
                <a:latin typeface="Franklin Gothic Book" panose="020B0503020102020204" pitchFamily="34" charset="0"/>
              </a:rPr>
              <a:t>Services and Engineering/Technical Support</a:t>
            </a:r>
          </a:p>
          <a:p>
            <a:pPr marL="404813">
              <a:lnSpc>
                <a:spcPct val="100000"/>
              </a:lnSpc>
              <a:spcBef>
                <a:spcPts val="0"/>
              </a:spcBef>
              <a:spcAft>
                <a:spcPts val="600"/>
              </a:spcAft>
            </a:pPr>
            <a:r>
              <a:rPr lang="en-US" sz="1800" dirty="0">
                <a:solidFill>
                  <a:srgbClr val="005188"/>
                </a:solidFill>
                <a:effectLst/>
                <a:ea typeface="Times New Roman" panose="02020603050405020304" pitchFamily="18" charset="0"/>
              </a:rPr>
              <a:t>Temporary Housing</a:t>
            </a:r>
          </a:p>
          <a:p>
            <a:pPr>
              <a:spcBef>
                <a:spcPts val="0"/>
              </a:spcBef>
              <a:spcAft>
                <a:spcPts val="200"/>
              </a:spcAft>
            </a:pPr>
            <a:endParaRPr lang="en-US" sz="1800" dirty="0">
              <a:solidFill>
                <a:srgbClr val="005188"/>
              </a:solidFill>
              <a:ea typeface="Times New Roman" panose="02020603050405020304" pitchFamily="18" charset="0"/>
            </a:endParaRPr>
          </a:p>
          <a:p>
            <a:pPr>
              <a:spcBef>
                <a:spcPts val="0"/>
              </a:spcBef>
            </a:pPr>
            <a:endParaRPr lang="en-US" sz="1800" dirty="0">
              <a:solidFill>
                <a:srgbClr val="005188"/>
              </a:solidFill>
              <a:effectLst/>
              <a:latin typeface="Times New Roman" panose="02020603050405020304" pitchFamily="18" charset="0"/>
              <a:ea typeface="Times New Roman" panose="02020603050405020304" pitchFamily="18" charset="0"/>
            </a:endParaRPr>
          </a:p>
          <a:p>
            <a:pPr>
              <a:spcBef>
                <a:spcPts val="0"/>
              </a:spcBef>
              <a:spcAft>
                <a:spcPts val="200"/>
              </a:spcAft>
            </a:pPr>
            <a:endParaRPr lang="en-US" sz="1800" dirty="0">
              <a:solidFill>
                <a:srgbClr val="005188"/>
              </a:solidFill>
              <a:effectLst/>
              <a:ea typeface="Times New Roman" panose="02020603050405020304" pitchFamily="18" charset="0"/>
            </a:endParaRPr>
          </a:p>
        </p:txBody>
      </p:sp>
      <p:sp>
        <p:nvSpPr>
          <p:cNvPr id="5" name="Slide Number Placeholder 4">
            <a:extLst>
              <a:ext uri="{FF2B5EF4-FFF2-40B4-BE49-F238E27FC236}">
                <a16:creationId xmlns:a16="http://schemas.microsoft.com/office/drawing/2014/main" id="{38BAF1B9-C004-4BF5-9F4C-E9175EDDC201}"/>
              </a:ext>
            </a:extLst>
          </p:cNvPr>
          <p:cNvSpPr>
            <a:spLocks noGrp="1"/>
          </p:cNvSpPr>
          <p:nvPr>
            <p:ph type="sldNum" sz="quarter" idx="10"/>
          </p:nvPr>
        </p:nvSpPr>
        <p:spPr/>
        <p:txBody>
          <a:bodyPr/>
          <a:lstStyle/>
          <a:p>
            <a:fld id="{608A590B-EA45-4811-A9A8-40DF519EF08C}" type="slidenum">
              <a:rPr lang="en-US" smtClean="0"/>
              <a:pPr/>
              <a:t>27</a:t>
            </a:fld>
            <a:endParaRPr lang="en-US" dirty="0"/>
          </a:p>
        </p:txBody>
      </p:sp>
      <p:sp>
        <p:nvSpPr>
          <p:cNvPr id="7" name="Rectangle 6">
            <a:extLst>
              <a:ext uri="{FF2B5EF4-FFF2-40B4-BE49-F238E27FC236}">
                <a16:creationId xmlns:a16="http://schemas.microsoft.com/office/drawing/2014/main" id="{CA95EF1D-311D-4908-552C-00F8F35FB827}"/>
              </a:ext>
            </a:extLst>
          </p:cNvPr>
          <p:cNvSpPr/>
          <p:nvPr/>
        </p:nvSpPr>
        <p:spPr>
          <a:xfrm>
            <a:off x="0" y="1706213"/>
            <a:ext cx="12192000" cy="993913"/>
          </a:xfrm>
          <a:prstGeom prst="rect">
            <a:avLst/>
          </a:prstGeom>
          <a:pattFill prst="dkDn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E1422D6E-3E25-4CD6-65B7-6EF9BC5A1665}"/>
              </a:ext>
            </a:extLst>
          </p:cNvPr>
          <p:cNvSpPr/>
          <p:nvPr/>
        </p:nvSpPr>
        <p:spPr>
          <a:xfrm>
            <a:off x="4486132" y="3160444"/>
            <a:ext cx="6643733" cy="369332"/>
          </a:xfrm>
          <a:prstGeom prst="rect">
            <a:avLst/>
          </a:prstGeom>
        </p:spPr>
        <p:txBody>
          <a:bodyPr wrap="square">
            <a:spAutoFit/>
          </a:bodyPr>
          <a:lstStyle/>
          <a:p>
            <a:pPr lvl="0">
              <a:defRPr/>
            </a:pPr>
            <a:r>
              <a:rPr lang="en-US" b="1" dirty="0">
                <a:solidFill>
                  <a:srgbClr val="003E67"/>
                </a:solidFill>
                <a:latin typeface="Franklin Gothic Book" panose="020B0503020102020204" pitchFamily="34" charset="0"/>
                <a:cs typeface="Calibri" panose="020F0502020204030204" pitchFamily="34" charset="0"/>
              </a:rPr>
              <a:t>What ICE Buys</a:t>
            </a:r>
          </a:p>
        </p:txBody>
      </p:sp>
      <p:cxnSp>
        <p:nvCxnSpPr>
          <p:cNvPr id="18" name="Straight Connector 17">
            <a:extLst>
              <a:ext uri="{FF2B5EF4-FFF2-40B4-BE49-F238E27FC236}">
                <a16:creationId xmlns:a16="http://schemas.microsoft.com/office/drawing/2014/main" id="{15404D1B-993C-14C7-566E-85633921B9E5}"/>
              </a:ext>
            </a:extLst>
          </p:cNvPr>
          <p:cNvCxnSpPr/>
          <p:nvPr/>
        </p:nvCxnSpPr>
        <p:spPr>
          <a:xfrm>
            <a:off x="3541314" y="3112903"/>
            <a:ext cx="0" cy="3137200"/>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CD81A2B1-418C-2FEE-2FBE-11DDD010F971}"/>
              </a:ext>
            </a:extLst>
          </p:cNvPr>
          <p:cNvCxnSpPr>
            <a:cxnSpLocks/>
          </p:cNvCxnSpPr>
          <p:nvPr/>
        </p:nvCxnSpPr>
        <p:spPr>
          <a:xfrm>
            <a:off x="737335" y="5151787"/>
            <a:ext cx="265176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9A6EA39E-DD45-446A-A48C-E102CCD4B32E}"/>
              </a:ext>
            </a:extLst>
          </p:cNvPr>
          <p:cNvSpPr txBox="1"/>
          <p:nvPr/>
        </p:nvSpPr>
        <p:spPr>
          <a:xfrm>
            <a:off x="1364170" y="5461566"/>
            <a:ext cx="1803805" cy="646331"/>
          </a:xfrm>
          <a:prstGeom prst="rect">
            <a:avLst/>
          </a:prstGeom>
          <a:noFill/>
        </p:spPr>
        <p:txBody>
          <a:bodyPr wrap="square" rtlCol="0">
            <a:spAutoFit/>
          </a:bodyPr>
          <a:lstStyle/>
          <a:p>
            <a:r>
              <a:rPr lang="en-US" b="1" dirty="0">
                <a:solidFill>
                  <a:srgbClr val="5E9732"/>
                </a:solidFill>
                <a:latin typeface="Franklin Gothic Book" panose="020B0503020102020204" pitchFamily="34" charset="0"/>
              </a:rPr>
              <a:t>Contract Spend</a:t>
            </a:r>
            <a:br>
              <a:rPr lang="en-US" b="1" dirty="0">
                <a:solidFill>
                  <a:srgbClr val="5E9732"/>
                </a:solidFill>
                <a:latin typeface="Franklin Gothic Book" panose="020B0503020102020204" pitchFamily="34" charset="0"/>
              </a:rPr>
            </a:br>
            <a:r>
              <a:rPr lang="en-US" dirty="0">
                <a:solidFill>
                  <a:srgbClr val="5E9732"/>
                </a:solidFill>
                <a:latin typeface="Franklin Gothic Book" panose="020B0503020102020204" pitchFamily="34" charset="0"/>
              </a:rPr>
              <a:t>$3.6B</a:t>
            </a:r>
          </a:p>
        </p:txBody>
      </p:sp>
      <p:sp>
        <p:nvSpPr>
          <p:cNvPr id="28" name="Content Placeholder 3">
            <a:extLst>
              <a:ext uri="{FF2B5EF4-FFF2-40B4-BE49-F238E27FC236}">
                <a16:creationId xmlns:a16="http://schemas.microsoft.com/office/drawing/2014/main" id="{C71357FD-33B2-4B91-B971-A4EDC28EF8F6}"/>
              </a:ext>
            </a:extLst>
          </p:cNvPr>
          <p:cNvSpPr txBox="1">
            <a:spLocks/>
          </p:cNvSpPr>
          <p:nvPr/>
        </p:nvSpPr>
        <p:spPr>
          <a:xfrm>
            <a:off x="8523134" y="3705558"/>
            <a:ext cx="2973843" cy="2619937"/>
          </a:xfrm>
          <a:prstGeom prst="rect">
            <a:avLst/>
          </a:prstGeom>
        </p:spPr>
        <p:txBody>
          <a:bodyPr vert="horz" lIns="0" tIns="45720" rIns="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ranklin Gothic Book" panose="020B05030201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ranklin Gothic Book" panose="020B05030201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lvl="1">
              <a:lnSpc>
                <a:spcPct val="100000"/>
              </a:lnSpc>
              <a:spcBef>
                <a:spcPts val="0"/>
              </a:spcBef>
              <a:spcAft>
                <a:spcPts val="600"/>
              </a:spcAft>
            </a:pPr>
            <a:endParaRPr lang="en-US" sz="1700" dirty="0"/>
          </a:p>
        </p:txBody>
      </p:sp>
      <p:sp>
        <p:nvSpPr>
          <p:cNvPr id="30" name="Rectangle 29">
            <a:extLst>
              <a:ext uri="{FF2B5EF4-FFF2-40B4-BE49-F238E27FC236}">
                <a16:creationId xmlns:a16="http://schemas.microsoft.com/office/drawing/2014/main" id="{D7F5F42A-2096-41DD-AFA9-EE1184015A50}"/>
              </a:ext>
            </a:extLst>
          </p:cNvPr>
          <p:cNvSpPr/>
          <p:nvPr/>
        </p:nvSpPr>
        <p:spPr>
          <a:xfrm>
            <a:off x="1400868" y="3161215"/>
            <a:ext cx="2743193" cy="369332"/>
          </a:xfrm>
          <a:prstGeom prst="rect">
            <a:avLst/>
          </a:prstGeom>
        </p:spPr>
        <p:txBody>
          <a:bodyPr wrap="square">
            <a:spAutoFit/>
          </a:bodyPr>
          <a:lstStyle/>
          <a:p>
            <a:pPr lvl="0">
              <a:defRPr/>
            </a:pPr>
            <a:r>
              <a:rPr lang="en-US" b="1" dirty="0">
                <a:solidFill>
                  <a:srgbClr val="003366"/>
                </a:solidFill>
                <a:latin typeface="Franklin Gothic Book" panose="020B0503020102020204" pitchFamily="34" charset="0"/>
                <a:cs typeface="Calibri" panose="020F0502020204030204" pitchFamily="34" charset="0"/>
              </a:rPr>
              <a:t>Contact</a:t>
            </a:r>
            <a:endParaRPr lang="en-US" dirty="0">
              <a:solidFill>
                <a:srgbClr val="003366"/>
              </a:solidFill>
              <a:latin typeface="Franklin Gothic Book" panose="020B0503020102020204" pitchFamily="34" charset="0"/>
              <a:cs typeface="Calibri" panose="020F0502020204030204" pitchFamily="34" charset="0"/>
            </a:endParaRPr>
          </a:p>
        </p:txBody>
      </p:sp>
      <p:sp>
        <p:nvSpPr>
          <p:cNvPr id="40" name="Rectangle 39">
            <a:extLst>
              <a:ext uri="{FF2B5EF4-FFF2-40B4-BE49-F238E27FC236}">
                <a16:creationId xmlns:a16="http://schemas.microsoft.com/office/drawing/2014/main" id="{58F3484E-89A5-42FA-989B-CA197395411C}"/>
              </a:ext>
            </a:extLst>
          </p:cNvPr>
          <p:cNvSpPr/>
          <p:nvPr/>
        </p:nvSpPr>
        <p:spPr>
          <a:xfrm>
            <a:off x="672721" y="4428984"/>
            <a:ext cx="2960676" cy="646331"/>
          </a:xfrm>
          <a:prstGeom prst="rect">
            <a:avLst/>
          </a:prstGeom>
        </p:spPr>
        <p:txBody>
          <a:bodyPr wrap="square">
            <a:spAutoFit/>
          </a:bodyPr>
          <a:lstStyle/>
          <a:p>
            <a:pPr lvl="0">
              <a:defRPr/>
            </a:pPr>
            <a:r>
              <a:rPr lang="en-US" dirty="0">
                <a:solidFill>
                  <a:srgbClr val="003366"/>
                </a:solidFill>
                <a:latin typeface="Franklin Gothic Book" panose="020B0503020102020204" pitchFamily="34" charset="0"/>
                <a:cs typeface="Calibri" panose="020F0502020204030204" pitchFamily="34" charset="0"/>
              </a:rPr>
              <a:t>Small Business Specialist</a:t>
            </a:r>
          </a:p>
          <a:p>
            <a:pPr>
              <a:defRPr/>
            </a:pPr>
            <a:r>
              <a:rPr lang="en-US" u="sng" dirty="0">
                <a:solidFill>
                  <a:srgbClr val="005288"/>
                </a:solidFill>
                <a:latin typeface="Franklin Gothic Book" panose="020B0503020102020204" pitchFamily="34" charset="0"/>
                <a:hlinkClick r:id="rId4"/>
              </a:rPr>
              <a:t>A</a:t>
            </a:r>
            <a:r>
              <a:rPr lang="en-US" b="0" i="0" u="sng" dirty="0">
                <a:solidFill>
                  <a:srgbClr val="005288"/>
                </a:solidFill>
                <a:effectLst/>
                <a:latin typeface="Franklin Gothic Book" panose="020B0503020102020204" pitchFamily="34" charset="0"/>
                <a:hlinkClick r:id="rId4"/>
              </a:rPr>
              <a:t>nita.Perkins@ice.dhs.gov</a:t>
            </a:r>
            <a:endParaRPr lang="en-US" dirty="0">
              <a:solidFill>
                <a:srgbClr val="005188"/>
              </a:solidFill>
              <a:highlight>
                <a:srgbClr val="FFFF00"/>
              </a:highlight>
              <a:latin typeface="Franklin Gothic Book" panose="020B0503020102020204" pitchFamily="34" charset="0"/>
            </a:endParaRPr>
          </a:p>
        </p:txBody>
      </p:sp>
      <p:sp>
        <p:nvSpPr>
          <p:cNvPr id="41" name="TextBox 40">
            <a:extLst>
              <a:ext uri="{FF2B5EF4-FFF2-40B4-BE49-F238E27FC236}">
                <a16:creationId xmlns:a16="http://schemas.microsoft.com/office/drawing/2014/main" id="{9CD38026-D02F-43E8-B33F-D3A0F002AEDB}"/>
              </a:ext>
            </a:extLst>
          </p:cNvPr>
          <p:cNvSpPr txBox="1"/>
          <p:nvPr/>
        </p:nvSpPr>
        <p:spPr>
          <a:xfrm>
            <a:off x="662451" y="3664056"/>
            <a:ext cx="3076736" cy="923330"/>
          </a:xfrm>
          <a:prstGeom prst="rect">
            <a:avLst/>
          </a:prstGeom>
          <a:noFill/>
        </p:spPr>
        <p:txBody>
          <a:bodyPr wrap="square">
            <a:spAutoFit/>
          </a:bodyPr>
          <a:lstStyle/>
          <a:p>
            <a:r>
              <a:rPr lang="en-US" dirty="0">
                <a:solidFill>
                  <a:srgbClr val="003366"/>
                </a:solidFill>
                <a:latin typeface="Franklin Gothic Book" panose="020B0503020102020204" pitchFamily="34" charset="0"/>
                <a:cs typeface="Calibri" panose="020F0502020204030204" pitchFamily="34" charset="0"/>
              </a:rPr>
              <a:t>Component IL </a:t>
            </a:r>
            <a:r>
              <a:rPr lang="en-US" b="0" i="0" u="sng" dirty="0">
                <a:solidFill>
                  <a:srgbClr val="002B47"/>
                </a:solidFill>
                <a:effectLst/>
                <a:latin typeface="Franklin Gothic Book" panose="020B0503020102020204" pitchFamily="34" charset="0"/>
                <a:hlinkClick r:id="rId5"/>
              </a:rPr>
              <a:t>oaq.iep@ice.dhs.gov</a:t>
            </a:r>
            <a:endParaRPr lang="en-US" dirty="0">
              <a:solidFill>
                <a:srgbClr val="005188"/>
              </a:solidFill>
              <a:latin typeface="Franklin Gothic Book" panose="020B0503020102020204" pitchFamily="34" charset="0"/>
            </a:endParaRPr>
          </a:p>
          <a:p>
            <a:pPr marL="0" indent="0">
              <a:buNone/>
            </a:pPr>
            <a:endParaRPr lang="en-US" dirty="0">
              <a:solidFill>
                <a:srgbClr val="005188"/>
              </a:solidFill>
              <a:latin typeface="Franklin Gothic Book" panose="020B0503020102020204" pitchFamily="34" charset="0"/>
            </a:endParaRPr>
          </a:p>
        </p:txBody>
      </p:sp>
      <p:sp>
        <p:nvSpPr>
          <p:cNvPr id="29" name="Rectangle 28">
            <a:extLst>
              <a:ext uri="{FF2B5EF4-FFF2-40B4-BE49-F238E27FC236}">
                <a16:creationId xmlns:a16="http://schemas.microsoft.com/office/drawing/2014/main" id="{DDDD6772-60CD-4014-AD27-8DD3A8E6620F}"/>
              </a:ext>
            </a:extLst>
          </p:cNvPr>
          <p:cNvSpPr/>
          <p:nvPr/>
        </p:nvSpPr>
        <p:spPr>
          <a:xfrm>
            <a:off x="4800600" y="1631262"/>
            <a:ext cx="2675965" cy="115256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2" name="Picture 31" descr="Text&#10;&#10;Description automatically generated">
            <a:extLst>
              <a:ext uri="{FF2B5EF4-FFF2-40B4-BE49-F238E27FC236}">
                <a16:creationId xmlns:a16="http://schemas.microsoft.com/office/drawing/2014/main" id="{A7091EE1-2709-46BE-958D-2C6006BD4A36}"/>
              </a:ext>
            </a:extLst>
          </p:cNvPr>
          <p:cNvPicPr>
            <a:picLocks noChangeAspect="1"/>
          </p:cNvPicPr>
          <p:nvPr/>
        </p:nvPicPr>
        <p:blipFill>
          <a:blip r:embed="rId6"/>
          <a:stretch>
            <a:fillRect/>
          </a:stretch>
        </p:blipFill>
        <p:spPr>
          <a:xfrm>
            <a:off x="4934886" y="1865945"/>
            <a:ext cx="2398428" cy="715838"/>
          </a:xfrm>
          <a:prstGeom prst="rect">
            <a:avLst/>
          </a:prstGeom>
        </p:spPr>
      </p:pic>
      <p:grpSp>
        <p:nvGrpSpPr>
          <p:cNvPr id="3" name="Group 2">
            <a:extLst>
              <a:ext uri="{FF2B5EF4-FFF2-40B4-BE49-F238E27FC236}">
                <a16:creationId xmlns:a16="http://schemas.microsoft.com/office/drawing/2014/main" id="{A971557B-2C29-847F-18A6-0C2A332C028B}"/>
              </a:ext>
            </a:extLst>
          </p:cNvPr>
          <p:cNvGrpSpPr/>
          <p:nvPr/>
        </p:nvGrpSpPr>
        <p:grpSpPr>
          <a:xfrm>
            <a:off x="3800147" y="3057874"/>
            <a:ext cx="596777" cy="596777"/>
            <a:chOff x="4103366" y="3057874"/>
            <a:chExt cx="596777" cy="596777"/>
          </a:xfrm>
        </p:grpSpPr>
        <p:sp>
          <p:nvSpPr>
            <p:cNvPr id="6" name="Oval 5">
              <a:extLst>
                <a:ext uri="{FF2B5EF4-FFF2-40B4-BE49-F238E27FC236}">
                  <a16:creationId xmlns:a16="http://schemas.microsoft.com/office/drawing/2014/main" id="{1F1B1314-73B2-5F3E-18E9-6B4A25992D2B}"/>
                </a:ext>
              </a:extLst>
            </p:cNvPr>
            <p:cNvSpPr/>
            <p:nvPr/>
          </p:nvSpPr>
          <p:spPr>
            <a:xfrm>
              <a:off x="4103366" y="3057874"/>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Graphic 7" descr="Thumbs up sign with solid fill">
              <a:extLst>
                <a:ext uri="{FF2B5EF4-FFF2-40B4-BE49-F238E27FC236}">
                  <a16:creationId xmlns:a16="http://schemas.microsoft.com/office/drawing/2014/main" id="{263DA55A-C642-421A-2F05-47906F68502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183557" y="3119795"/>
              <a:ext cx="451008" cy="472933"/>
            </a:xfrm>
            <a:prstGeom prst="rect">
              <a:avLst/>
            </a:prstGeom>
          </p:spPr>
        </p:pic>
      </p:grpSp>
      <p:grpSp>
        <p:nvGrpSpPr>
          <p:cNvPr id="9" name="Group 8">
            <a:extLst>
              <a:ext uri="{FF2B5EF4-FFF2-40B4-BE49-F238E27FC236}">
                <a16:creationId xmlns:a16="http://schemas.microsoft.com/office/drawing/2014/main" id="{E77AB7C5-580D-1818-D4F8-70F4D7BED95F}"/>
              </a:ext>
            </a:extLst>
          </p:cNvPr>
          <p:cNvGrpSpPr/>
          <p:nvPr/>
        </p:nvGrpSpPr>
        <p:grpSpPr>
          <a:xfrm>
            <a:off x="720155" y="3061041"/>
            <a:ext cx="596777" cy="596777"/>
            <a:chOff x="720155" y="3061041"/>
            <a:chExt cx="596777" cy="596777"/>
          </a:xfrm>
        </p:grpSpPr>
        <p:sp>
          <p:nvSpPr>
            <p:cNvPr id="10" name="Oval 9">
              <a:extLst>
                <a:ext uri="{FF2B5EF4-FFF2-40B4-BE49-F238E27FC236}">
                  <a16:creationId xmlns:a16="http://schemas.microsoft.com/office/drawing/2014/main" id="{1BF2A6FF-A6B8-9938-1E59-D7ADCC7FE785}"/>
                </a:ext>
              </a:extLst>
            </p:cNvPr>
            <p:cNvSpPr/>
            <p:nvPr/>
          </p:nvSpPr>
          <p:spPr>
            <a:xfrm>
              <a:off x="720155" y="3061041"/>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Graphic 11" descr="Send with solid fill">
              <a:extLst>
                <a:ext uri="{FF2B5EF4-FFF2-40B4-BE49-F238E27FC236}">
                  <a16:creationId xmlns:a16="http://schemas.microsoft.com/office/drawing/2014/main" id="{F364FA7D-9868-9C32-36AE-EF828D85797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39843" y="3135057"/>
              <a:ext cx="486167" cy="458618"/>
            </a:xfrm>
            <a:prstGeom prst="rect">
              <a:avLst/>
            </a:prstGeom>
          </p:spPr>
        </p:pic>
      </p:grpSp>
      <p:grpSp>
        <p:nvGrpSpPr>
          <p:cNvPr id="13" name="Group 12">
            <a:extLst>
              <a:ext uri="{FF2B5EF4-FFF2-40B4-BE49-F238E27FC236}">
                <a16:creationId xmlns:a16="http://schemas.microsoft.com/office/drawing/2014/main" id="{E8E8FFE7-A16B-22CB-3E42-619C7E74EE11}"/>
              </a:ext>
            </a:extLst>
          </p:cNvPr>
          <p:cNvGrpSpPr/>
          <p:nvPr/>
        </p:nvGrpSpPr>
        <p:grpSpPr>
          <a:xfrm>
            <a:off x="722342" y="5462505"/>
            <a:ext cx="596777" cy="596777"/>
            <a:chOff x="722342" y="5462505"/>
            <a:chExt cx="596777" cy="596777"/>
          </a:xfrm>
        </p:grpSpPr>
        <p:sp>
          <p:nvSpPr>
            <p:cNvPr id="15" name="Oval 14">
              <a:extLst>
                <a:ext uri="{FF2B5EF4-FFF2-40B4-BE49-F238E27FC236}">
                  <a16:creationId xmlns:a16="http://schemas.microsoft.com/office/drawing/2014/main" id="{533CA2E6-F6BC-98A1-00ED-31D7BDB31533}"/>
                </a:ext>
              </a:extLst>
            </p:cNvPr>
            <p:cNvSpPr/>
            <p:nvPr/>
          </p:nvSpPr>
          <p:spPr>
            <a:xfrm>
              <a:off x="722342" y="5462505"/>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Graphic 15" descr="Piggy Bank with solid fill">
              <a:extLst>
                <a:ext uri="{FF2B5EF4-FFF2-40B4-BE49-F238E27FC236}">
                  <a16:creationId xmlns:a16="http://schemas.microsoft.com/office/drawing/2014/main" id="{7092C893-9F1D-F959-050B-7CB207F03F15}"/>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800528" y="5510181"/>
              <a:ext cx="485456" cy="485456"/>
            </a:xfrm>
            <a:prstGeom prst="rect">
              <a:avLst/>
            </a:prstGeom>
          </p:spPr>
        </p:pic>
      </p:grpSp>
      <p:grpSp>
        <p:nvGrpSpPr>
          <p:cNvPr id="14" name="Group 13">
            <a:extLst>
              <a:ext uri="{FF2B5EF4-FFF2-40B4-BE49-F238E27FC236}">
                <a16:creationId xmlns:a16="http://schemas.microsoft.com/office/drawing/2014/main" id="{FF60233D-FBD1-7179-5EA3-2A34836128DD}"/>
              </a:ext>
            </a:extLst>
          </p:cNvPr>
          <p:cNvGrpSpPr/>
          <p:nvPr/>
        </p:nvGrpSpPr>
        <p:grpSpPr>
          <a:xfrm>
            <a:off x="10352098" y="752702"/>
            <a:ext cx="1850062" cy="584775"/>
            <a:chOff x="10352098" y="752702"/>
            <a:chExt cx="1850062" cy="584775"/>
          </a:xfrm>
        </p:grpSpPr>
        <p:sp>
          <p:nvSpPr>
            <p:cNvPr id="17" name="Rectangle 16">
              <a:extLst>
                <a:ext uri="{FF2B5EF4-FFF2-40B4-BE49-F238E27FC236}">
                  <a16:creationId xmlns:a16="http://schemas.microsoft.com/office/drawing/2014/main" id="{5BDD6F60-A9C3-6BEE-83E8-9D671EFB55B7}"/>
                </a:ext>
              </a:extLst>
            </p:cNvPr>
            <p:cNvSpPr/>
            <p:nvPr/>
          </p:nvSpPr>
          <p:spPr>
            <a:xfrm>
              <a:off x="10352098" y="752702"/>
              <a:ext cx="1850062" cy="58477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TextBox 18">
              <a:extLst>
                <a:ext uri="{FF2B5EF4-FFF2-40B4-BE49-F238E27FC236}">
                  <a16:creationId xmlns:a16="http://schemas.microsoft.com/office/drawing/2014/main" id="{C0A38AFA-0F15-5B46-83E7-46D37016E0CA}"/>
                </a:ext>
              </a:extLst>
            </p:cNvPr>
            <p:cNvSpPr txBox="1"/>
            <p:nvPr/>
          </p:nvSpPr>
          <p:spPr>
            <a:xfrm>
              <a:off x="10707209" y="859001"/>
              <a:ext cx="1411187"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2</a:t>
              </a:r>
              <a:endParaRPr lang="en-US" dirty="0">
                <a:solidFill>
                  <a:srgbClr val="3F3F3F"/>
                </a:solidFill>
                <a:effectLst/>
                <a:latin typeface="FranklinGothicURWBoo" pitchFamily="2" charset="77"/>
              </a:endParaRPr>
            </a:p>
          </p:txBody>
        </p:sp>
        <p:pic>
          <p:nvPicPr>
            <p:cNvPr id="20" name="Graphic 19" descr="Magnifying glass with solid fill">
              <a:extLst>
                <a:ext uri="{FF2B5EF4-FFF2-40B4-BE49-F238E27FC236}">
                  <a16:creationId xmlns:a16="http://schemas.microsoft.com/office/drawing/2014/main" id="{A68CE3AB-D9C1-BED9-2BBF-81A3CF284979}"/>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0427749" y="787645"/>
              <a:ext cx="509491" cy="509491"/>
            </a:xfrm>
            <a:prstGeom prst="rect">
              <a:avLst/>
            </a:prstGeom>
          </p:spPr>
        </p:pic>
      </p:grpSp>
    </p:spTree>
    <p:extLst>
      <p:ext uri="{BB962C8B-B14F-4D97-AF65-F5344CB8AC3E}">
        <p14:creationId xmlns:p14="http://schemas.microsoft.com/office/powerpoint/2010/main" val="14826375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A95EF1D-311D-4908-552C-00F8F35FB827}"/>
              </a:ext>
            </a:extLst>
          </p:cNvPr>
          <p:cNvSpPr/>
          <p:nvPr/>
        </p:nvSpPr>
        <p:spPr>
          <a:xfrm>
            <a:off x="0" y="1706213"/>
            <a:ext cx="12192000" cy="993913"/>
          </a:xfrm>
          <a:prstGeom prst="rect">
            <a:avLst/>
          </a:prstGeom>
          <a:pattFill prst="dkDn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33689CCB-C103-C148-3559-6D414F300845}"/>
              </a:ext>
            </a:extLst>
          </p:cNvPr>
          <p:cNvSpPr/>
          <p:nvPr/>
        </p:nvSpPr>
        <p:spPr>
          <a:xfrm>
            <a:off x="5464753" y="1631262"/>
            <a:ext cx="1344607" cy="115256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B6FB96F-B06B-45E2-BB0C-295957A66BAC}"/>
              </a:ext>
            </a:extLst>
          </p:cNvPr>
          <p:cNvSpPr>
            <a:spLocks noGrp="1"/>
          </p:cNvSpPr>
          <p:nvPr>
            <p:ph type="title"/>
          </p:nvPr>
        </p:nvSpPr>
        <p:spPr>
          <a:xfrm>
            <a:off x="685800" y="798718"/>
            <a:ext cx="10793896" cy="648374"/>
          </a:xfrm>
        </p:spPr>
        <p:txBody>
          <a:bodyPr>
            <a:normAutofit/>
          </a:bodyPr>
          <a:lstStyle/>
          <a:p>
            <a:r>
              <a:rPr lang="en-US" sz="3200" dirty="0">
                <a:solidFill>
                  <a:srgbClr val="005188"/>
                </a:solidFill>
                <a:latin typeface="Franklin Gothic Book" panose="020B0503020102020204" pitchFamily="34" charset="0"/>
              </a:rPr>
              <a:t>Transportation Security Agency (</a:t>
            </a:r>
            <a:r>
              <a:rPr lang="en-US" sz="3200" dirty="0">
                <a:solidFill>
                  <a:srgbClr val="005188"/>
                </a:solidFill>
                <a:latin typeface="Franklin Gothic Book" panose="020B0503020102020204" pitchFamily="34" charset="0"/>
                <a:hlinkClick r:id="rId3"/>
              </a:rPr>
              <a:t>TSA</a:t>
            </a:r>
            <a:r>
              <a:rPr lang="en-US" sz="3200" dirty="0">
                <a:solidFill>
                  <a:srgbClr val="005188"/>
                </a:solidFill>
                <a:latin typeface="Franklin Gothic Book" panose="020B0503020102020204" pitchFamily="34" charset="0"/>
              </a:rPr>
              <a:t>) </a:t>
            </a:r>
            <a:endParaRPr lang="en-US" sz="3200" dirty="0">
              <a:solidFill>
                <a:srgbClr val="005188"/>
              </a:solidFill>
            </a:endParaRPr>
          </a:p>
        </p:txBody>
      </p:sp>
      <p:sp>
        <p:nvSpPr>
          <p:cNvPr id="3" name="Content Placeholder 2">
            <a:extLst>
              <a:ext uri="{FF2B5EF4-FFF2-40B4-BE49-F238E27FC236}">
                <a16:creationId xmlns:a16="http://schemas.microsoft.com/office/drawing/2014/main" id="{B4DB04CE-D83F-4C70-B535-6FFB597DF2A4}"/>
              </a:ext>
            </a:extLst>
          </p:cNvPr>
          <p:cNvSpPr>
            <a:spLocks noGrp="1"/>
          </p:cNvSpPr>
          <p:nvPr>
            <p:ph sz="half" idx="1"/>
          </p:nvPr>
        </p:nvSpPr>
        <p:spPr>
          <a:xfrm>
            <a:off x="685800" y="3654604"/>
            <a:ext cx="5068663" cy="1284807"/>
          </a:xfrm>
        </p:spPr>
        <p:txBody>
          <a:bodyPr>
            <a:noAutofit/>
          </a:bodyPr>
          <a:lstStyle/>
          <a:p>
            <a:pPr marL="0" indent="0">
              <a:lnSpc>
                <a:spcPct val="100000"/>
              </a:lnSpc>
              <a:buNone/>
            </a:pPr>
            <a:r>
              <a:rPr lang="en-US" sz="1800" b="0" spc="-20" dirty="0">
                <a:solidFill>
                  <a:srgbClr val="005188"/>
                </a:solidFill>
                <a:cs typeface="Arial"/>
              </a:rPr>
              <a:t>TSA protects all modes of transportation and </a:t>
            </a:r>
            <a:br>
              <a:rPr lang="en-US" sz="1800" b="0" spc="-20" dirty="0">
                <a:solidFill>
                  <a:srgbClr val="005188"/>
                </a:solidFill>
                <a:cs typeface="Arial"/>
              </a:rPr>
            </a:br>
            <a:r>
              <a:rPr lang="en-US" sz="1800" b="0" spc="-20" dirty="0">
                <a:solidFill>
                  <a:srgbClr val="005188"/>
                </a:solidFill>
                <a:cs typeface="Arial"/>
              </a:rPr>
              <a:t>provides regulatory oversight of security in a</a:t>
            </a:r>
            <a:r>
              <a:rPr lang="en-US" sz="1800" spc="-20" dirty="0">
                <a:solidFill>
                  <a:srgbClr val="005188"/>
                </a:solidFill>
                <a:cs typeface="Arial"/>
              </a:rPr>
              <a:t>ir cargo, general aviation, freight rail, mass transit, highways, passenger trains, passenger aviation, and pipelines.</a:t>
            </a:r>
            <a:endParaRPr lang="en-US" sz="1800" spc="-20" dirty="0">
              <a:solidFill>
                <a:schemeClr val="accent1"/>
              </a:solidFill>
              <a:cs typeface="Arial"/>
            </a:endParaRPr>
          </a:p>
          <a:p>
            <a:pPr marL="0" indent="0">
              <a:buNone/>
            </a:pPr>
            <a:endParaRPr lang="en-US" sz="1800" dirty="0">
              <a:solidFill>
                <a:srgbClr val="005188"/>
              </a:solidFill>
            </a:endParaRPr>
          </a:p>
        </p:txBody>
      </p:sp>
      <p:sp>
        <p:nvSpPr>
          <p:cNvPr id="4" name="Content Placeholder 3">
            <a:extLst>
              <a:ext uri="{FF2B5EF4-FFF2-40B4-BE49-F238E27FC236}">
                <a16:creationId xmlns:a16="http://schemas.microsoft.com/office/drawing/2014/main" id="{7734DAA3-530E-472A-8563-CEC22AF04752}"/>
              </a:ext>
            </a:extLst>
          </p:cNvPr>
          <p:cNvSpPr>
            <a:spLocks noGrp="1"/>
          </p:cNvSpPr>
          <p:nvPr>
            <p:ph sz="half" idx="2"/>
          </p:nvPr>
        </p:nvSpPr>
        <p:spPr>
          <a:xfrm>
            <a:off x="6125901" y="3747588"/>
            <a:ext cx="5380299" cy="2409623"/>
          </a:xfrm>
        </p:spPr>
        <p:txBody>
          <a:bodyPr numCol="2" spcCol="182880">
            <a:noAutofit/>
          </a:bodyPr>
          <a:lstStyle/>
          <a:p>
            <a:pPr>
              <a:lnSpc>
                <a:spcPct val="100000"/>
              </a:lnSpc>
              <a:spcBef>
                <a:spcPts val="0"/>
              </a:spcBef>
              <a:spcAft>
                <a:spcPts val="300"/>
              </a:spcAft>
            </a:pPr>
            <a:r>
              <a:rPr lang="en-US" sz="1800" dirty="0">
                <a:solidFill>
                  <a:srgbClr val="005188"/>
                </a:solidFill>
              </a:rPr>
              <a:t>P</a:t>
            </a:r>
            <a:r>
              <a:rPr lang="en-US" sz="1800" b="0" i="0" dirty="0">
                <a:solidFill>
                  <a:srgbClr val="005188"/>
                </a:solidFill>
                <a:effectLst/>
                <a:latin typeface="Franklin Gothic Book" panose="020B0503020102020204" pitchFamily="34" charset="0"/>
              </a:rPr>
              <a:t>rimary focus is </a:t>
            </a:r>
            <a:r>
              <a:rPr lang="en-US" sz="1800" b="0" i="0" strike="noStrike" dirty="0">
                <a:solidFill>
                  <a:srgbClr val="005188"/>
                </a:solidFill>
                <a:effectLst/>
                <a:latin typeface="Franklin Gothic Book" panose="020B0503020102020204" pitchFamily="34" charset="0"/>
              </a:rPr>
              <a:t>airport security</a:t>
            </a:r>
            <a:r>
              <a:rPr lang="en-US" sz="1800" b="0" i="0" dirty="0">
                <a:solidFill>
                  <a:srgbClr val="005188"/>
                </a:solidFill>
                <a:effectLst/>
                <a:latin typeface="Franklin Gothic Book" panose="020B0503020102020204" pitchFamily="34" charset="0"/>
              </a:rPr>
              <a:t> and the prevention of </a:t>
            </a:r>
            <a:r>
              <a:rPr lang="en-US" sz="1800" b="0" i="0" strike="noStrike" dirty="0">
                <a:solidFill>
                  <a:srgbClr val="005188"/>
                </a:solidFill>
                <a:effectLst/>
                <a:latin typeface="Franklin Gothic Book" panose="020B0503020102020204" pitchFamily="34" charset="0"/>
              </a:rPr>
              <a:t>aircraft hijacking</a:t>
            </a:r>
            <a:r>
              <a:rPr lang="en-US" sz="1800" strike="noStrike" dirty="0">
                <a:solidFill>
                  <a:srgbClr val="005188"/>
                </a:solidFill>
              </a:rPr>
              <a:t>.</a:t>
            </a:r>
          </a:p>
          <a:p>
            <a:pPr>
              <a:lnSpc>
                <a:spcPct val="100000"/>
              </a:lnSpc>
              <a:spcBef>
                <a:spcPts val="0"/>
              </a:spcBef>
              <a:spcAft>
                <a:spcPts val="300"/>
              </a:spcAft>
            </a:pPr>
            <a:r>
              <a:rPr lang="en-US" sz="1800" b="0" i="0" dirty="0">
                <a:solidFill>
                  <a:srgbClr val="005188"/>
                </a:solidFill>
                <a:effectLst/>
                <a:latin typeface="Franklin Gothic Book" panose="020B0503020102020204" pitchFamily="34" charset="0"/>
              </a:rPr>
              <a:t>Responsible for screening passengers and baggage at more than 450 U.S. airports.</a:t>
            </a:r>
          </a:p>
          <a:p>
            <a:pPr>
              <a:lnSpc>
                <a:spcPct val="100000"/>
              </a:lnSpc>
              <a:spcBef>
                <a:spcPts val="0"/>
              </a:spcBef>
              <a:spcAft>
                <a:spcPts val="300"/>
              </a:spcAft>
              <a:tabLst>
                <a:tab pos="2743200" algn="l"/>
              </a:tabLst>
            </a:pPr>
            <a:r>
              <a:rPr lang="en-US" sz="1800" dirty="0">
                <a:solidFill>
                  <a:srgbClr val="005188"/>
                </a:solidFill>
              </a:rPr>
              <a:t>Employs</a:t>
            </a:r>
            <a:r>
              <a:rPr lang="en-US" sz="1800" b="0" i="0" dirty="0">
                <a:solidFill>
                  <a:srgbClr val="005188"/>
                </a:solidFill>
                <a:effectLst/>
                <a:latin typeface="Franklin Gothic Book" panose="020B0503020102020204" pitchFamily="34" charset="0"/>
              </a:rPr>
              <a:t> screening officers in airports, armed </a:t>
            </a:r>
            <a:r>
              <a:rPr lang="en-US" sz="1800" b="0" i="0" strike="noStrike" dirty="0">
                <a:solidFill>
                  <a:srgbClr val="005188"/>
                </a:solidFill>
                <a:effectLst/>
                <a:latin typeface="Franklin Gothic Book" panose="020B0503020102020204" pitchFamily="34" charset="0"/>
              </a:rPr>
              <a:t>Federal Air Marshals</a:t>
            </a:r>
            <a:r>
              <a:rPr lang="en-US" sz="1800" b="0" i="0" dirty="0">
                <a:solidFill>
                  <a:srgbClr val="005188"/>
                </a:solidFill>
                <a:effectLst/>
                <a:latin typeface="Franklin Gothic Book" panose="020B0503020102020204" pitchFamily="34" charset="0"/>
              </a:rPr>
              <a:t> on planes, mobile teams of dog handlers, and explosives specialists.</a:t>
            </a:r>
            <a:endParaRPr lang="en-US" sz="1800" spc="-20" dirty="0">
              <a:solidFill>
                <a:srgbClr val="005188"/>
              </a:solidFill>
              <a:latin typeface="Franklin Gothic Book" panose="020B0503020102020204" pitchFamily="34" charset="0"/>
              <a:cs typeface="Arial"/>
            </a:endParaRPr>
          </a:p>
        </p:txBody>
      </p:sp>
      <p:sp>
        <p:nvSpPr>
          <p:cNvPr id="5" name="Slide Number Placeholder 4">
            <a:extLst>
              <a:ext uri="{FF2B5EF4-FFF2-40B4-BE49-F238E27FC236}">
                <a16:creationId xmlns:a16="http://schemas.microsoft.com/office/drawing/2014/main" id="{38BAF1B9-C004-4BF5-9F4C-E9175EDDC201}"/>
              </a:ext>
            </a:extLst>
          </p:cNvPr>
          <p:cNvSpPr>
            <a:spLocks noGrp="1"/>
          </p:cNvSpPr>
          <p:nvPr>
            <p:ph type="sldNum" sz="quarter" idx="10"/>
          </p:nvPr>
        </p:nvSpPr>
        <p:spPr/>
        <p:txBody>
          <a:bodyPr/>
          <a:lstStyle/>
          <a:p>
            <a:fld id="{608A590B-EA45-4811-A9A8-40DF519EF08C}" type="slidenum">
              <a:rPr lang="en-US" smtClean="0"/>
              <a:pPr/>
              <a:t>28</a:t>
            </a:fld>
            <a:endParaRPr lang="en-US" dirty="0"/>
          </a:p>
        </p:txBody>
      </p:sp>
      <p:sp>
        <p:nvSpPr>
          <p:cNvPr id="11" name="Rectangle 10">
            <a:extLst>
              <a:ext uri="{FF2B5EF4-FFF2-40B4-BE49-F238E27FC236}">
                <a16:creationId xmlns:a16="http://schemas.microsoft.com/office/drawing/2014/main" id="{E1422D6E-3E25-4CD6-65B7-6EF9BC5A1665}"/>
              </a:ext>
            </a:extLst>
          </p:cNvPr>
          <p:cNvSpPr/>
          <p:nvPr/>
        </p:nvSpPr>
        <p:spPr>
          <a:xfrm>
            <a:off x="6725878" y="3062002"/>
            <a:ext cx="3601312" cy="369332"/>
          </a:xfrm>
          <a:prstGeom prst="rect">
            <a:avLst/>
          </a:prstGeom>
        </p:spPr>
        <p:txBody>
          <a:bodyPr wrap="square">
            <a:spAutoFit/>
          </a:bodyPr>
          <a:lstStyle/>
          <a:p>
            <a:pPr lvl="0">
              <a:defRPr/>
            </a:pPr>
            <a:r>
              <a:rPr lang="en-US" b="1" dirty="0">
                <a:solidFill>
                  <a:srgbClr val="003E67"/>
                </a:solidFill>
                <a:latin typeface="Franklin Gothic Book" panose="020B0503020102020204" pitchFamily="34" charset="0"/>
                <a:cs typeface="Calibri" panose="020F0502020204030204" pitchFamily="34" charset="0"/>
              </a:rPr>
              <a:t>TSA at a Glance</a:t>
            </a:r>
          </a:p>
        </p:txBody>
      </p:sp>
      <p:cxnSp>
        <p:nvCxnSpPr>
          <p:cNvPr id="18" name="Straight Connector 17">
            <a:extLst>
              <a:ext uri="{FF2B5EF4-FFF2-40B4-BE49-F238E27FC236}">
                <a16:creationId xmlns:a16="http://schemas.microsoft.com/office/drawing/2014/main" id="{15404D1B-993C-14C7-566E-85633921B9E5}"/>
              </a:ext>
            </a:extLst>
          </p:cNvPr>
          <p:cNvCxnSpPr/>
          <p:nvPr/>
        </p:nvCxnSpPr>
        <p:spPr>
          <a:xfrm>
            <a:off x="5893361" y="3020011"/>
            <a:ext cx="0" cy="3137200"/>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9A6EA39E-DD45-446A-A48C-E102CCD4B32E}"/>
              </a:ext>
            </a:extLst>
          </p:cNvPr>
          <p:cNvSpPr txBox="1"/>
          <p:nvPr/>
        </p:nvSpPr>
        <p:spPr>
          <a:xfrm>
            <a:off x="1354602" y="3083531"/>
            <a:ext cx="1444011" cy="369332"/>
          </a:xfrm>
          <a:prstGeom prst="rect">
            <a:avLst/>
          </a:prstGeom>
          <a:noFill/>
        </p:spPr>
        <p:txBody>
          <a:bodyPr wrap="square" rtlCol="0">
            <a:spAutoFit/>
          </a:bodyPr>
          <a:lstStyle/>
          <a:p>
            <a:r>
              <a:rPr lang="en-US" b="1" dirty="0">
                <a:solidFill>
                  <a:srgbClr val="003366"/>
                </a:solidFill>
                <a:latin typeface="Franklin Gothic Book" panose="020B0503020102020204" pitchFamily="34" charset="0"/>
              </a:rPr>
              <a:t>About</a:t>
            </a:r>
            <a:endParaRPr lang="en-US" dirty="0">
              <a:solidFill>
                <a:srgbClr val="003366"/>
              </a:solidFill>
              <a:latin typeface="Franklin Gothic Book" panose="020B0503020102020204" pitchFamily="34" charset="0"/>
            </a:endParaRPr>
          </a:p>
        </p:txBody>
      </p:sp>
      <p:sp>
        <p:nvSpPr>
          <p:cNvPr id="28" name="Content Placeholder 3">
            <a:extLst>
              <a:ext uri="{FF2B5EF4-FFF2-40B4-BE49-F238E27FC236}">
                <a16:creationId xmlns:a16="http://schemas.microsoft.com/office/drawing/2014/main" id="{C71357FD-33B2-4B91-B971-A4EDC28EF8F6}"/>
              </a:ext>
            </a:extLst>
          </p:cNvPr>
          <p:cNvSpPr txBox="1">
            <a:spLocks/>
          </p:cNvSpPr>
          <p:nvPr/>
        </p:nvSpPr>
        <p:spPr>
          <a:xfrm>
            <a:off x="8523134" y="3705558"/>
            <a:ext cx="2973843" cy="2619937"/>
          </a:xfrm>
          <a:prstGeom prst="rect">
            <a:avLst/>
          </a:prstGeom>
        </p:spPr>
        <p:txBody>
          <a:bodyPr vert="horz" lIns="0" tIns="45720" rIns="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ranklin Gothic Book" panose="020B05030201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ranklin Gothic Book" panose="020B05030201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lvl="1">
              <a:lnSpc>
                <a:spcPct val="100000"/>
              </a:lnSpc>
              <a:spcBef>
                <a:spcPts val="0"/>
              </a:spcBef>
              <a:spcAft>
                <a:spcPts val="600"/>
              </a:spcAft>
            </a:pPr>
            <a:endParaRPr lang="en-US" sz="1700" dirty="0"/>
          </a:p>
        </p:txBody>
      </p:sp>
      <p:cxnSp>
        <p:nvCxnSpPr>
          <p:cNvPr id="38" name="Straight Connector 37">
            <a:extLst>
              <a:ext uri="{FF2B5EF4-FFF2-40B4-BE49-F238E27FC236}">
                <a16:creationId xmlns:a16="http://schemas.microsoft.com/office/drawing/2014/main" id="{761F0341-2AAD-4315-A061-6E1D810A4013}"/>
              </a:ext>
            </a:extLst>
          </p:cNvPr>
          <p:cNvCxnSpPr>
            <a:cxnSpLocks/>
          </p:cNvCxnSpPr>
          <p:nvPr/>
        </p:nvCxnSpPr>
        <p:spPr>
          <a:xfrm>
            <a:off x="685800" y="4983210"/>
            <a:ext cx="50292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34" name="Content Placeholder 2">
            <a:extLst>
              <a:ext uri="{FF2B5EF4-FFF2-40B4-BE49-F238E27FC236}">
                <a16:creationId xmlns:a16="http://schemas.microsoft.com/office/drawing/2014/main" id="{31705E05-225E-4058-AA65-C6DBB39618B0}"/>
              </a:ext>
            </a:extLst>
          </p:cNvPr>
          <p:cNvSpPr txBox="1">
            <a:spLocks/>
          </p:cNvSpPr>
          <p:nvPr/>
        </p:nvSpPr>
        <p:spPr>
          <a:xfrm>
            <a:off x="817121" y="5517241"/>
            <a:ext cx="4737371" cy="993913"/>
          </a:xfrm>
          <a:prstGeom prst="rect">
            <a:avLst/>
          </a:prstGeom>
        </p:spPr>
        <p:txBody>
          <a:bodyPr vert="horz" lIns="0" tIns="45720" rIns="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ranklin Gothic Book" panose="020B05030201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ranklin Gothic Book" panose="020B05030201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US" sz="1800" dirty="0">
              <a:solidFill>
                <a:srgbClr val="005188"/>
              </a:solidFill>
            </a:endParaRPr>
          </a:p>
        </p:txBody>
      </p:sp>
      <p:sp>
        <p:nvSpPr>
          <p:cNvPr id="35" name="Rectangle 34">
            <a:extLst>
              <a:ext uri="{FF2B5EF4-FFF2-40B4-BE49-F238E27FC236}">
                <a16:creationId xmlns:a16="http://schemas.microsoft.com/office/drawing/2014/main" id="{31D10D3D-CAFB-4F2C-B615-45EAB3896B88}"/>
              </a:ext>
            </a:extLst>
          </p:cNvPr>
          <p:cNvSpPr/>
          <p:nvPr/>
        </p:nvSpPr>
        <p:spPr>
          <a:xfrm>
            <a:off x="587446" y="5099234"/>
            <a:ext cx="2517622" cy="369332"/>
          </a:xfrm>
          <a:prstGeom prst="rect">
            <a:avLst/>
          </a:prstGeom>
        </p:spPr>
        <p:txBody>
          <a:bodyPr wrap="square">
            <a:spAutoFit/>
          </a:bodyPr>
          <a:lstStyle/>
          <a:p>
            <a:pPr lvl="0">
              <a:defRPr/>
            </a:pPr>
            <a:r>
              <a:rPr lang="en-US" b="1" dirty="0">
                <a:solidFill>
                  <a:srgbClr val="003366"/>
                </a:solidFill>
                <a:latin typeface="Franklin Gothic Book" panose="020B0503020102020204" pitchFamily="34" charset="0"/>
                <a:cs typeface="Calibri" panose="020F0502020204030204" pitchFamily="34" charset="0"/>
              </a:rPr>
              <a:t>Mission</a:t>
            </a:r>
          </a:p>
        </p:txBody>
      </p:sp>
      <p:pic>
        <p:nvPicPr>
          <p:cNvPr id="36" name="Graphic 35" descr="Bullseye with solid fill">
            <a:extLst>
              <a:ext uri="{FF2B5EF4-FFF2-40B4-BE49-F238E27FC236}">
                <a16:creationId xmlns:a16="http://schemas.microsoft.com/office/drawing/2014/main" id="{30204666-DF16-48B6-A6F4-8B9D9C7B7B9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067438" y="5132434"/>
            <a:ext cx="1219793" cy="1219793"/>
          </a:xfrm>
          <a:prstGeom prst="rect">
            <a:avLst/>
          </a:prstGeom>
        </p:spPr>
      </p:pic>
      <p:pic>
        <p:nvPicPr>
          <p:cNvPr id="39" name="Graphic 38">
            <a:extLst>
              <a:ext uri="{FF2B5EF4-FFF2-40B4-BE49-F238E27FC236}">
                <a16:creationId xmlns:a16="http://schemas.microsoft.com/office/drawing/2014/main" id="{CD8273C3-58AC-473A-B826-8D5D48506FE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13012" y="1706213"/>
            <a:ext cx="1042176" cy="1042176"/>
          </a:xfrm>
          <a:prstGeom prst="rect">
            <a:avLst/>
          </a:prstGeom>
        </p:spPr>
      </p:pic>
      <p:sp>
        <p:nvSpPr>
          <p:cNvPr id="26" name="Content Placeholder 2">
            <a:extLst>
              <a:ext uri="{FF2B5EF4-FFF2-40B4-BE49-F238E27FC236}">
                <a16:creationId xmlns:a16="http://schemas.microsoft.com/office/drawing/2014/main" id="{850E3972-B43E-4D45-B0EF-4CA50DE67818}"/>
              </a:ext>
            </a:extLst>
          </p:cNvPr>
          <p:cNvSpPr txBox="1">
            <a:spLocks/>
          </p:cNvSpPr>
          <p:nvPr/>
        </p:nvSpPr>
        <p:spPr>
          <a:xfrm>
            <a:off x="695022" y="5401538"/>
            <a:ext cx="4769731" cy="830255"/>
          </a:xfrm>
          <a:prstGeom prst="rect">
            <a:avLst/>
          </a:prstGeom>
        </p:spPr>
        <p:txBody>
          <a:bodyPr vert="horz" lIns="0" tIns="45720" rIns="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ranklin Gothic Book" panose="020B05030201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ranklin Gothic Book" panose="020B05030201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b="0" i="0" dirty="0">
                <a:solidFill>
                  <a:srgbClr val="005188"/>
                </a:solidFill>
                <a:effectLst/>
              </a:rPr>
              <a:t>Protect the Nation’s transportation systems to ensure freedom of movement for people and commerce.</a:t>
            </a:r>
            <a:endParaRPr lang="en-US" sz="1800" dirty="0">
              <a:solidFill>
                <a:srgbClr val="005188"/>
              </a:solidFill>
            </a:endParaRPr>
          </a:p>
        </p:txBody>
      </p:sp>
      <p:sp>
        <p:nvSpPr>
          <p:cNvPr id="13" name="Oval 12">
            <a:extLst>
              <a:ext uri="{FF2B5EF4-FFF2-40B4-BE49-F238E27FC236}">
                <a16:creationId xmlns:a16="http://schemas.microsoft.com/office/drawing/2014/main" id="{421A5731-D60D-67EB-FF09-5B782DE74EDD}"/>
              </a:ext>
            </a:extLst>
          </p:cNvPr>
          <p:cNvSpPr/>
          <p:nvPr/>
        </p:nvSpPr>
        <p:spPr>
          <a:xfrm>
            <a:off x="679509" y="2989629"/>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Oval 15">
            <a:extLst>
              <a:ext uri="{FF2B5EF4-FFF2-40B4-BE49-F238E27FC236}">
                <a16:creationId xmlns:a16="http://schemas.microsoft.com/office/drawing/2014/main" id="{B750B6B9-7005-C8D7-F839-8ECCEC50E3C4}"/>
              </a:ext>
            </a:extLst>
          </p:cNvPr>
          <p:cNvSpPr/>
          <p:nvPr/>
        </p:nvSpPr>
        <p:spPr>
          <a:xfrm>
            <a:off x="6055752" y="2973078"/>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 name="Graphic 19" descr="Magnifying glass with solid fill">
            <a:extLst>
              <a:ext uri="{FF2B5EF4-FFF2-40B4-BE49-F238E27FC236}">
                <a16:creationId xmlns:a16="http://schemas.microsoft.com/office/drawing/2014/main" id="{13A2D79B-5451-5244-CC28-38234C761E4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31133" y="3038739"/>
            <a:ext cx="455504" cy="455504"/>
          </a:xfrm>
          <a:prstGeom prst="rect">
            <a:avLst/>
          </a:prstGeom>
        </p:spPr>
      </p:pic>
      <p:grpSp>
        <p:nvGrpSpPr>
          <p:cNvPr id="12" name="Group 11">
            <a:extLst>
              <a:ext uri="{FF2B5EF4-FFF2-40B4-BE49-F238E27FC236}">
                <a16:creationId xmlns:a16="http://schemas.microsoft.com/office/drawing/2014/main" id="{FF4E598B-3309-E60C-F754-37FA53853633}"/>
              </a:ext>
            </a:extLst>
          </p:cNvPr>
          <p:cNvGrpSpPr/>
          <p:nvPr/>
        </p:nvGrpSpPr>
        <p:grpSpPr>
          <a:xfrm>
            <a:off x="10352098" y="752702"/>
            <a:ext cx="1850062" cy="584775"/>
            <a:chOff x="10352098" y="752702"/>
            <a:chExt cx="1850062" cy="584775"/>
          </a:xfrm>
        </p:grpSpPr>
        <p:sp>
          <p:nvSpPr>
            <p:cNvPr id="14" name="Rectangle 13">
              <a:extLst>
                <a:ext uri="{FF2B5EF4-FFF2-40B4-BE49-F238E27FC236}">
                  <a16:creationId xmlns:a16="http://schemas.microsoft.com/office/drawing/2014/main" id="{5E7FE804-AE91-2E7D-4664-75550697B3FB}"/>
                </a:ext>
              </a:extLst>
            </p:cNvPr>
            <p:cNvSpPr/>
            <p:nvPr/>
          </p:nvSpPr>
          <p:spPr>
            <a:xfrm>
              <a:off x="10352098" y="752702"/>
              <a:ext cx="1850062" cy="58477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a:extLst>
                <a:ext uri="{FF2B5EF4-FFF2-40B4-BE49-F238E27FC236}">
                  <a16:creationId xmlns:a16="http://schemas.microsoft.com/office/drawing/2014/main" id="{F8CCF782-B00C-1F88-8361-A1B121554FD3}"/>
                </a:ext>
              </a:extLst>
            </p:cNvPr>
            <p:cNvSpPr txBox="1"/>
            <p:nvPr/>
          </p:nvSpPr>
          <p:spPr>
            <a:xfrm>
              <a:off x="10707209" y="859001"/>
              <a:ext cx="1411187"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2</a:t>
              </a:r>
              <a:endParaRPr lang="en-US" dirty="0">
                <a:solidFill>
                  <a:srgbClr val="3F3F3F"/>
                </a:solidFill>
                <a:effectLst/>
                <a:latin typeface="FranklinGothicURWBoo" pitchFamily="2" charset="77"/>
              </a:endParaRPr>
            </a:p>
          </p:txBody>
        </p:sp>
        <p:pic>
          <p:nvPicPr>
            <p:cNvPr id="17" name="Graphic 16" descr="Magnifying glass with solid fill">
              <a:extLst>
                <a:ext uri="{FF2B5EF4-FFF2-40B4-BE49-F238E27FC236}">
                  <a16:creationId xmlns:a16="http://schemas.microsoft.com/office/drawing/2014/main" id="{AF0B74FC-1C33-4FAA-AE49-FB9E47AC368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427749" y="787645"/>
              <a:ext cx="509491" cy="509491"/>
            </a:xfrm>
            <a:prstGeom prst="rect">
              <a:avLst/>
            </a:prstGeom>
          </p:spPr>
        </p:pic>
      </p:grpSp>
      <p:pic>
        <p:nvPicPr>
          <p:cNvPr id="22" name="Graphic 21" descr="Binoculars with solid fill">
            <a:extLst>
              <a:ext uri="{FF2B5EF4-FFF2-40B4-BE49-F238E27FC236}">
                <a16:creationId xmlns:a16="http://schemas.microsoft.com/office/drawing/2014/main" id="{F2D15145-EB08-C282-C2A5-7FB7E3894853}"/>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6112453" y="3022851"/>
            <a:ext cx="485707" cy="485707"/>
          </a:xfrm>
          <a:prstGeom prst="rect">
            <a:avLst/>
          </a:prstGeom>
        </p:spPr>
      </p:pic>
    </p:spTree>
    <p:extLst>
      <p:ext uri="{BB962C8B-B14F-4D97-AF65-F5344CB8AC3E}">
        <p14:creationId xmlns:p14="http://schemas.microsoft.com/office/powerpoint/2010/main" val="10394582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6FB96F-B06B-45E2-BB0C-295957A66BAC}"/>
              </a:ext>
            </a:extLst>
          </p:cNvPr>
          <p:cNvSpPr>
            <a:spLocks noGrp="1"/>
          </p:cNvSpPr>
          <p:nvPr>
            <p:ph type="title"/>
          </p:nvPr>
        </p:nvSpPr>
        <p:spPr>
          <a:xfrm>
            <a:off x="685800" y="798718"/>
            <a:ext cx="10793896" cy="648374"/>
          </a:xfrm>
        </p:spPr>
        <p:txBody>
          <a:bodyPr>
            <a:normAutofit/>
          </a:bodyPr>
          <a:lstStyle/>
          <a:p>
            <a:r>
              <a:rPr lang="en-US" sz="3200" dirty="0">
                <a:solidFill>
                  <a:srgbClr val="005188"/>
                </a:solidFill>
                <a:latin typeface="Franklin Gothic Book" panose="020B0503020102020204" pitchFamily="34" charset="0"/>
              </a:rPr>
              <a:t>Transportation Security Agency (</a:t>
            </a:r>
            <a:r>
              <a:rPr lang="en-US" sz="3200" dirty="0">
                <a:solidFill>
                  <a:srgbClr val="005188"/>
                </a:solidFill>
                <a:latin typeface="Franklin Gothic Book" panose="020B0503020102020204" pitchFamily="34" charset="0"/>
                <a:hlinkClick r:id="rId3"/>
              </a:rPr>
              <a:t>TSA</a:t>
            </a:r>
            <a:r>
              <a:rPr lang="en-US" sz="3200" dirty="0">
                <a:solidFill>
                  <a:srgbClr val="005188"/>
                </a:solidFill>
                <a:latin typeface="Franklin Gothic Book" panose="020B0503020102020204" pitchFamily="34" charset="0"/>
              </a:rPr>
              <a:t>) </a:t>
            </a:r>
            <a:endParaRPr lang="en-US" sz="3200" dirty="0">
              <a:solidFill>
                <a:srgbClr val="005188"/>
              </a:solidFill>
            </a:endParaRPr>
          </a:p>
        </p:txBody>
      </p:sp>
      <p:sp>
        <p:nvSpPr>
          <p:cNvPr id="4" name="Content Placeholder 3">
            <a:extLst>
              <a:ext uri="{FF2B5EF4-FFF2-40B4-BE49-F238E27FC236}">
                <a16:creationId xmlns:a16="http://schemas.microsoft.com/office/drawing/2014/main" id="{7734DAA3-530E-472A-8563-CEC22AF04752}"/>
              </a:ext>
            </a:extLst>
          </p:cNvPr>
          <p:cNvSpPr>
            <a:spLocks noGrp="1"/>
          </p:cNvSpPr>
          <p:nvPr>
            <p:ph sz="half" idx="2"/>
          </p:nvPr>
        </p:nvSpPr>
        <p:spPr>
          <a:xfrm>
            <a:off x="4162004" y="3777871"/>
            <a:ext cx="7667321" cy="2619937"/>
          </a:xfrm>
        </p:spPr>
        <p:txBody>
          <a:bodyPr numCol="2" spcCol="182880">
            <a:noAutofit/>
          </a:bodyPr>
          <a:lstStyle/>
          <a:p>
            <a:pPr marL="228600" lvl="1">
              <a:lnSpc>
                <a:spcPct val="100000"/>
              </a:lnSpc>
              <a:spcBef>
                <a:spcPts val="0"/>
              </a:spcBef>
              <a:spcAft>
                <a:spcPts val="300"/>
              </a:spcAft>
            </a:pPr>
            <a:r>
              <a:rPr lang="en-US" sz="1800" dirty="0">
                <a:solidFill>
                  <a:srgbClr val="005188"/>
                </a:solidFill>
              </a:rPr>
              <a:t>Advanced Technology X-ray</a:t>
            </a:r>
          </a:p>
          <a:p>
            <a:pPr marL="228600" lvl="1">
              <a:lnSpc>
                <a:spcPct val="100000"/>
              </a:lnSpc>
              <a:spcBef>
                <a:spcPts val="0"/>
              </a:spcBef>
              <a:spcAft>
                <a:spcPts val="300"/>
              </a:spcAft>
            </a:pPr>
            <a:r>
              <a:rPr lang="en-US" sz="1800" dirty="0">
                <a:solidFill>
                  <a:srgbClr val="005188"/>
                </a:solidFill>
                <a:latin typeface="Franklin Gothic Book" panose="020B0503020102020204" pitchFamily="34" charset="0"/>
              </a:rPr>
              <a:t>Computed Tomography</a:t>
            </a:r>
          </a:p>
          <a:p>
            <a:pPr marL="228600" lvl="1">
              <a:lnSpc>
                <a:spcPct val="100000"/>
              </a:lnSpc>
              <a:spcBef>
                <a:spcPts val="0"/>
              </a:spcBef>
              <a:spcAft>
                <a:spcPts val="300"/>
              </a:spcAft>
            </a:pPr>
            <a:r>
              <a:rPr lang="en-US" sz="1800" dirty="0">
                <a:solidFill>
                  <a:srgbClr val="005188"/>
                </a:solidFill>
                <a:latin typeface="Franklin Gothic Book" panose="020B0503020102020204" pitchFamily="34" charset="0"/>
              </a:rPr>
              <a:t>Enrollment Services and Vetting Program</a:t>
            </a:r>
          </a:p>
          <a:p>
            <a:pPr marL="228600" lvl="1">
              <a:lnSpc>
                <a:spcPct val="100000"/>
              </a:lnSpc>
              <a:spcBef>
                <a:spcPts val="0"/>
              </a:spcBef>
              <a:spcAft>
                <a:spcPts val="300"/>
              </a:spcAft>
            </a:pPr>
            <a:r>
              <a:rPr lang="en-US" sz="1800" dirty="0">
                <a:solidFill>
                  <a:srgbClr val="005188"/>
                </a:solidFill>
              </a:rPr>
              <a:t>Explosives Trace Detection</a:t>
            </a:r>
          </a:p>
          <a:p>
            <a:pPr>
              <a:lnSpc>
                <a:spcPct val="100000"/>
              </a:lnSpc>
              <a:spcBef>
                <a:spcPts val="0"/>
              </a:spcBef>
              <a:spcAft>
                <a:spcPts val="300"/>
              </a:spcAft>
            </a:pPr>
            <a:r>
              <a:rPr lang="en-US" sz="1800" dirty="0">
                <a:solidFill>
                  <a:srgbClr val="005188"/>
                </a:solidFill>
                <a:latin typeface="Franklin Gothic Book" panose="020B0503020102020204" pitchFamily="34" charset="0"/>
              </a:rPr>
              <a:t>Facilities </a:t>
            </a:r>
            <a:r>
              <a:rPr lang="en-US" sz="1800" dirty="0">
                <a:solidFill>
                  <a:srgbClr val="005188"/>
                </a:solidFill>
              </a:rPr>
              <a:t>and </a:t>
            </a:r>
            <a:r>
              <a:rPr lang="en-US" sz="1800" dirty="0">
                <a:solidFill>
                  <a:srgbClr val="005188"/>
                </a:solidFill>
                <a:latin typeface="Franklin Gothic Book" panose="020B0503020102020204" pitchFamily="34" charset="0"/>
              </a:rPr>
              <a:t>Waste Management Services</a:t>
            </a:r>
            <a:br>
              <a:rPr lang="en-US" sz="1800" dirty="0">
                <a:solidFill>
                  <a:srgbClr val="005188"/>
                </a:solidFill>
                <a:latin typeface="Franklin Gothic Book" panose="020B0503020102020204" pitchFamily="34" charset="0"/>
              </a:rPr>
            </a:br>
            <a:endParaRPr lang="en-US" sz="1800" dirty="0">
              <a:solidFill>
                <a:srgbClr val="005188"/>
              </a:solidFill>
              <a:latin typeface="Franklin Gothic Book" panose="020B0503020102020204" pitchFamily="34" charset="0"/>
            </a:endParaRPr>
          </a:p>
          <a:p>
            <a:pPr marL="228600" lvl="1">
              <a:lnSpc>
                <a:spcPct val="100000"/>
              </a:lnSpc>
              <a:spcBef>
                <a:spcPts val="0"/>
              </a:spcBef>
              <a:spcAft>
                <a:spcPts val="300"/>
              </a:spcAft>
            </a:pPr>
            <a:r>
              <a:rPr lang="en-US" sz="1800" dirty="0">
                <a:solidFill>
                  <a:srgbClr val="005188"/>
                </a:solidFill>
                <a:effectLst/>
                <a:ea typeface="Times New Roman" panose="02020603050405020304" pitchFamily="18" charset="0"/>
              </a:rPr>
              <a:t>Health and Safety Assessments </a:t>
            </a:r>
            <a:br>
              <a:rPr lang="en-US" sz="1800" dirty="0">
                <a:solidFill>
                  <a:srgbClr val="005188"/>
                </a:solidFill>
                <a:effectLst/>
                <a:ea typeface="Times New Roman" panose="02020603050405020304" pitchFamily="18" charset="0"/>
              </a:rPr>
            </a:br>
            <a:r>
              <a:rPr lang="en-US" sz="1800" dirty="0">
                <a:solidFill>
                  <a:srgbClr val="005188"/>
                </a:solidFill>
                <a:effectLst/>
                <a:ea typeface="Times New Roman" panose="02020603050405020304" pitchFamily="18" charset="0"/>
              </a:rPr>
              <a:t>on TSA Screening Operations</a:t>
            </a:r>
          </a:p>
          <a:p>
            <a:pPr marL="228600" lvl="1">
              <a:lnSpc>
                <a:spcPct val="100000"/>
              </a:lnSpc>
              <a:spcBef>
                <a:spcPts val="0"/>
              </a:spcBef>
              <a:spcAft>
                <a:spcPts val="300"/>
              </a:spcAft>
            </a:pPr>
            <a:r>
              <a:rPr lang="en-US" sz="1800" dirty="0">
                <a:solidFill>
                  <a:srgbClr val="005188"/>
                </a:solidFill>
                <a:effectLst/>
                <a:ea typeface="Times New Roman" panose="02020603050405020304" pitchFamily="18" charset="0"/>
              </a:rPr>
              <a:t>Investigative Services</a:t>
            </a:r>
          </a:p>
          <a:p>
            <a:pPr marL="228600" lvl="1">
              <a:lnSpc>
                <a:spcPct val="100000"/>
              </a:lnSpc>
              <a:spcBef>
                <a:spcPts val="0"/>
              </a:spcBef>
              <a:spcAft>
                <a:spcPts val="300"/>
              </a:spcAft>
            </a:pPr>
            <a:r>
              <a:rPr lang="en-US" sz="1800" dirty="0">
                <a:solidFill>
                  <a:srgbClr val="005188"/>
                </a:solidFill>
                <a:latin typeface="Franklin Gothic Book" panose="020B0503020102020204" pitchFamily="34" charset="0"/>
              </a:rPr>
              <a:t>Next Generation Baggage </a:t>
            </a:r>
            <a:br>
              <a:rPr lang="en-US" sz="1800" dirty="0">
                <a:solidFill>
                  <a:srgbClr val="005188"/>
                </a:solidFill>
                <a:latin typeface="Franklin Gothic Book" panose="020B0503020102020204" pitchFamily="34" charset="0"/>
              </a:rPr>
            </a:br>
            <a:r>
              <a:rPr lang="en-US" sz="1800" dirty="0">
                <a:solidFill>
                  <a:srgbClr val="005188"/>
                </a:solidFill>
                <a:latin typeface="Franklin Gothic Book" panose="020B0503020102020204" pitchFamily="34" charset="0"/>
              </a:rPr>
              <a:t>Screening Equipment</a:t>
            </a:r>
            <a:endParaRPr lang="en-US" sz="1800" dirty="0">
              <a:solidFill>
                <a:srgbClr val="005188"/>
              </a:solidFill>
              <a:effectLst/>
              <a:ea typeface="Times New Roman" panose="02020603050405020304" pitchFamily="18" charset="0"/>
            </a:endParaRPr>
          </a:p>
          <a:p>
            <a:pPr marL="228600" lvl="1">
              <a:lnSpc>
                <a:spcPct val="100000"/>
              </a:lnSpc>
              <a:spcBef>
                <a:spcPts val="0"/>
              </a:spcBef>
              <a:spcAft>
                <a:spcPts val="300"/>
              </a:spcAft>
            </a:pPr>
            <a:r>
              <a:rPr lang="en-US" sz="1800" dirty="0">
                <a:solidFill>
                  <a:srgbClr val="005188"/>
                </a:solidFill>
                <a:effectLst/>
                <a:ea typeface="Times New Roman" panose="02020603050405020304" pitchFamily="18" charset="0"/>
              </a:rPr>
              <a:t>Safety </a:t>
            </a:r>
            <a:r>
              <a:rPr lang="en-US" sz="1800" dirty="0">
                <a:solidFill>
                  <a:srgbClr val="005188"/>
                </a:solidFill>
                <a:ea typeface="Times New Roman" panose="02020603050405020304" pitchFamily="18" charset="0"/>
              </a:rPr>
              <a:t>E</a:t>
            </a:r>
            <a:r>
              <a:rPr lang="en-US" sz="1800" dirty="0">
                <a:solidFill>
                  <a:srgbClr val="005188"/>
                </a:solidFill>
                <a:effectLst/>
                <a:ea typeface="Times New Roman" panose="02020603050405020304" pitchFamily="18" charset="0"/>
              </a:rPr>
              <a:t>quipment and Supplies</a:t>
            </a:r>
          </a:p>
          <a:p>
            <a:pPr marL="228600" lvl="1">
              <a:lnSpc>
                <a:spcPct val="100000"/>
              </a:lnSpc>
              <a:spcBef>
                <a:spcPts val="0"/>
              </a:spcBef>
              <a:spcAft>
                <a:spcPts val="300"/>
              </a:spcAft>
            </a:pPr>
            <a:r>
              <a:rPr lang="en-US" sz="1800" dirty="0">
                <a:solidFill>
                  <a:srgbClr val="005188"/>
                </a:solidFill>
              </a:rPr>
              <a:t>Secure Flight System </a:t>
            </a:r>
          </a:p>
          <a:p>
            <a:pPr marL="228600" lvl="1">
              <a:lnSpc>
                <a:spcPct val="100000"/>
              </a:lnSpc>
              <a:spcBef>
                <a:spcPts val="0"/>
              </a:spcBef>
              <a:spcAft>
                <a:spcPts val="300"/>
              </a:spcAft>
            </a:pPr>
            <a:r>
              <a:rPr lang="en-US" sz="1800" dirty="0">
                <a:solidFill>
                  <a:srgbClr val="005188"/>
                </a:solidFill>
              </a:rPr>
              <a:t>Simulators</a:t>
            </a:r>
          </a:p>
        </p:txBody>
      </p:sp>
      <p:sp>
        <p:nvSpPr>
          <p:cNvPr id="5" name="Slide Number Placeholder 4">
            <a:extLst>
              <a:ext uri="{FF2B5EF4-FFF2-40B4-BE49-F238E27FC236}">
                <a16:creationId xmlns:a16="http://schemas.microsoft.com/office/drawing/2014/main" id="{38BAF1B9-C004-4BF5-9F4C-E9175EDDC201}"/>
              </a:ext>
            </a:extLst>
          </p:cNvPr>
          <p:cNvSpPr>
            <a:spLocks noGrp="1"/>
          </p:cNvSpPr>
          <p:nvPr>
            <p:ph type="sldNum" sz="quarter" idx="10"/>
          </p:nvPr>
        </p:nvSpPr>
        <p:spPr/>
        <p:txBody>
          <a:bodyPr/>
          <a:lstStyle/>
          <a:p>
            <a:fld id="{608A590B-EA45-4811-A9A8-40DF519EF08C}" type="slidenum">
              <a:rPr lang="en-US" smtClean="0"/>
              <a:pPr/>
              <a:t>29</a:t>
            </a:fld>
            <a:endParaRPr lang="en-US" dirty="0"/>
          </a:p>
        </p:txBody>
      </p:sp>
      <p:sp>
        <p:nvSpPr>
          <p:cNvPr id="7" name="Rectangle 6">
            <a:extLst>
              <a:ext uri="{FF2B5EF4-FFF2-40B4-BE49-F238E27FC236}">
                <a16:creationId xmlns:a16="http://schemas.microsoft.com/office/drawing/2014/main" id="{CA95EF1D-311D-4908-552C-00F8F35FB827}"/>
              </a:ext>
            </a:extLst>
          </p:cNvPr>
          <p:cNvSpPr/>
          <p:nvPr/>
        </p:nvSpPr>
        <p:spPr>
          <a:xfrm>
            <a:off x="0" y="1706213"/>
            <a:ext cx="12192000" cy="993913"/>
          </a:xfrm>
          <a:prstGeom prst="rect">
            <a:avLst/>
          </a:prstGeom>
          <a:pattFill prst="dkDn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E1422D6E-3E25-4CD6-65B7-6EF9BC5A1665}"/>
              </a:ext>
            </a:extLst>
          </p:cNvPr>
          <p:cNvSpPr/>
          <p:nvPr/>
        </p:nvSpPr>
        <p:spPr>
          <a:xfrm>
            <a:off x="4808424" y="3161141"/>
            <a:ext cx="6643733" cy="369332"/>
          </a:xfrm>
          <a:prstGeom prst="rect">
            <a:avLst/>
          </a:prstGeom>
        </p:spPr>
        <p:txBody>
          <a:bodyPr wrap="square">
            <a:spAutoFit/>
          </a:bodyPr>
          <a:lstStyle/>
          <a:p>
            <a:pPr lvl="0">
              <a:defRPr/>
            </a:pPr>
            <a:r>
              <a:rPr lang="en-US" b="1" dirty="0">
                <a:solidFill>
                  <a:srgbClr val="003E67"/>
                </a:solidFill>
                <a:latin typeface="Franklin Gothic Book" panose="020B0503020102020204" pitchFamily="34" charset="0"/>
                <a:cs typeface="Calibri" panose="020F0502020204030204" pitchFamily="34" charset="0"/>
              </a:rPr>
              <a:t>What TSA Buys</a:t>
            </a:r>
          </a:p>
        </p:txBody>
      </p:sp>
      <p:cxnSp>
        <p:nvCxnSpPr>
          <p:cNvPr id="18" name="Straight Connector 17">
            <a:extLst>
              <a:ext uri="{FF2B5EF4-FFF2-40B4-BE49-F238E27FC236}">
                <a16:creationId xmlns:a16="http://schemas.microsoft.com/office/drawing/2014/main" id="{15404D1B-993C-14C7-566E-85633921B9E5}"/>
              </a:ext>
            </a:extLst>
          </p:cNvPr>
          <p:cNvCxnSpPr/>
          <p:nvPr/>
        </p:nvCxnSpPr>
        <p:spPr>
          <a:xfrm>
            <a:off x="3924388" y="3101752"/>
            <a:ext cx="0" cy="3137200"/>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CD81A2B1-418C-2FEE-2FBE-11DDD010F971}"/>
              </a:ext>
            </a:extLst>
          </p:cNvPr>
          <p:cNvCxnSpPr>
            <a:cxnSpLocks/>
          </p:cNvCxnSpPr>
          <p:nvPr/>
        </p:nvCxnSpPr>
        <p:spPr>
          <a:xfrm>
            <a:off x="737336" y="5362802"/>
            <a:ext cx="3036996"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9A6EA39E-DD45-446A-A48C-E102CCD4B32E}"/>
              </a:ext>
            </a:extLst>
          </p:cNvPr>
          <p:cNvSpPr txBox="1"/>
          <p:nvPr/>
        </p:nvSpPr>
        <p:spPr>
          <a:xfrm>
            <a:off x="1387507" y="5528425"/>
            <a:ext cx="1803805" cy="646331"/>
          </a:xfrm>
          <a:prstGeom prst="rect">
            <a:avLst/>
          </a:prstGeom>
          <a:noFill/>
        </p:spPr>
        <p:txBody>
          <a:bodyPr wrap="square" rtlCol="0">
            <a:spAutoFit/>
          </a:bodyPr>
          <a:lstStyle/>
          <a:p>
            <a:r>
              <a:rPr lang="en-US" b="1" dirty="0">
                <a:solidFill>
                  <a:srgbClr val="5E9732"/>
                </a:solidFill>
                <a:latin typeface="Franklin Gothic Book" panose="020B0503020102020204" pitchFamily="34" charset="0"/>
              </a:rPr>
              <a:t>Contract Spend</a:t>
            </a:r>
            <a:br>
              <a:rPr lang="en-US" b="1" dirty="0">
                <a:solidFill>
                  <a:srgbClr val="5E9732"/>
                </a:solidFill>
                <a:latin typeface="Franklin Gothic Book" panose="020B0503020102020204" pitchFamily="34" charset="0"/>
              </a:rPr>
            </a:br>
            <a:r>
              <a:rPr lang="en-US" dirty="0">
                <a:solidFill>
                  <a:srgbClr val="5E9732"/>
                </a:solidFill>
                <a:latin typeface="Franklin Gothic Book" panose="020B0503020102020204" pitchFamily="34" charset="0"/>
              </a:rPr>
              <a:t>$2.2B</a:t>
            </a:r>
          </a:p>
        </p:txBody>
      </p:sp>
      <p:sp>
        <p:nvSpPr>
          <p:cNvPr id="30" name="Rectangle 29">
            <a:extLst>
              <a:ext uri="{FF2B5EF4-FFF2-40B4-BE49-F238E27FC236}">
                <a16:creationId xmlns:a16="http://schemas.microsoft.com/office/drawing/2014/main" id="{D7F5F42A-2096-41DD-AFA9-EE1184015A50}"/>
              </a:ext>
            </a:extLst>
          </p:cNvPr>
          <p:cNvSpPr/>
          <p:nvPr/>
        </p:nvSpPr>
        <p:spPr>
          <a:xfrm>
            <a:off x="1389717" y="3161215"/>
            <a:ext cx="2743193" cy="369332"/>
          </a:xfrm>
          <a:prstGeom prst="rect">
            <a:avLst/>
          </a:prstGeom>
        </p:spPr>
        <p:txBody>
          <a:bodyPr wrap="square">
            <a:spAutoFit/>
          </a:bodyPr>
          <a:lstStyle/>
          <a:p>
            <a:pPr lvl="0">
              <a:defRPr/>
            </a:pPr>
            <a:r>
              <a:rPr lang="en-US" b="1" dirty="0">
                <a:solidFill>
                  <a:srgbClr val="003366"/>
                </a:solidFill>
                <a:latin typeface="Franklin Gothic Book" panose="020B0503020102020204" pitchFamily="34" charset="0"/>
                <a:cs typeface="Calibri" panose="020F0502020204030204" pitchFamily="34" charset="0"/>
              </a:rPr>
              <a:t>Contact</a:t>
            </a:r>
            <a:endParaRPr lang="en-US" dirty="0">
              <a:solidFill>
                <a:srgbClr val="003366"/>
              </a:solidFill>
              <a:latin typeface="Franklin Gothic Book" panose="020B0503020102020204" pitchFamily="34" charset="0"/>
              <a:cs typeface="Calibri" panose="020F0502020204030204" pitchFamily="34" charset="0"/>
            </a:endParaRPr>
          </a:p>
        </p:txBody>
      </p:sp>
      <p:sp>
        <p:nvSpPr>
          <p:cNvPr id="40" name="Rectangle 39">
            <a:extLst>
              <a:ext uri="{FF2B5EF4-FFF2-40B4-BE49-F238E27FC236}">
                <a16:creationId xmlns:a16="http://schemas.microsoft.com/office/drawing/2014/main" id="{58F3484E-89A5-42FA-989B-CA197395411C}"/>
              </a:ext>
            </a:extLst>
          </p:cNvPr>
          <p:cNvSpPr/>
          <p:nvPr/>
        </p:nvSpPr>
        <p:spPr>
          <a:xfrm>
            <a:off x="657858" y="4359121"/>
            <a:ext cx="3154207" cy="1200329"/>
          </a:xfrm>
          <a:prstGeom prst="rect">
            <a:avLst/>
          </a:prstGeom>
        </p:spPr>
        <p:txBody>
          <a:bodyPr wrap="square">
            <a:spAutoFit/>
          </a:bodyPr>
          <a:lstStyle/>
          <a:p>
            <a:pPr>
              <a:defRPr/>
            </a:pPr>
            <a:r>
              <a:rPr lang="en-US" dirty="0">
                <a:solidFill>
                  <a:srgbClr val="003366"/>
                </a:solidFill>
                <a:latin typeface="Franklin Gothic Book" panose="020B0503020102020204" pitchFamily="34" charset="0"/>
                <a:cs typeface="Calibri" panose="020F0502020204030204" pitchFamily="34" charset="0"/>
              </a:rPr>
              <a:t>Small Business Specialists</a:t>
            </a:r>
            <a:br>
              <a:rPr lang="en-US" dirty="0">
                <a:solidFill>
                  <a:srgbClr val="003366"/>
                </a:solidFill>
                <a:latin typeface="Franklin Gothic Book" panose="020B0503020102020204" pitchFamily="34" charset="0"/>
                <a:cs typeface="Calibri" panose="020F0502020204030204" pitchFamily="34" charset="0"/>
              </a:rPr>
            </a:br>
            <a:r>
              <a:rPr lang="en-US" u="sng" dirty="0">
                <a:solidFill>
                  <a:srgbClr val="002B47"/>
                </a:solidFill>
                <a:latin typeface="Franklin Gothic Book" panose="020B0503020102020204" pitchFamily="34" charset="0"/>
                <a:hlinkClick r:id="rId4"/>
              </a:rPr>
              <a:t>R</a:t>
            </a:r>
            <a:r>
              <a:rPr lang="en-US" b="0" i="0" u="sng" dirty="0">
                <a:solidFill>
                  <a:srgbClr val="002B47"/>
                </a:solidFill>
                <a:effectLst/>
                <a:latin typeface="Franklin Gothic Book" panose="020B0503020102020204" pitchFamily="34" charset="0"/>
                <a:hlinkClick r:id="rId4"/>
              </a:rPr>
              <a:t>obert.Boone@tsa.dhs.gov</a:t>
            </a:r>
            <a:endParaRPr lang="en-US" b="0" i="0" u="sng" dirty="0">
              <a:solidFill>
                <a:srgbClr val="002B47"/>
              </a:solidFill>
              <a:effectLst/>
              <a:latin typeface="Franklin Gothic Book" panose="020B0503020102020204" pitchFamily="34" charset="0"/>
            </a:endParaRPr>
          </a:p>
          <a:p>
            <a:pPr>
              <a:defRPr/>
            </a:pPr>
            <a:r>
              <a:rPr lang="en-US" dirty="0">
                <a:latin typeface="Franklin Gothic Book" panose="020B0503020102020204" pitchFamily="34" charset="0"/>
                <a:hlinkClick r:id="rId5"/>
              </a:rPr>
              <a:t>Margaret.Butler@tsa.dhs.gov</a:t>
            </a:r>
            <a:r>
              <a:rPr lang="en-US" dirty="0">
                <a:latin typeface="Franklin Gothic Book" panose="020B0503020102020204" pitchFamily="34" charset="0"/>
              </a:rPr>
              <a:t> </a:t>
            </a:r>
          </a:p>
          <a:p>
            <a:pPr>
              <a:defRPr/>
            </a:pPr>
            <a:endParaRPr lang="en-US" i="1" u="sng" dirty="0">
              <a:solidFill>
                <a:srgbClr val="005188"/>
              </a:solidFill>
              <a:highlight>
                <a:srgbClr val="FFFF00"/>
              </a:highlight>
              <a:latin typeface="Franklin Gothic Book" panose="020B0503020102020204" pitchFamily="34" charset="0"/>
            </a:endParaRPr>
          </a:p>
        </p:txBody>
      </p:sp>
      <p:sp>
        <p:nvSpPr>
          <p:cNvPr id="41" name="TextBox 40">
            <a:extLst>
              <a:ext uri="{FF2B5EF4-FFF2-40B4-BE49-F238E27FC236}">
                <a16:creationId xmlns:a16="http://schemas.microsoft.com/office/drawing/2014/main" id="{9CD38026-D02F-43E8-B33F-D3A0F002AEDB}"/>
              </a:ext>
            </a:extLst>
          </p:cNvPr>
          <p:cNvSpPr txBox="1"/>
          <p:nvPr/>
        </p:nvSpPr>
        <p:spPr>
          <a:xfrm>
            <a:off x="657858" y="3639557"/>
            <a:ext cx="3263099" cy="646331"/>
          </a:xfrm>
          <a:prstGeom prst="rect">
            <a:avLst/>
          </a:prstGeom>
          <a:noFill/>
        </p:spPr>
        <p:txBody>
          <a:bodyPr wrap="square">
            <a:spAutoFit/>
          </a:bodyPr>
          <a:lstStyle/>
          <a:p>
            <a:r>
              <a:rPr lang="en-US" dirty="0">
                <a:solidFill>
                  <a:srgbClr val="003366"/>
                </a:solidFill>
                <a:latin typeface="Franklin Gothic Book" panose="020B0503020102020204" pitchFamily="34" charset="0"/>
                <a:cs typeface="Calibri" panose="020F0502020204030204" pitchFamily="34" charset="0"/>
              </a:rPr>
              <a:t>Component IL </a:t>
            </a:r>
            <a:r>
              <a:rPr lang="en-US" b="0" i="0" u="sng" dirty="0">
                <a:solidFill>
                  <a:srgbClr val="002B47"/>
                </a:solidFill>
                <a:effectLst/>
                <a:latin typeface="Franklin Gothic Book" panose="020B0503020102020204" pitchFamily="34" charset="0"/>
                <a:hlinkClick r:id="rId6"/>
              </a:rPr>
              <a:t>TSAIL@tsa.dhs.gov</a:t>
            </a:r>
            <a:endParaRPr lang="en-US" dirty="0">
              <a:solidFill>
                <a:srgbClr val="005188"/>
              </a:solidFill>
              <a:latin typeface="Franklin Gothic Book" panose="020B0503020102020204" pitchFamily="34" charset="0"/>
            </a:endParaRPr>
          </a:p>
        </p:txBody>
      </p:sp>
      <p:grpSp>
        <p:nvGrpSpPr>
          <p:cNvPr id="3" name="Group 2">
            <a:extLst>
              <a:ext uri="{FF2B5EF4-FFF2-40B4-BE49-F238E27FC236}">
                <a16:creationId xmlns:a16="http://schemas.microsoft.com/office/drawing/2014/main" id="{F56A70C6-955A-4DAB-86A6-EDA52F058DD2}"/>
              </a:ext>
            </a:extLst>
          </p:cNvPr>
          <p:cNvGrpSpPr/>
          <p:nvPr/>
        </p:nvGrpSpPr>
        <p:grpSpPr>
          <a:xfrm>
            <a:off x="4129654" y="3057874"/>
            <a:ext cx="596777" cy="596777"/>
            <a:chOff x="4103366" y="3057874"/>
            <a:chExt cx="596777" cy="596777"/>
          </a:xfrm>
        </p:grpSpPr>
        <p:sp>
          <p:nvSpPr>
            <p:cNvPr id="6" name="Oval 5">
              <a:extLst>
                <a:ext uri="{FF2B5EF4-FFF2-40B4-BE49-F238E27FC236}">
                  <a16:creationId xmlns:a16="http://schemas.microsoft.com/office/drawing/2014/main" id="{FC981C80-8026-98A0-E27B-E5F25D3657FC}"/>
                </a:ext>
              </a:extLst>
            </p:cNvPr>
            <p:cNvSpPr/>
            <p:nvPr/>
          </p:nvSpPr>
          <p:spPr>
            <a:xfrm>
              <a:off x="4103366" y="3057874"/>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Graphic 7" descr="Thumbs up sign with solid fill">
              <a:extLst>
                <a:ext uri="{FF2B5EF4-FFF2-40B4-BE49-F238E27FC236}">
                  <a16:creationId xmlns:a16="http://schemas.microsoft.com/office/drawing/2014/main" id="{EB63D5A1-6398-93DC-BF67-C6713769C11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183557" y="3119795"/>
              <a:ext cx="451008" cy="472933"/>
            </a:xfrm>
            <a:prstGeom prst="rect">
              <a:avLst/>
            </a:prstGeom>
          </p:spPr>
        </p:pic>
      </p:grpSp>
      <p:grpSp>
        <p:nvGrpSpPr>
          <p:cNvPr id="9" name="Group 8">
            <a:extLst>
              <a:ext uri="{FF2B5EF4-FFF2-40B4-BE49-F238E27FC236}">
                <a16:creationId xmlns:a16="http://schemas.microsoft.com/office/drawing/2014/main" id="{C369052D-96CE-DFCC-DA55-914C8C56AC37}"/>
              </a:ext>
            </a:extLst>
          </p:cNvPr>
          <p:cNvGrpSpPr/>
          <p:nvPr/>
        </p:nvGrpSpPr>
        <p:grpSpPr>
          <a:xfrm>
            <a:off x="720155" y="3061041"/>
            <a:ext cx="596777" cy="596777"/>
            <a:chOff x="720155" y="3061041"/>
            <a:chExt cx="596777" cy="596777"/>
          </a:xfrm>
        </p:grpSpPr>
        <p:sp>
          <p:nvSpPr>
            <p:cNvPr id="10" name="Oval 9">
              <a:extLst>
                <a:ext uri="{FF2B5EF4-FFF2-40B4-BE49-F238E27FC236}">
                  <a16:creationId xmlns:a16="http://schemas.microsoft.com/office/drawing/2014/main" id="{01ADCC2F-AFE8-2465-31BC-39415BD72E66}"/>
                </a:ext>
              </a:extLst>
            </p:cNvPr>
            <p:cNvSpPr/>
            <p:nvPr/>
          </p:nvSpPr>
          <p:spPr>
            <a:xfrm>
              <a:off x="720155" y="3061041"/>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Graphic 11" descr="Send with solid fill">
              <a:extLst>
                <a:ext uri="{FF2B5EF4-FFF2-40B4-BE49-F238E27FC236}">
                  <a16:creationId xmlns:a16="http://schemas.microsoft.com/office/drawing/2014/main" id="{46475B84-CB91-541E-42C6-941616F06E7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39843" y="3135057"/>
              <a:ext cx="486167" cy="458618"/>
            </a:xfrm>
            <a:prstGeom prst="rect">
              <a:avLst/>
            </a:prstGeom>
          </p:spPr>
        </p:pic>
      </p:grpSp>
      <p:grpSp>
        <p:nvGrpSpPr>
          <p:cNvPr id="13" name="Group 12">
            <a:extLst>
              <a:ext uri="{FF2B5EF4-FFF2-40B4-BE49-F238E27FC236}">
                <a16:creationId xmlns:a16="http://schemas.microsoft.com/office/drawing/2014/main" id="{B52AC50A-3A4F-F44C-137C-028767C9AFC6}"/>
              </a:ext>
            </a:extLst>
          </p:cNvPr>
          <p:cNvGrpSpPr/>
          <p:nvPr/>
        </p:nvGrpSpPr>
        <p:grpSpPr>
          <a:xfrm>
            <a:off x="722342" y="5551490"/>
            <a:ext cx="596777" cy="596777"/>
            <a:chOff x="722342" y="5462505"/>
            <a:chExt cx="596777" cy="596777"/>
          </a:xfrm>
        </p:grpSpPr>
        <p:sp>
          <p:nvSpPr>
            <p:cNvPr id="15" name="Oval 14">
              <a:extLst>
                <a:ext uri="{FF2B5EF4-FFF2-40B4-BE49-F238E27FC236}">
                  <a16:creationId xmlns:a16="http://schemas.microsoft.com/office/drawing/2014/main" id="{BCD4E99B-1037-9C45-B605-A13203EC5E04}"/>
                </a:ext>
              </a:extLst>
            </p:cNvPr>
            <p:cNvSpPr/>
            <p:nvPr/>
          </p:nvSpPr>
          <p:spPr>
            <a:xfrm>
              <a:off x="722342" y="5462505"/>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Graphic 15" descr="Piggy Bank with solid fill">
              <a:extLst>
                <a:ext uri="{FF2B5EF4-FFF2-40B4-BE49-F238E27FC236}">
                  <a16:creationId xmlns:a16="http://schemas.microsoft.com/office/drawing/2014/main" id="{242F4636-47D6-375C-6676-566536A302B5}"/>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800528" y="5510181"/>
              <a:ext cx="485456" cy="485456"/>
            </a:xfrm>
            <a:prstGeom prst="rect">
              <a:avLst/>
            </a:prstGeom>
          </p:spPr>
        </p:pic>
      </p:grpSp>
      <p:sp>
        <p:nvSpPr>
          <p:cNvPr id="17" name="Rectangle 16">
            <a:extLst>
              <a:ext uri="{FF2B5EF4-FFF2-40B4-BE49-F238E27FC236}">
                <a16:creationId xmlns:a16="http://schemas.microsoft.com/office/drawing/2014/main" id="{E5965087-9F86-55AF-C463-5F5A326D074D}"/>
              </a:ext>
            </a:extLst>
          </p:cNvPr>
          <p:cNvSpPr/>
          <p:nvPr/>
        </p:nvSpPr>
        <p:spPr>
          <a:xfrm>
            <a:off x="5464753" y="1631262"/>
            <a:ext cx="1344607" cy="115256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9" name="Graphic 18">
            <a:extLst>
              <a:ext uri="{FF2B5EF4-FFF2-40B4-BE49-F238E27FC236}">
                <a16:creationId xmlns:a16="http://schemas.microsoft.com/office/drawing/2014/main" id="{FEC78A9A-AB27-0CCC-34F9-05DAD2106C66}"/>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5613012" y="1706213"/>
            <a:ext cx="1042176" cy="1042176"/>
          </a:xfrm>
          <a:prstGeom prst="rect">
            <a:avLst/>
          </a:prstGeom>
        </p:spPr>
      </p:pic>
      <p:grpSp>
        <p:nvGrpSpPr>
          <p:cNvPr id="23" name="Group 22">
            <a:extLst>
              <a:ext uri="{FF2B5EF4-FFF2-40B4-BE49-F238E27FC236}">
                <a16:creationId xmlns:a16="http://schemas.microsoft.com/office/drawing/2014/main" id="{9775401F-B3AF-E31B-1B46-BB9CA196B84A}"/>
              </a:ext>
            </a:extLst>
          </p:cNvPr>
          <p:cNvGrpSpPr/>
          <p:nvPr/>
        </p:nvGrpSpPr>
        <p:grpSpPr>
          <a:xfrm>
            <a:off x="10352098" y="752702"/>
            <a:ext cx="1850062" cy="584775"/>
            <a:chOff x="10352098" y="752702"/>
            <a:chExt cx="1850062" cy="584775"/>
          </a:xfrm>
        </p:grpSpPr>
        <p:sp>
          <p:nvSpPr>
            <p:cNvPr id="24" name="Rectangle 23">
              <a:extLst>
                <a:ext uri="{FF2B5EF4-FFF2-40B4-BE49-F238E27FC236}">
                  <a16:creationId xmlns:a16="http://schemas.microsoft.com/office/drawing/2014/main" id="{2C5440EB-30CB-4AB7-170B-8345844E8742}"/>
                </a:ext>
              </a:extLst>
            </p:cNvPr>
            <p:cNvSpPr/>
            <p:nvPr/>
          </p:nvSpPr>
          <p:spPr>
            <a:xfrm>
              <a:off x="10352098" y="752702"/>
              <a:ext cx="1850062" cy="58477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TextBox 24">
              <a:extLst>
                <a:ext uri="{FF2B5EF4-FFF2-40B4-BE49-F238E27FC236}">
                  <a16:creationId xmlns:a16="http://schemas.microsoft.com/office/drawing/2014/main" id="{B5C3C37D-7C2D-C78F-D6D4-D861F31D41D6}"/>
                </a:ext>
              </a:extLst>
            </p:cNvPr>
            <p:cNvSpPr txBox="1"/>
            <p:nvPr/>
          </p:nvSpPr>
          <p:spPr>
            <a:xfrm>
              <a:off x="10707209" y="859001"/>
              <a:ext cx="1411187"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2</a:t>
              </a:r>
              <a:endParaRPr lang="en-US" dirty="0">
                <a:solidFill>
                  <a:srgbClr val="3F3F3F"/>
                </a:solidFill>
                <a:effectLst/>
                <a:latin typeface="FranklinGothicURWBoo" pitchFamily="2" charset="77"/>
              </a:endParaRPr>
            </a:p>
          </p:txBody>
        </p:sp>
        <p:pic>
          <p:nvPicPr>
            <p:cNvPr id="28" name="Graphic 27" descr="Magnifying glass with solid fill">
              <a:extLst>
                <a:ext uri="{FF2B5EF4-FFF2-40B4-BE49-F238E27FC236}">
                  <a16:creationId xmlns:a16="http://schemas.microsoft.com/office/drawing/2014/main" id="{B7395DFC-E9AB-F4F5-7A46-62A23786DDDA}"/>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10427749" y="787645"/>
              <a:ext cx="509491" cy="509491"/>
            </a:xfrm>
            <a:prstGeom prst="rect">
              <a:avLst/>
            </a:prstGeom>
          </p:spPr>
        </p:pic>
      </p:grpSp>
    </p:spTree>
    <p:extLst>
      <p:ext uri="{BB962C8B-B14F-4D97-AF65-F5344CB8AC3E}">
        <p14:creationId xmlns:p14="http://schemas.microsoft.com/office/powerpoint/2010/main" val="5626436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C25AC4A-F777-7946-8EC5-4E584B7919D7}"/>
              </a:ext>
            </a:extLst>
          </p:cNvPr>
          <p:cNvSpPr>
            <a:spLocks noGrp="1"/>
          </p:cNvSpPr>
          <p:nvPr>
            <p:ph type="sldNum" sz="quarter" idx="10"/>
          </p:nvPr>
        </p:nvSpPr>
        <p:spPr/>
        <p:txBody>
          <a:bodyPr/>
          <a:lstStyle/>
          <a:p>
            <a:fld id="{608A590B-EA45-4811-A9A8-40DF519EF08C}" type="slidenum">
              <a:rPr lang="en-US" smtClean="0"/>
              <a:pPr/>
              <a:t>3</a:t>
            </a:fld>
            <a:endParaRPr lang="en-US" dirty="0"/>
          </a:p>
        </p:txBody>
      </p:sp>
      <p:sp>
        <p:nvSpPr>
          <p:cNvPr id="120" name="Rectangle 119">
            <a:extLst>
              <a:ext uri="{FF2B5EF4-FFF2-40B4-BE49-F238E27FC236}">
                <a16:creationId xmlns:a16="http://schemas.microsoft.com/office/drawing/2014/main" id="{08BC454D-C60B-8EDD-B673-5608248E415B}"/>
              </a:ext>
            </a:extLst>
          </p:cNvPr>
          <p:cNvSpPr/>
          <p:nvPr/>
        </p:nvSpPr>
        <p:spPr>
          <a:xfrm>
            <a:off x="4090337" y="1770591"/>
            <a:ext cx="1526647" cy="661710"/>
          </a:xfrm>
          <a:prstGeom prst="rect">
            <a:avLst/>
          </a:prstGeom>
          <a:solidFill>
            <a:srgbClr val="00518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1" name="Rectangle 120">
            <a:extLst>
              <a:ext uri="{FF2B5EF4-FFF2-40B4-BE49-F238E27FC236}">
                <a16:creationId xmlns:a16="http://schemas.microsoft.com/office/drawing/2014/main" id="{8AA0AE0D-4B31-5084-050D-B3508BC89C09}"/>
              </a:ext>
            </a:extLst>
          </p:cNvPr>
          <p:cNvSpPr/>
          <p:nvPr/>
        </p:nvSpPr>
        <p:spPr>
          <a:xfrm>
            <a:off x="3286634" y="2554993"/>
            <a:ext cx="1526647" cy="661710"/>
          </a:xfrm>
          <a:prstGeom prst="rect">
            <a:avLst/>
          </a:prstGeom>
          <a:solidFill>
            <a:srgbClr val="5E97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2" name="Rectangle 121">
            <a:extLst>
              <a:ext uri="{FF2B5EF4-FFF2-40B4-BE49-F238E27FC236}">
                <a16:creationId xmlns:a16="http://schemas.microsoft.com/office/drawing/2014/main" id="{3E0A2DBB-707B-16DE-C6ED-D5A1B54F8B91}"/>
              </a:ext>
            </a:extLst>
          </p:cNvPr>
          <p:cNvSpPr/>
          <p:nvPr/>
        </p:nvSpPr>
        <p:spPr>
          <a:xfrm>
            <a:off x="2437136" y="3339395"/>
            <a:ext cx="1526647" cy="661710"/>
          </a:xfrm>
          <a:prstGeom prst="rect">
            <a:avLst/>
          </a:prstGeom>
          <a:solidFill>
            <a:schemeClr val="accent4">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3" name="Rectangle 122">
            <a:extLst>
              <a:ext uri="{FF2B5EF4-FFF2-40B4-BE49-F238E27FC236}">
                <a16:creationId xmlns:a16="http://schemas.microsoft.com/office/drawing/2014/main" id="{0878C77A-DA46-5582-DF41-28B112CCE7BD}"/>
              </a:ext>
            </a:extLst>
          </p:cNvPr>
          <p:cNvSpPr/>
          <p:nvPr/>
        </p:nvSpPr>
        <p:spPr>
          <a:xfrm>
            <a:off x="1526109" y="4123797"/>
            <a:ext cx="1526647" cy="661710"/>
          </a:xfrm>
          <a:prstGeom prst="rect">
            <a:avLst/>
          </a:prstGeom>
          <a:solidFill>
            <a:schemeClr val="accent2">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Rectangle 123">
            <a:extLst>
              <a:ext uri="{FF2B5EF4-FFF2-40B4-BE49-F238E27FC236}">
                <a16:creationId xmlns:a16="http://schemas.microsoft.com/office/drawing/2014/main" id="{865E26A5-0736-E345-7E2C-5FD2FBECE51D}"/>
              </a:ext>
            </a:extLst>
          </p:cNvPr>
          <p:cNvSpPr/>
          <p:nvPr/>
        </p:nvSpPr>
        <p:spPr>
          <a:xfrm>
            <a:off x="676054" y="5081013"/>
            <a:ext cx="2610580" cy="1060595"/>
          </a:xfrm>
          <a:prstGeom prst="rect">
            <a:avLst/>
          </a:prstGeom>
          <a:solidFill>
            <a:srgbClr val="C41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5" name="Graphic 124" descr="Internet with solid fill">
            <a:extLst>
              <a:ext uri="{FF2B5EF4-FFF2-40B4-BE49-F238E27FC236}">
                <a16:creationId xmlns:a16="http://schemas.microsoft.com/office/drawing/2014/main" id="{25C10ABD-701A-A4C2-FB45-6B7C715E6B9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5139" y="5218521"/>
            <a:ext cx="766852" cy="766852"/>
          </a:xfrm>
          <a:prstGeom prst="rect">
            <a:avLst/>
          </a:prstGeom>
        </p:spPr>
      </p:pic>
      <p:pic>
        <p:nvPicPr>
          <p:cNvPr id="126" name="Graphic 125" descr="Bullseye with solid fill">
            <a:extLst>
              <a:ext uri="{FF2B5EF4-FFF2-40B4-BE49-F238E27FC236}">
                <a16:creationId xmlns:a16="http://schemas.microsoft.com/office/drawing/2014/main" id="{367E4BFD-1C19-25FD-2C52-DB2DB9437E0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520179" y="3418403"/>
            <a:ext cx="532577" cy="532577"/>
          </a:xfrm>
          <a:prstGeom prst="rect">
            <a:avLst/>
          </a:prstGeom>
        </p:spPr>
      </p:pic>
      <p:sp>
        <p:nvSpPr>
          <p:cNvPr id="127" name="TextBox 126">
            <a:extLst>
              <a:ext uri="{FF2B5EF4-FFF2-40B4-BE49-F238E27FC236}">
                <a16:creationId xmlns:a16="http://schemas.microsoft.com/office/drawing/2014/main" id="{CD89DBF7-8ADE-D9B7-2C7E-FEC28DB0B6E9}"/>
              </a:ext>
            </a:extLst>
          </p:cNvPr>
          <p:cNvSpPr txBox="1"/>
          <p:nvPr/>
        </p:nvSpPr>
        <p:spPr>
          <a:xfrm>
            <a:off x="1735134" y="5322323"/>
            <a:ext cx="1404003" cy="584775"/>
          </a:xfrm>
          <a:prstGeom prst="rect">
            <a:avLst/>
          </a:prstGeom>
          <a:noFill/>
        </p:spPr>
        <p:txBody>
          <a:bodyPr wrap="square" rtlCol="0">
            <a:spAutoFit/>
          </a:bodyPr>
          <a:lstStyle/>
          <a:p>
            <a:pPr algn="ctr"/>
            <a:r>
              <a:rPr lang="en-US" sz="3200" b="1" dirty="0">
                <a:solidFill>
                  <a:schemeClr val="bg1"/>
                </a:solidFill>
                <a:effectLst/>
                <a:latin typeface="FranklinGothicURWDem" pitchFamily="2" charset="77"/>
              </a:rPr>
              <a:t>Step 1</a:t>
            </a:r>
            <a:endParaRPr lang="en-US" sz="3200" dirty="0">
              <a:solidFill>
                <a:srgbClr val="3F3F3F"/>
              </a:solidFill>
              <a:effectLst/>
              <a:latin typeface="FranklinGothicURWBoo" pitchFamily="2" charset="77"/>
            </a:endParaRPr>
          </a:p>
        </p:txBody>
      </p:sp>
      <p:sp>
        <p:nvSpPr>
          <p:cNvPr id="128" name="TextBox 127">
            <a:extLst>
              <a:ext uri="{FF2B5EF4-FFF2-40B4-BE49-F238E27FC236}">
                <a16:creationId xmlns:a16="http://schemas.microsoft.com/office/drawing/2014/main" id="{74CDF679-68E3-B722-4E5A-24F9624EF809}"/>
              </a:ext>
            </a:extLst>
          </p:cNvPr>
          <p:cNvSpPr txBox="1"/>
          <p:nvPr/>
        </p:nvSpPr>
        <p:spPr>
          <a:xfrm>
            <a:off x="2059191" y="4310739"/>
            <a:ext cx="993565"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2</a:t>
            </a:r>
            <a:endParaRPr lang="en-US" dirty="0">
              <a:solidFill>
                <a:schemeClr val="bg1"/>
              </a:solidFill>
              <a:effectLst/>
              <a:latin typeface="FranklinGothicURWBoo" pitchFamily="2" charset="77"/>
            </a:endParaRPr>
          </a:p>
        </p:txBody>
      </p:sp>
      <p:sp>
        <p:nvSpPr>
          <p:cNvPr id="129" name="TextBox 128">
            <a:extLst>
              <a:ext uri="{FF2B5EF4-FFF2-40B4-BE49-F238E27FC236}">
                <a16:creationId xmlns:a16="http://schemas.microsoft.com/office/drawing/2014/main" id="{EB4BF10B-C727-72AA-B9D8-BBAEF1304CA1}"/>
              </a:ext>
            </a:extLst>
          </p:cNvPr>
          <p:cNvSpPr txBox="1"/>
          <p:nvPr/>
        </p:nvSpPr>
        <p:spPr>
          <a:xfrm>
            <a:off x="2928618" y="3515248"/>
            <a:ext cx="1035165"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3</a:t>
            </a:r>
            <a:endParaRPr lang="en-US" dirty="0">
              <a:solidFill>
                <a:schemeClr val="bg1"/>
              </a:solidFill>
              <a:effectLst/>
              <a:latin typeface="FranklinGothicURWBoo" pitchFamily="2" charset="77"/>
            </a:endParaRPr>
          </a:p>
        </p:txBody>
      </p:sp>
      <p:sp>
        <p:nvSpPr>
          <p:cNvPr id="130" name="TextBox 129">
            <a:extLst>
              <a:ext uri="{FF2B5EF4-FFF2-40B4-BE49-F238E27FC236}">
                <a16:creationId xmlns:a16="http://schemas.microsoft.com/office/drawing/2014/main" id="{C905ECDA-F6E5-CA3E-10B0-B067619F35E2}"/>
              </a:ext>
            </a:extLst>
          </p:cNvPr>
          <p:cNvSpPr txBox="1"/>
          <p:nvPr/>
        </p:nvSpPr>
        <p:spPr>
          <a:xfrm>
            <a:off x="3786878" y="2706121"/>
            <a:ext cx="1026403"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4</a:t>
            </a:r>
            <a:endParaRPr lang="en-US" dirty="0">
              <a:solidFill>
                <a:schemeClr val="bg1"/>
              </a:solidFill>
              <a:effectLst/>
              <a:latin typeface="FranklinGothicURWBoo" pitchFamily="2" charset="77"/>
            </a:endParaRPr>
          </a:p>
        </p:txBody>
      </p:sp>
      <p:sp>
        <p:nvSpPr>
          <p:cNvPr id="131" name="TextBox 130">
            <a:extLst>
              <a:ext uri="{FF2B5EF4-FFF2-40B4-BE49-F238E27FC236}">
                <a16:creationId xmlns:a16="http://schemas.microsoft.com/office/drawing/2014/main" id="{4ED658B2-C5BF-A66A-6C2A-03C2D301B413}"/>
              </a:ext>
            </a:extLst>
          </p:cNvPr>
          <p:cNvSpPr txBox="1"/>
          <p:nvPr/>
        </p:nvSpPr>
        <p:spPr>
          <a:xfrm>
            <a:off x="3121557" y="4310739"/>
            <a:ext cx="8400720" cy="369332"/>
          </a:xfrm>
          <a:prstGeom prst="rect">
            <a:avLst/>
          </a:prstGeom>
          <a:noFill/>
        </p:spPr>
        <p:txBody>
          <a:bodyPr wrap="square" rtlCol="0">
            <a:spAutoFit/>
          </a:bodyPr>
          <a:lstStyle/>
          <a:p>
            <a:r>
              <a:rPr lang="en-US" b="1" i="0" dirty="0">
                <a:solidFill>
                  <a:schemeClr val="accent2">
                    <a:lumMod val="75000"/>
                  </a:schemeClr>
                </a:solidFill>
                <a:effectLst/>
                <a:latin typeface="FranklinGothicURWBoo"/>
              </a:rPr>
              <a:t>Do Your </a:t>
            </a:r>
            <a:r>
              <a:rPr lang="en-US" b="1" dirty="0">
                <a:solidFill>
                  <a:schemeClr val="accent2">
                    <a:lumMod val="75000"/>
                  </a:schemeClr>
                </a:solidFill>
                <a:latin typeface="FranklinGothicURWBoo"/>
              </a:rPr>
              <a:t>Re</a:t>
            </a:r>
            <a:r>
              <a:rPr lang="en-US" b="1" i="0" dirty="0">
                <a:solidFill>
                  <a:schemeClr val="accent2">
                    <a:lumMod val="75000"/>
                  </a:schemeClr>
                </a:solidFill>
                <a:effectLst/>
                <a:latin typeface="FranklinGothicURWBoo"/>
              </a:rPr>
              <a:t>search </a:t>
            </a:r>
            <a:r>
              <a:rPr lang="en-US" b="1" dirty="0">
                <a:solidFill>
                  <a:schemeClr val="accent2">
                    <a:lumMod val="75000"/>
                  </a:schemeClr>
                </a:solidFill>
                <a:latin typeface="FranklinGothicURWBoo"/>
              </a:rPr>
              <a:t>to</a:t>
            </a:r>
            <a:r>
              <a:rPr lang="en-US" b="1" i="0" dirty="0">
                <a:solidFill>
                  <a:schemeClr val="accent2">
                    <a:lumMod val="75000"/>
                  </a:schemeClr>
                </a:solidFill>
                <a:effectLst/>
                <a:latin typeface="FranklinGothicURWBoo"/>
              </a:rPr>
              <a:t> Understand What DHS </a:t>
            </a:r>
            <a:r>
              <a:rPr lang="en-US" b="1" dirty="0">
                <a:solidFill>
                  <a:schemeClr val="accent2">
                    <a:lumMod val="75000"/>
                  </a:schemeClr>
                </a:solidFill>
                <a:latin typeface="FranklinGothicURWBoo"/>
              </a:rPr>
              <a:t>Does, Needs, and Buys</a:t>
            </a:r>
            <a:endParaRPr lang="en-US" b="1" dirty="0">
              <a:solidFill>
                <a:schemeClr val="accent2">
                  <a:lumMod val="75000"/>
                </a:schemeClr>
              </a:solidFill>
            </a:endParaRPr>
          </a:p>
        </p:txBody>
      </p:sp>
      <p:sp>
        <p:nvSpPr>
          <p:cNvPr id="132" name="TextBox 131">
            <a:extLst>
              <a:ext uri="{FF2B5EF4-FFF2-40B4-BE49-F238E27FC236}">
                <a16:creationId xmlns:a16="http://schemas.microsoft.com/office/drawing/2014/main" id="{474AEF11-AD42-8003-6225-2160119AE359}"/>
              </a:ext>
            </a:extLst>
          </p:cNvPr>
          <p:cNvSpPr txBox="1"/>
          <p:nvPr/>
        </p:nvSpPr>
        <p:spPr>
          <a:xfrm>
            <a:off x="3323632" y="5322323"/>
            <a:ext cx="6877623" cy="584775"/>
          </a:xfrm>
          <a:prstGeom prst="rect">
            <a:avLst/>
          </a:prstGeom>
          <a:noFill/>
        </p:spPr>
        <p:txBody>
          <a:bodyPr wrap="square" rtlCol="0">
            <a:spAutoFit/>
          </a:bodyPr>
          <a:lstStyle/>
          <a:p>
            <a:r>
              <a:rPr lang="en-US" sz="3200" b="1" dirty="0">
                <a:solidFill>
                  <a:srgbClr val="C41230"/>
                </a:solidFill>
                <a:effectLst/>
                <a:latin typeface="FranklinGothicURWBoo" pitchFamily="2" charset="77"/>
              </a:rPr>
              <a:t>Register on </a:t>
            </a:r>
            <a:r>
              <a:rPr lang="en-US" sz="3200" b="1" u="sng" dirty="0">
                <a:solidFill>
                  <a:srgbClr val="C41230"/>
                </a:solidFill>
                <a:effectLst/>
                <a:latin typeface="FranklinGothicURWBoo" pitchFamily="2" charset="77"/>
              </a:rPr>
              <a:t>www.</a:t>
            </a:r>
            <a:r>
              <a:rPr lang="en-US" sz="3200" b="1" u="sng" dirty="0">
                <a:solidFill>
                  <a:srgbClr val="C41230"/>
                </a:solidFill>
                <a:effectLst/>
                <a:latin typeface="FranklinGothicURWBoo" pitchFamily="2" charset="77"/>
                <a:hlinkClick r:id="rId7">
                  <a:extLst>
                    <a:ext uri="{A12FA001-AC4F-418D-AE19-62706E023703}">
                      <ahyp:hlinkClr xmlns:ahyp="http://schemas.microsoft.com/office/drawing/2018/hyperlinkcolor" val="tx"/>
                    </a:ext>
                  </a:extLst>
                </a:hlinkClick>
              </a:rPr>
              <a:t>S</a:t>
            </a:r>
            <a:r>
              <a:rPr lang="en-US" sz="3200" b="1" dirty="0">
                <a:solidFill>
                  <a:srgbClr val="C41230"/>
                </a:solidFill>
                <a:effectLst/>
                <a:latin typeface="FranklinGothicURWBoo" pitchFamily="2" charset="77"/>
                <a:hlinkClick r:id="rId7">
                  <a:extLst>
                    <a:ext uri="{A12FA001-AC4F-418D-AE19-62706E023703}">
                      <ahyp:hlinkClr xmlns:ahyp="http://schemas.microsoft.com/office/drawing/2018/hyperlinkcolor" val="tx"/>
                    </a:ext>
                  </a:extLst>
                </a:hlinkClick>
              </a:rPr>
              <a:t>AM.gov</a:t>
            </a:r>
            <a:endParaRPr lang="en-US" sz="3200" b="1" dirty="0">
              <a:solidFill>
                <a:srgbClr val="C41230"/>
              </a:solidFill>
            </a:endParaRPr>
          </a:p>
        </p:txBody>
      </p:sp>
      <p:sp>
        <p:nvSpPr>
          <p:cNvPr id="133" name="TextBox 132">
            <a:extLst>
              <a:ext uri="{FF2B5EF4-FFF2-40B4-BE49-F238E27FC236}">
                <a16:creationId xmlns:a16="http://schemas.microsoft.com/office/drawing/2014/main" id="{16A07AB7-99E4-CD23-8216-06811AB66C6E}"/>
              </a:ext>
            </a:extLst>
          </p:cNvPr>
          <p:cNvSpPr txBox="1"/>
          <p:nvPr/>
        </p:nvSpPr>
        <p:spPr>
          <a:xfrm>
            <a:off x="4014438" y="3515248"/>
            <a:ext cx="7569165" cy="369332"/>
          </a:xfrm>
          <a:prstGeom prst="rect">
            <a:avLst/>
          </a:prstGeom>
          <a:noFill/>
        </p:spPr>
        <p:txBody>
          <a:bodyPr wrap="square" rtlCol="0">
            <a:spAutoFit/>
          </a:bodyPr>
          <a:lstStyle/>
          <a:p>
            <a:r>
              <a:rPr lang="en-US" b="1" dirty="0">
                <a:solidFill>
                  <a:schemeClr val="accent4">
                    <a:lumMod val="75000"/>
                  </a:schemeClr>
                </a:solidFill>
                <a:latin typeface="FranklinGothicURWBoo" pitchFamily="2" charset="77"/>
              </a:rPr>
              <a:t>Find Opportunities, Know Your Audience, and Leverage DHS Resources</a:t>
            </a:r>
            <a:endParaRPr lang="en-US" b="1" dirty="0">
              <a:solidFill>
                <a:schemeClr val="accent4">
                  <a:lumMod val="75000"/>
                </a:schemeClr>
              </a:solidFill>
            </a:endParaRPr>
          </a:p>
        </p:txBody>
      </p:sp>
      <p:sp>
        <p:nvSpPr>
          <p:cNvPr id="134" name="TextBox 133">
            <a:extLst>
              <a:ext uri="{FF2B5EF4-FFF2-40B4-BE49-F238E27FC236}">
                <a16:creationId xmlns:a16="http://schemas.microsoft.com/office/drawing/2014/main" id="{45A5DE9E-0AAA-3516-CEEC-93311E19144E}"/>
              </a:ext>
            </a:extLst>
          </p:cNvPr>
          <p:cNvSpPr txBox="1"/>
          <p:nvPr/>
        </p:nvSpPr>
        <p:spPr>
          <a:xfrm>
            <a:off x="4863732" y="2718478"/>
            <a:ext cx="6452149" cy="369332"/>
          </a:xfrm>
          <a:prstGeom prst="rect">
            <a:avLst/>
          </a:prstGeom>
          <a:noFill/>
        </p:spPr>
        <p:txBody>
          <a:bodyPr wrap="square" rtlCol="0">
            <a:spAutoFit/>
          </a:bodyPr>
          <a:lstStyle/>
          <a:p>
            <a:r>
              <a:rPr lang="en-US" b="1" dirty="0">
                <a:solidFill>
                  <a:srgbClr val="5E9732"/>
                </a:solidFill>
                <a:effectLst/>
                <a:latin typeface="FranklinGothicURWBoo" pitchFamily="2" charset="77"/>
              </a:rPr>
              <a:t>Understand How DHS Buys and Award Types</a:t>
            </a:r>
            <a:endParaRPr lang="en-US" b="1" dirty="0">
              <a:solidFill>
                <a:srgbClr val="5E9732"/>
              </a:solidFill>
            </a:endParaRPr>
          </a:p>
        </p:txBody>
      </p:sp>
      <p:sp>
        <p:nvSpPr>
          <p:cNvPr id="135" name="TextBox 134">
            <a:extLst>
              <a:ext uri="{FF2B5EF4-FFF2-40B4-BE49-F238E27FC236}">
                <a16:creationId xmlns:a16="http://schemas.microsoft.com/office/drawing/2014/main" id="{9B905D91-A7DC-B617-1CE6-92ECB4C747E7}"/>
              </a:ext>
            </a:extLst>
          </p:cNvPr>
          <p:cNvSpPr txBox="1"/>
          <p:nvPr/>
        </p:nvSpPr>
        <p:spPr>
          <a:xfrm>
            <a:off x="4629366" y="1930948"/>
            <a:ext cx="987618"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5</a:t>
            </a:r>
            <a:endParaRPr lang="en-US" dirty="0">
              <a:solidFill>
                <a:schemeClr val="bg1"/>
              </a:solidFill>
              <a:effectLst/>
              <a:latin typeface="FranklinGothicURWBoo" pitchFamily="2" charset="77"/>
            </a:endParaRPr>
          </a:p>
        </p:txBody>
      </p:sp>
      <p:sp>
        <p:nvSpPr>
          <p:cNvPr id="136" name="TextBox 135">
            <a:extLst>
              <a:ext uri="{FF2B5EF4-FFF2-40B4-BE49-F238E27FC236}">
                <a16:creationId xmlns:a16="http://schemas.microsoft.com/office/drawing/2014/main" id="{FC090249-5084-C8E2-0BB7-4E0F52877391}"/>
              </a:ext>
            </a:extLst>
          </p:cNvPr>
          <p:cNvSpPr txBox="1"/>
          <p:nvPr/>
        </p:nvSpPr>
        <p:spPr>
          <a:xfrm>
            <a:off x="5681784" y="1930948"/>
            <a:ext cx="6131275" cy="369332"/>
          </a:xfrm>
          <a:prstGeom prst="rect">
            <a:avLst/>
          </a:prstGeom>
          <a:noFill/>
        </p:spPr>
        <p:txBody>
          <a:bodyPr wrap="square" rtlCol="0">
            <a:spAutoFit/>
          </a:bodyPr>
          <a:lstStyle/>
          <a:p>
            <a:r>
              <a:rPr lang="en-US" b="1" dirty="0">
                <a:solidFill>
                  <a:srgbClr val="003366"/>
                </a:solidFill>
                <a:effectLst/>
                <a:latin typeface="FranklinGothicURWBoo" pitchFamily="2" charset="77"/>
              </a:rPr>
              <a:t>Bid on DHS Opportunities, </a:t>
            </a:r>
            <a:r>
              <a:rPr lang="en-US" b="1" dirty="0">
                <a:solidFill>
                  <a:srgbClr val="003366"/>
                </a:solidFill>
                <a:latin typeface="FranklinGothicURWBoo" pitchFamily="2" charset="77"/>
                <a:sym typeface="Wingdings" panose="05000000000000000000" pitchFamily="2" charset="2"/>
              </a:rPr>
              <a:t>Proposal Information and Tips</a:t>
            </a:r>
            <a:endParaRPr lang="en-US" b="1" dirty="0">
              <a:solidFill>
                <a:srgbClr val="003366"/>
              </a:solidFill>
            </a:endParaRPr>
          </a:p>
        </p:txBody>
      </p:sp>
      <p:sp>
        <p:nvSpPr>
          <p:cNvPr id="137" name="TextBox 136">
            <a:extLst>
              <a:ext uri="{FF2B5EF4-FFF2-40B4-BE49-F238E27FC236}">
                <a16:creationId xmlns:a16="http://schemas.microsoft.com/office/drawing/2014/main" id="{B61EA3ED-51BC-FCB3-5CE2-02024EDDC969}"/>
              </a:ext>
            </a:extLst>
          </p:cNvPr>
          <p:cNvSpPr txBox="1"/>
          <p:nvPr/>
        </p:nvSpPr>
        <p:spPr>
          <a:xfrm>
            <a:off x="6314054" y="1164244"/>
            <a:ext cx="4913602" cy="369332"/>
          </a:xfrm>
          <a:prstGeom prst="rect">
            <a:avLst/>
          </a:prstGeom>
          <a:noFill/>
        </p:spPr>
        <p:txBody>
          <a:bodyPr wrap="square" rtlCol="0">
            <a:spAutoFit/>
          </a:bodyPr>
          <a:lstStyle/>
          <a:p>
            <a:r>
              <a:rPr lang="en-US" b="1" dirty="0">
                <a:solidFill>
                  <a:srgbClr val="003366"/>
                </a:solidFill>
                <a:effectLst/>
                <a:latin typeface="FranklinGothicURWBoo" pitchFamily="2" charset="77"/>
              </a:rPr>
              <a:t>Win DHS Work and Provide Excellent Support</a:t>
            </a:r>
            <a:endParaRPr lang="en-US" b="1" dirty="0">
              <a:solidFill>
                <a:srgbClr val="003366"/>
              </a:solidFill>
            </a:endParaRPr>
          </a:p>
        </p:txBody>
      </p:sp>
      <p:cxnSp>
        <p:nvCxnSpPr>
          <p:cNvPr id="138" name="Straight Connector 137">
            <a:extLst>
              <a:ext uri="{FF2B5EF4-FFF2-40B4-BE49-F238E27FC236}">
                <a16:creationId xmlns:a16="http://schemas.microsoft.com/office/drawing/2014/main" id="{70D8436A-1FC0-97E1-201B-7037FB0A46E3}"/>
              </a:ext>
            </a:extLst>
          </p:cNvPr>
          <p:cNvCxnSpPr>
            <a:cxnSpLocks/>
          </p:cNvCxnSpPr>
          <p:nvPr/>
        </p:nvCxnSpPr>
        <p:spPr>
          <a:xfrm>
            <a:off x="2202701" y="5081013"/>
            <a:ext cx="9319575" cy="0"/>
          </a:xfrm>
          <a:prstGeom prst="line">
            <a:avLst/>
          </a:prstGeom>
          <a:ln w="12700">
            <a:solidFill>
              <a:srgbClr val="C41230"/>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id="{63218498-C8ED-04DE-092C-EE41B80BC2CF}"/>
              </a:ext>
            </a:extLst>
          </p:cNvPr>
          <p:cNvCxnSpPr>
            <a:cxnSpLocks/>
          </p:cNvCxnSpPr>
          <p:nvPr/>
        </p:nvCxnSpPr>
        <p:spPr>
          <a:xfrm>
            <a:off x="2928618" y="4123797"/>
            <a:ext cx="8593658" cy="0"/>
          </a:xfrm>
          <a:prstGeom prst="line">
            <a:avLst/>
          </a:prstGeom>
          <a:ln w="12700">
            <a:solidFill>
              <a:schemeClr val="accent2">
                <a:lumMod val="7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8D696427-E526-5E9F-BF77-EAFB214D1A2D}"/>
              </a:ext>
            </a:extLst>
          </p:cNvPr>
          <p:cNvCxnSpPr>
            <a:cxnSpLocks/>
          </p:cNvCxnSpPr>
          <p:nvPr/>
        </p:nvCxnSpPr>
        <p:spPr>
          <a:xfrm>
            <a:off x="3963783" y="3339395"/>
            <a:ext cx="7558493" cy="0"/>
          </a:xfrm>
          <a:prstGeom prst="line">
            <a:avLst/>
          </a:prstGeom>
          <a:ln w="12700">
            <a:solidFill>
              <a:srgbClr val="BF9000">
                <a:alpha val="50000"/>
              </a:srgbClr>
            </a:solidFill>
          </a:ln>
        </p:spPr>
        <p:style>
          <a:lnRef idx="1">
            <a:schemeClr val="accent1"/>
          </a:lnRef>
          <a:fillRef idx="0">
            <a:schemeClr val="accent1"/>
          </a:fillRef>
          <a:effectRef idx="0">
            <a:schemeClr val="accent1"/>
          </a:effectRef>
          <a:fontRef idx="minor">
            <a:schemeClr val="tx1"/>
          </a:fontRef>
        </p:style>
      </p:cxnSp>
      <p:cxnSp>
        <p:nvCxnSpPr>
          <p:cNvPr id="141" name="Straight Connector 140">
            <a:extLst>
              <a:ext uri="{FF2B5EF4-FFF2-40B4-BE49-F238E27FC236}">
                <a16:creationId xmlns:a16="http://schemas.microsoft.com/office/drawing/2014/main" id="{EC98FBFB-8468-8CEF-4132-3BDA13B61FB9}"/>
              </a:ext>
            </a:extLst>
          </p:cNvPr>
          <p:cNvCxnSpPr>
            <a:cxnSpLocks/>
          </p:cNvCxnSpPr>
          <p:nvPr/>
        </p:nvCxnSpPr>
        <p:spPr>
          <a:xfrm>
            <a:off x="4813281" y="2554993"/>
            <a:ext cx="6708995" cy="0"/>
          </a:xfrm>
          <a:prstGeom prst="line">
            <a:avLst/>
          </a:prstGeom>
          <a:ln w="12700">
            <a:solidFill>
              <a:srgbClr val="5E9732">
                <a:alpha val="50000"/>
              </a:srgbClr>
            </a:solidFill>
          </a:ln>
        </p:spPr>
        <p:style>
          <a:lnRef idx="1">
            <a:schemeClr val="accent1"/>
          </a:lnRef>
          <a:fillRef idx="0">
            <a:schemeClr val="accent1"/>
          </a:fillRef>
          <a:effectRef idx="0">
            <a:schemeClr val="accent1"/>
          </a:effectRef>
          <a:fontRef idx="minor">
            <a:schemeClr val="tx1"/>
          </a:fontRef>
        </p:style>
      </p:cxnSp>
      <p:cxnSp>
        <p:nvCxnSpPr>
          <p:cNvPr id="142" name="Straight Connector 141">
            <a:extLst>
              <a:ext uri="{FF2B5EF4-FFF2-40B4-BE49-F238E27FC236}">
                <a16:creationId xmlns:a16="http://schemas.microsoft.com/office/drawing/2014/main" id="{9DFAE2A7-C220-AAD8-137A-3F03BB78CCF9}"/>
              </a:ext>
            </a:extLst>
          </p:cNvPr>
          <p:cNvCxnSpPr>
            <a:cxnSpLocks/>
          </p:cNvCxnSpPr>
          <p:nvPr/>
        </p:nvCxnSpPr>
        <p:spPr>
          <a:xfrm>
            <a:off x="5616984" y="1770591"/>
            <a:ext cx="5905292" cy="0"/>
          </a:xfrm>
          <a:prstGeom prst="line">
            <a:avLst/>
          </a:prstGeom>
          <a:ln w="12700">
            <a:solidFill>
              <a:srgbClr val="005188">
                <a:alpha val="50000"/>
              </a:srgbClr>
            </a:solidFill>
          </a:ln>
        </p:spPr>
        <p:style>
          <a:lnRef idx="1">
            <a:schemeClr val="accent1"/>
          </a:lnRef>
          <a:fillRef idx="0">
            <a:schemeClr val="accent1"/>
          </a:fillRef>
          <a:effectRef idx="0">
            <a:schemeClr val="accent1"/>
          </a:effectRef>
          <a:fontRef idx="minor">
            <a:schemeClr val="tx1"/>
          </a:fontRef>
        </p:style>
      </p:cxnSp>
      <p:cxnSp>
        <p:nvCxnSpPr>
          <p:cNvPr id="143" name="Straight Connector 142">
            <a:extLst>
              <a:ext uri="{FF2B5EF4-FFF2-40B4-BE49-F238E27FC236}">
                <a16:creationId xmlns:a16="http://schemas.microsoft.com/office/drawing/2014/main" id="{42678D35-65BC-A571-B2E4-068C42AC7661}"/>
              </a:ext>
            </a:extLst>
          </p:cNvPr>
          <p:cNvCxnSpPr>
            <a:cxnSpLocks/>
          </p:cNvCxnSpPr>
          <p:nvPr/>
        </p:nvCxnSpPr>
        <p:spPr>
          <a:xfrm>
            <a:off x="6261474" y="986189"/>
            <a:ext cx="5260802" cy="0"/>
          </a:xfrm>
          <a:prstGeom prst="line">
            <a:avLst/>
          </a:prstGeom>
          <a:ln w="12700">
            <a:solidFill>
              <a:srgbClr val="003366">
                <a:alpha val="50000"/>
              </a:srgbClr>
            </a:solidFill>
          </a:ln>
        </p:spPr>
        <p:style>
          <a:lnRef idx="1">
            <a:schemeClr val="accent1"/>
          </a:lnRef>
          <a:fillRef idx="0">
            <a:schemeClr val="accent1"/>
          </a:fillRef>
          <a:effectRef idx="0">
            <a:schemeClr val="accent1"/>
          </a:effectRef>
          <a:fontRef idx="minor">
            <a:schemeClr val="tx1"/>
          </a:fontRef>
        </p:style>
      </p:cxnSp>
      <p:sp>
        <p:nvSpPr>
          <p:cNvPr id="144" name="Rectangle 143">
            <a:extLst>
              <a:ext uri="{FF2B5EF4-FFF2-40B4-BE49-F238E27FC236}">
                <a16:creationId xmlns:a16="http://schemas.microsoft.com/office/drawing/2014/main" id="{B0F20DE5-CA93-2BC1-EC0B-FA3BA4B7816D}"/>
              </a:ext>
            </a:extLst>
          </p:cNvPr>
          <p:cNvSpPr/>
          <p:nvPr/>
        </p:nvSpPr>
        <p:spPr>
          <a:xfrm>
            <a:off x="4734827" y="986189"/>
            <a:ext cx="1526647" cy="661710"/>
          </a:xfrm>
          <a:prstGeom prst="rect">
            <a:avLst/>
          </a:prstGeom>
          <a:solidFill>
            <a:srgbClr val="003366">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5" name="TextBox 144">
            <a:extLst>
              <a:ext uri="{FF2B5EF4-FFF2-40B4-BE49-F238E27FC236}">
                <a16:creationId xmlns:a16="http://schemas.microsoft.com/office/drawing/2014/main" id="{6B61C02A-0554-65A6-7982-11CFB2ADDEB0}"/>
              </a:ext>
            </a:extLst>
          </p:cNvPr>
          <p:cNvSpPr txBox="1"/>
          <p:nvPr/>
        </p:nvSpPr>
        <p:spPr>
          <a:xfrm>
            <a:off x="5301048" y="1164244"/>
            <a:ext cx="960426"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6</a:t>
            </a:r>
            <a:endParaRPr lang="en-US" dirty="0">
              <a:solidFill>
                <a:schemeClr val="bg1"/>
              </a:solidFill>
              <a:effectLst/>
              <a:latin typeface="FranklinGothicURWBoo" pitchFamily="2" charset="77"/>
            </a:endParaRPr>
          </a:p>
        </p:txBody>
      </p:sp>
      <p:pic>
        <p:nvPicPr>
          <p:cNvPr id="146" name="Graphic 145" descr="Magnifying glass with solid fill">
            <a:extLst>
              <a:ext uri="{FF2B5EF4-FFF2-40B4-BE49-F238E27FC236}">
                <a16:creationId xmlns:a16="http://schemas.microsoft.com/office/drawing/2014/main" id="{4831AC2E-6443-63AA-8485-739B5A552CA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601991" y="4226052"/>
            <a:ext cx="457200" cy="457200"/>
          </a:xfrm>
          <a:prstGeom prst="rect">
            <a:avLst/>
          </a:prstGeom>
        </p:spPr>
      </p:pic>
      <p:pic>
        <p:nvPicPr>
          <p:cNvPr id="147" name="Graphic 146" descr="Thumbs up sign with solid fill">
            <a:extLst>
              <a:ext uri="{FF2B5EF4-FFF2-40B4-BE49-F238E27FC236}">
                <a16:creationId xmlns:a16="http://schemas.microsoft.com/office/drawing/2014/main" id="{7FE5FC65-905B-042F-7C57-F20A5A66EAF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390270" y="2641935"/>
            <a:ext cx="460520" cy="460520"/>
          </a:xfrm>
          <a:prstGeom prst="rect">
            <a:avLst/>
          </a:prstGeom>
        </p:spPr>
      </p:pic>
      <p:pic>
        <p:nvPicPr>
          <p:cNvPr id="148" name="Graphic 147" descr="Trophy with solid fill">
            <a:extLst>
              <a:ext uri="{FF2B5EF4-FFF2-40B4-BE49-F238E27FC236}">
                <a16:creationId xmlns:a16="http://schemas.microsoft.com/office/drawing/2014/main" id="{6A80C72E-D25F-95D8-17FE-F5692DCBAF3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799763" y="1067732"/>
            <a:ext cx="501285" cy="501285"/>
          </a:xfrm>
          <a:prstGeom prst="rect">
            <a:avLst/>
          </a:prstGeom>
        </p:spPr>
      </p:pic>
      <p:pic>
        <p:nvPicPr>
          <p:cNvPr id="149" name="Graphic 148" descr="Checklist with solid fill">
            <a:extLst>
              <a:ext uri="{FF2B5EF4-FFF2-40B4-BE49-F238E27FC236}">
                <a16:creationId xmlns:a16="http://schemas.microsoft.com/office/drawing/2014/main" id="{23625D4B-D2A2-CF13-38D3-B0065618CBF4}"/>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4169150" y="1824650"/>
            <a:ext cx="553319" cy="553319"/>
          </a:xfrm>
          <a:prstGeom prst="rect">
            <a:avLst/>
          </a:prstGeom>
        </p:spPr>
      </p:pic>
      <p:sp>
        <p:nvSpPr>
          <p:cNvPr id="150" name="Rectangle 149">
            <a:extLst>
              <a:ext uri="{FF2B5EF4-FFF2-40B4-BE49-F238E27FC236}">
                <a16:creationId xmlns:a16="http://schemas.microsoft.com/office/drawing/2014/main" id="{9519570D-AE5D-C860-D4F7-6142C2936C6A}"/>
              </a:ext>
            </a:extLst>
          </p:cNvPr>
          <p:cNvSpPr/>
          <p:nvPr/>
        </p:nvSpPr>
        <p:spPr>
          <a:xfrm>
            <a:off x="6353368" y="1140206"/>
            <a:ext cx="4834973" cy="41609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1" name="Rectangle 150">
            <a:extLst>
              <a:ext uri="{FF2B5EF4-FFF2-40B4-BE49-F238E27FC236}">
                <a16:creationId xmlns:a16="http://schemas.microsoft.com/office/drawing/2014/main" id="{DB567671-7A90-3F17-F821-FC1DEE8F1C5F}"/>
              </a:ext>
            </a:extLst>
          </p:cNvPr>
          <p:cNvSpPr/>
          <p:nvPr/>
        </p:nvSpPr>
        <p:spPr>
          <a:xfrm>
            <a:off x="5750291" y="1933014"/>
            <a:ext cx="5908309" cy="41609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2" name="Rectangle 151">
            <a:extLst>
              <a:ext uri="{FF2B5EF4-FFF2-40B4-BE49-F238E27FC236}">
                <a16:creationId xmlns:a16="http://schemas.microsoft.com/office/drawing/2014/main" id="{35A2FBC2-E4A7-66F7-0C9F-16AAB10186DD}"/>
              </a:ext>
            </a:extLst>
          </p:cNvPr>
          <p:cNvSpPr/>
          <p:nvPr/>
        </p:nvSpPr>
        <p:spPr>
          <a:xfrm>
            <a:off x="4916917" y="2677686"/>
            <a:ext cx="4834973" cy="41609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3" name="Rectangle 152">
            <a:extLst>
              <a:ext uri="{FF2B5EF4-FFF2-40B4-BE49-F238E27FC236}">
                <a16:creationId xmlns:a16="http://schemas.microsoft.com/office/drawing/2014/main" id="{8EA4D585-4A8A-7C1E-7CAC-0765BC835EE1}"/>
              </a:ext>
            </a:extLst>
          </p:cNvPr>
          <p:cNvSpPr/>
          <p:nvPr/>
        </p:nvSpPr>
        <p:spPr>
          <a:xfrm>
            <a:off x="4018857" y="3480131"/>
            <a:ext cx="7297024" cy="41609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4" name="Rectangle 153">
            <a:extLst>
              <a:ext uri="{FF2B5EF4-FFF2-40B4-BE49-F238E27FC236}">
                <a16:creationId xmlns:a16="http://schemas.microsoft.com/office/drawing/2014/main" id="{E9864296-1956-B8A1-2B3B-6FD21AAAB3D9}"/>
              </a:ext>
            </a:extLst>
          </p:cNvPr>
          <p:cNvSpPr/>
          <p:nvPr/>
        </p:nvSpPr>
        <p:spPr>
          <a:xfrm>
            <a:off x="3199497" y="4268597"/>
            <a:ext cx="6933312" cy="41609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637093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A95EF1D-311D-4908-552C-00F8F35FB827}"/>
              </a:ext>
            </a:extLst>
          </p:cNvPr>
          <p:cNvSpPr/>
          <p:nvPr/>
        </p:nvSpPr>
        <p:spPr>
          <a:xfrm>
            <a:off x="0" y="1706213"/>
            <a:ext cx="12192000" cy="993913"/>
          </a:xfrm>
          <a:prstGeom prst="rect">
            <a:avLst/>
          </a:prstGeom>
          <a:pattFill prst="dkDn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C974B831-F201-D5F8-7A6F-E4A801A6C907}"/>
              </a:ext>
            </a:extLst>
          </p:cNvPr>
          <p:cNvSpPr/>
          <p:nvPr/>
        </p:nvSpPr>
        <p:spPr>
          <a:xfrm>
            <a:off x="5464753" y="1631262"/>
            <a:ext cx="1344607" cy="115256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B6FB96F-B06B-45E2-BB0C-295957A66BAC}"/>
              </a:ext>
            </a:extLst>
          </p:cNvPr>
          <p:cNvSpPr>
            <a:spLocks noGrp="1"/>
          </p:cNvSpPr>
          <p:nvPr>
            <p:ph type="title"/>
          </p:nvPr>
        </p:nvSpPr>
        <p:spPr>
          <a:xfrm>
            <a:off x="685800" y="798718"/>
            <a:ext cx="10793896" cy="648374"/>
          </a:xfrm>
        </p:spPr>
        <p:txBody>
          <a:bodyPr>
            <a:normAutofit/>
          </a:bodyPr>
          <a:lstStyle/>
          <a:p>
            <a:r>
              <a:rPr lang="en-US" sz="3200" dirty="0">
                <a:solidFill>
                  <a:srgbClr val="005188"/>
                </a:solidFill>
                <a:latin typeface="Franklin Gothic Book" panose="020B0503020102020204" pitchFamily="34" charset="0"/>
              </a:rPr>
              <a:t>United States Coast Guard (</a:t>
            </a:r>
            <a:r>
              <a:rPr lang="en-US" sz="3200" dirty="0">
                <a:solidFill>
                  <a:srgbClr val="005188"/>
                </a:solidFill>
                <a:latin typeface="Franklin Gothic Book" panose="020B0503020102020204" pitchFamily="34" charset="0"/>
                <a:hlinkClick r:id="rId3"/>
              </a:rPr>
              <a:t>USCG</a:t>
            </a:r>
            <a:r>
              <a:rPr lang="en-US" sz="3200" dirty="0">
                <a:solidFill>
                  <a:srgbClr val="005188"/>
                </a:solidFill>
                <a:latin typeface="Franklin Gothic Book" panose="020B0503020102020204" pitchFamily="34" charset="0"/>
              </a:rPr>
              <a:t>)</a:t>
            </a:r>
            <a:endParaRPr lang="en-US" sz="3200" dirty="0">
              <a:solidFill>
                <a:srgbClr val="005188"/>
              </a:solidFill>
            </a:endParaRPr>
          </a:p>
        </p:txBody>
      </p:sp>
      <p:sp>
        <p:nvSpPr>
          <p:cNvPr id="3" name="Content Placeholder 2">
            <a:extLst>
              <a:ext uri="{FF2B5EF4-FFF2-40B4-BE49-F238E27FC236}">
                <a16:creationId xmlns:a16="http://schemas.microsoft.com/office/drawing/2014/main" id="{B4DB04CE-D83F-4C70-B535-6FFB597DF2A4}"/>
              </a:ext>
            </a:extLst>
          </p:cNvPr>
          <p:cNvSpPr>
            <a:spLocks noGrp="1"/>
          </p:cNvSpPr>
          <p:nvPr>
            <p:ph sz="half" idx="1"/>
          </p:nvPr>
        </p:nvSpPr>
        <p:spPr>
          <a:xfrm>
            <a:off x="695022" y="3526453"/>
            <a:ext cx="5015004" cy="1284807"/>
          </a:xfrm>
        </p:spPr>
        <p:txBody>
          <a:bodyPr>
            <a:noAutofit/>
          </a:bodyPr>
          <a:lstStyle/>
          <a:p>
            <a:pPr marL="0" indent="0">
              <a:lnSpc>
                <a:spcPct val="100000"/>
              </a:lnSpc>
              <a:buNone/>
            </a:pPr>
            <a:r>
              <a:rPr lang="en-US" sz="1700" dirty="0">
                <a:solidFill>
                  <a:srgbClr val="005188"/>
                </a:solidFill>
              </a:rPr>
              <a:t>The USCG protects U.S. borders and economic and security interests abroad and defends U.S. sovereignty by safeguarding sea lines of communication and commerce across vast territorial waters.</a:t>
            </a:r>
          </a:p>
        </p:txBody>
      </p:sp>
      <p:sp>
        <p:nvSpPr>
          <p:cNvPr id="4" name="Content Placeholder 3">
            <a:extLst>
              <a:ext uri="{FF2B5EF4-FFF2-40B4-BE49-F238E27FC236}">
                <a16:creationId xmlns:a16="http://schemas.microsoft.com/office/drawing/2014/main" id="{7734DAA3-530E-472A-8563-CEC22AF04752}"/>
              </a:ext>
            </a:extLst>
          </p:cNvPr>
          <p:cNvSpPr>
            <a:spLocks noGrp="1"/>
          </p:cNvSpPr>
          <p:nvPr>
            <p:ph sz="half" idx="2"/>
          </p:nvPr>
        </p:nvSpPr>
        <p:spPr>
          <a:xfrm>
            <a:off x="6033069" y="3539519"/>
            <a:ext cx="5559001" cy="2539384"/>
          </a:xfrm>
        </p:spPr>
        <p:txBody>
          <a:bodyPr numCol="2" spcCol="182880">
            <a:noAutofit/>
          </a:bodyPr>
          <a:lstStyle/>
          <a:p>
            <a:pPr>
              <a:lnSpc>
                <a:spcPct val="100000"/>
              </a:lnSpc>
              <a:spcBef>
                <a:spcPts val="0"/>
              </a:spcBef>
              <a:spcAft>
                <a:spcPts val="300"/>
              </a:spcAft>
            </a:pPr>
            <a:r>
              <a:rPr lang="en-US" sz="1700" dirty="0">
                <a:solidFill>
                  <a:srgbClr val="005188"/>
                </a:solidFill>
              </a:rPr>
              <a:t>Enforces the law and stops terrorists, criminals, and drug dealers from entering the country from the Nation’s coasts.  </a:t>
            </a:r>
          </a:p>
          <a:p>
            <a:pPr>
              <a:lnSpc>
                <a:spcPct val="100000"/>
              </a:lnSpc>
              <a:spcBef>
                <a:spcPts val="0"/>
              </a:spcBef>
              <a:spcAft>
                <a:spcPts val="300"/>
              </a:spcAft>
            </a:pPr>
            <a:r>
              <a:rPr lang="en-US" sz="1700" dirty="0">
                <a:solidFill>
                  <a:srgbClr val="005188"/>
                </a:solidFill>
              </a:rPr>
              <a:t>Keeps boaters safe by teaching maritime safety and water rescue.  </a:t>
            </a:r>
          </a:p>
          <a:p>
            <a:pPr>
              <a:lnSpc>
                <a:spcPct val="100000"/>
              </a:lnSpc>
              <a:spcBef>
                <a:spcPts val="0"/>
              </a:spcBef>
              <a:spcAft>
                <a:spcPts val="300"/>
              </a:spcAft>
            </a:pPr>
            <a:r>
              <a:rPr lang="en-US" sz="1700" dirty="0">
                <a:solidFill>
                  <a:srgbClr val="005188"/>
                </a:solidFill>
              </a:rPr>
              <a:t>Patrols our coasts and protects our ports, harbors, and waterways.</a:t>
            </a:r>
          </a:p>
          <a:p>
            <a:pPr>
              <a:lnSpc>
                <a:spcPct val="100000"/>
              </a:lnSpc>
              <a:spcBef>
                <a:spcPts val="0"/>
              </a:spcBef>
              <a:spcAft>
                <a:spcPts val="300"/>
              </a:spcAft>
            </a:pPr>
            <a:r>
              <a:rPr lang="en-US" sz="1700" dirty="0">
                <a:solidFill>
                  <a:srgbClr val="005188"/>
                </a:solidFill>
              </a:rPr>
              <a:t>Protects marine resources and the people who live, work, or just have fun on the water.  </a:t>
            </a:r>
          </a:p>
          <a:p>
            <a:pPr>
              <a:lnSpc>
                <a:spcPct val="100000"/>
              </a:lnSpc>
              <a:spcBef>
                <a:spcPts val="0"/>
              </a:spcBef>
              <a:spcAft>
                <a:spcPts val="300"/>
              </a:spcAft>
            </a:pPr>
            <a:r>
              <a:rPr lang="en-US" sz="1700" dirty="0">
                <a:solidFill>
                  <a:srgbClr val="005188"/>
                </a:solidFill>
              </a:rPr>
              <a:t>Operates big boats that </a:t>
            </a:r>
            <a:br>
              <a:rPr lang="en-US" sz="1700" dirty="0">
                <a:solidFill>
                  <a:srgbClr val="005188"/>
                </a:solidFill>
              </a:rPr>
            </a:br>
            <a:r>
              <a:rPr lang="en-US" sz="1700" dirty="0">
                <a:solidFill>
                  <a:srgbClr val="005188"/>
                </a:solidFill>
              </a:rPr>
              <a:t>break up ice so that those waterways are clear for travel and commerce.</a:t>
            </a:r>
          </a:p>
        </p:txBody>
      </p:sp>
      <p:sp>
        <p:nvSpPr>
          <p:cNvPr id="5" name="Slide Number Placeholder 4">
            <a:extLst>
              <a:ext uri="{FF2B5EF4-FFF2-40B4-BE49-F238E27FC236}">
                <a16:creationId xmlns:a16="http://schemas.microsoft.com/office/drawing/2014/main" id="{38BAF1B9-C004-4BF5-9F4C-E9175EDDC201}"/>
              </a:ext>
            </a:extLst>
          </p:cNvPr>
          <p:cNvSpPr>
            <a:spLocks noGrp="1"/>
          </p:cNvSpPr>
          <p:nvPr>
            <p:ph type="sldNum" sz="quarter" idx="10"/>
          </p:nvPr>
        </p:nvSpPr>
        <p:spPr/>
        <p:txBody>
          <a:bodyPr/>
          <a:lstStyle/>
          <a:p>
            <a:fld id="{608A590B-EA45-4811-A9A8-40DF519EF08C}" type="slidenum">
              <a:rPr lang="en-US" smtClean="0"/>
              <a:pPr/>
              <a:t>30</a:t>
            </a:fld>
            <a:endParaRPr lang="en-US" dirty="0"/>
          </a:p>
        </p:txBody>
      </p:sp>
      <p:sp>
        <p:nvSpPr>
          <p:cNvPr id="11" name="Rectangle 10">
            <a:extLst>
              <a:ext uri="{FF2B5EF4-FFF2-40B4-BE49-F238E27FC236}">
                <a16:creationId xmlns:a16="http://schemas.microsoft.com/office/drawing/2014/main" id="{E1422D6E-3E25-4CD6-65B7-6EF9BC5A1665}"/>
              </a:ext>
            </a:extLst>
          </p:cNvPr>
          <p:cNvSpPr/>
          <p:nvPr/>
        </p:nvSpPr>
        <p:spPr>
          <a:xfrm>
            <a:off x="6628233" y="3045637"/>
            <a:ext cx="3601312" cy="369332"/>
          </a:xfrm>
          <a:prstGeom prst="rect">
            <a:avLst/>
          </a:prstGeom>
        </p:spPr>
        <p:txBody>
          <a:bodyPr wrap="square">
            <a:spAutoFit/>
          </a:bodyPr>
          <a:lstStyle/>
          <a:p>
            <a:pPr lvl="0">
              <a:defRPr/>
            </a:pPr>
            <a:r>
              <a:rPr lang="en-US" b="1" dirty="0">
                <a:solidFill>
                  <a:srgbClr val="003E67"/>
                </a:solidFill>
                <a:latin typeface="Franklin Gothic Book" panose="020B0503020102020204" pitchFamily="34" charset="0"/>
                <a:cs typeface="Calibri" panose="020F0502020204030204" pitchFamily="34" charset="0"/>
              </a:rPr>
              <a:t>USCG at a Glance</a:t>
            </a:r>
          </a:p>
        </p:txBody>
      </p:sp>
      <p:cxnSp>
        <p:nvCxnSpPr>
          <p:cNvPr id="18" name="Straight Connector 17">
            <a:extLst>
              <a:ext uri="{FF2B5EF4-FFF2-40B4-BE49-F238E27FC236}">
                <a16:creationId xmlns:a16="http://schemas.microsoft.com/office/drawing/2014/main" id="{15404D1B-993C-14C7-566E-85633921B9E5}"/>
              </a:ext>
            </a:extLst>
          </p:cNvPr>
          <p:cNvCxnSpPr>
            <a:cxnSpLocks/>
          </p:cNvCxnSpPr>
          <p:nvPr/>
        </p:nvCxnSpPr>
        <p:spPr>
          <a:xfrm>
            <a:off x="5727586" y="3004459"/>
            <a:ext cx="0" cy="3268301"/>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9A6EA39E-DD45-446A-A48C-E102CCD4B32E}"/>
              </a:ext>
            </a:extLst>
          </p:cNvPr>
          <p:cNvSpPr txBox="1"/>
          <p:nvPr/>
        </p:nvSpPr>
        <p:spPr>
          <a:xfrm>
            <a:off x="1366474" y="3004459"/>
            <a:ext cx="1444011" cy="369332"/>
          </a:xfrm>
          <a:prstGeom prst="rect">
            <a:avLst/>
          </a:prstGeom>
          <a:noFill/>
        </p:spPr>
        <p:txBody>
          <a:bodyPr wrap="square" rtlCol="0">
            <a:spAutoFit/>
          </a:bodyPr>
          <a:lstStyle/>
          <a:p>
            <a:r>
              <a:rPr lang="en-US" b="1" dirty="0">
                <a:solidFill>
                  <a:srgbClr val="003366"/>
                </a:solidFill>
                <a:latin typeface="Franklin Gothic Book" panose="020B0503020102020204" pitchFamily="34" charset="0"/>
              </a:rPr>
              <a:t>About</a:t>
            </a:r>
            <a:endParaRPr lang="en-US" dirty="0">
              <a:solidFill>
                <a:srgbClr val="003366"/>
              </a:solidFill>
              <a:latin typeface="Franklin Gothic Book" panose="020B0503020102020204" pitchFamily="34" charset="0"/>
            </a:endParaRPr>
          </a:p>
        </p:txBody>
      </p:sp>
      <p:sp>
        <p:nvSpPr>
          <p:cNvPr id="28" name="Content Placeholder 3">
            <a:extLst>
              <a:ext uri="{FF2B5EF4-FFF2-40B4-BE49-F238E27FC236}">
                <a16:creationId xmlns:a16="http://schemas.microsoft.com/office/drawing/2014/main" id="{C71357FD-33B2-4B91-B971-A4EDC28EF8F6}"/>
              </a:ext>
            </a:extLst>
          </p:cNvPr>
          <p:cNvSpPr txBox="1">
            <a:spLocks/>
          </p:cNvSpPr>
          <p:nvPr/>
        </p:nvSpPr>
        <p:spPr>
          <a:xfrm>
            <a:off x="8523134" y="3627501"/>
            <a:ext cx="2973843" cy="2619937"/>
          </a:xfrm>
          <a:prstGeom prst="rect">
            <a:avLst/>
          </a:prstGeom>
        </p:spPr>
        <p:txBody>
          <a:bodyPr vert="horz" lIns="0" tIns="45720" rIns="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ranklin Gothic Book" panose="020B05030201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ranklin Gothic Book" panose="020B05030201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lvl="1">
              <a:lnSpc>
                <a:spcPct val="100000"/>
              </a:lnSpc>
              <a:spcBef>
                <a:spcPts val="0"/>
              </a:spcBef>
              <a:spcAft>
                <a:spcPts val="600"/>
              </a:spcAft>
            </a:pPr>
            <a:endParaRPr lang="en-US" sz="1700" dirty="0"/>
          </a:p>
        </p:txBody>
      </p:sp>
      <p:cxnSp>
        <p:nvCxnSpPr>
          <p:cNvPr id="38" name="Straight Connector 37">
            <a:extLst>
              <a:ext uri="{FF2B5EF4-FFF2-40B4-BE49-F238E27FC236}">
                <a16:creationId xmlns:a16="http://schemas.microsoft.com/office/drawing/2014/main" id="{761F0341-2AAD-4315-A061-6E1D810A4013}"/>
              </a:ext>
            </a:extLst>
          </p:cNvPr>
          <p:cNvCxnSpPr>
            <a:cxnSpLocks/>
          </p:cNvCxnSpPr>
          <p:nvPr/>
        </p:nvCxnSpPr>
        <p:spPr>
          <a:xfrm>
            <a:off x="683192" y="4829364"/>
            <a:ext cx="4781561"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35" name="Rectangle 34">
            <a:extLst>
              <a:ext uri="{FF2B5EF4-FFF2-40B4-BE49-F238E27FC236}">
                <a16:creationId xmlns:a16="http://schemas.microsoft.com/office/drawing/2014/main" id="{31D10D3D-CAFB-4F2C-B615-45EAB3896B88}"/>
              </a:ext>
            </a:extLst>
          </p:cNvPr>
          <p:cNvSpPr/>
          <p:nvPr/>
        </p:nvSpPr>
        <p:spPr>
          <a:xfrm>
            <a:off x="599930" y="4945472"/>
            <a:ext cx="2517622" cy="369332"/>
          </a:xfrm>
          <a:prstGeom prst="rect">
            <a:avLst/>
          </a:prstGeom>
        </p:spPr>
        <p:txBody>
          <a:bodyPr wrap="square">
            <a:spAutoFit/>
          </a:bodyPr>
          <a:lstStyle/>
          <a:p>
            <a:pPr lvl="0">
              <a:defRPr/>
            </a:pPr>
            <a:r>
              <a:rPr lang="en-US" b="1" dirty="0">
                <a:solidFill>
                  <a:srgbClr val="003366"/>
                </a:solidFill>
                <a:latin typeface="Franklin Gothic Book" panose="020B0503020102020204" pitchFamily="34" charset="0"/>
                <a:cs typeface="Calibri" panose="020F0502020204030204" pitchFamily="34" charset="0"/>
              </a:rPr>
              <a:t>Mission</a:t>
            </a:r>
          </a:p>
        </p:txBody>
      </p:sp>
      <p:pic>
        <p:nvPicPr>
          <p:cNvPr id="25" name="Picture 24" descr="Logo&#10;&#10;Description automatically generated">
            <a:extLst>
              <a:ext uri="{FF2B5EF4-FFF2-40B4-BE49-F238E27FC236}">
                <a16:creationId xmlns:a16="http://schemas.microsoft.com/office/drawing/2014/main" id="{D0709A7D-56BF-4236-90E1-CFC47339AA38}"/>
              </a:ext>
            </a:extLst>
          </p:cNvPr>
          <p:cNvPicPr>
            <a:picLocks noChangeAspect="1"/>
          </p:cNvPicPr>
          <p:nvPr/>
        </p:nvPicPr>
        <p:blipFill>
          <a:blip r:embed="rId4"/>
          <a:stretch>
            <a:fillRect/>
          </a:stretch>
        </p:blipFill>
        <p:spPr>
          <a:xfrm>
            <a:off x="5578883" y="1719062"/>
            <a:ext cx="1034233" cy="965075"/>
          </a:xfrm>
          <a:prstGeom prst="rect">
            <a:avLst/>
          </a:prstGeom>
        </p:spPr>
      </p:pic>
      <p:sp>
        <p:nvSpPr>
          <p:cNvPr id="13" name="Oval 12">
            <a:extLst>
              <a:ext uri="{FF2B5EF4-FFF2-40B4-BE49-F238E27FC236}">
                <a16:creationId xmlns:a16="http://schemas.microsoft.com/office/drawing/2014/main" id="{0E9D784B-B8C8-58D0-9456-58F0FA65B6C9}"/>
              </a:ext>
            </a:extLst>
          </p:cNvPr>
          <p:cNvSpPr/>
          <p:nvPr/>
        </p:nvSpPr>
        <p:spPr>
          <a:xfrm>
            <a:off x="701243" y="2911572"/>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Oval 15">
            <a:extLst>
              <a:ext uri="{FF2B5EF4-FFF2-40B4-BE49-F238E27FC236}">
                <a16:creationId xmlns:a16="http://schemas.microsoft.com/office/drawing/2014/main" id="{A5D40A8D-B89F-7DAA-32DE-BEE2CE3A24BB}"/>
              </a:ext>
            </a:extLst>
          </p:cNvPr>
          <p:cNvSpPr/>
          <p:nvPr/>
        </p:nvSpPr>
        <p:spPr>
          <a:xfrm>
            <a:off x="5879521" y="2895021"/>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Content Placeholder 2">
            <a:extLst>
              <a:ext uri="{FF2B5EF4-FFF2-40B4-BE49-F238E27FC236}">
                <a16:creationId xmlns:a16="http://schemas.microsoft.com/office/drawing/2014/main" id="{31705E05-225E-4058-AA65-C6DBB39618B0}"/>
              </a:ext>
            </a:extLst>
          </p:cNvPr>
          <p:cNvSpPr txBox="1">
            <a:spLocks/>
          </p:cNvSpPr>
          <p:nvPr/>
        </p:nvSpPr>
        <p:spPr>
          <a:xfrm>
            <a:off x="702145" y="5236220"/>
            <a:ext cx="4735397" cy="1152560"/>
          </a:xfrm>
          <a:prstGeom prst="rect">
            <a:avLst/>
          </a:prstGeom>
        </p:spPr>
        <p:txBody>
          <a:bodyPr vert="horz" lIns="0" tIns="45720" rIns="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ranklin Gothic Book" panose="020B05030201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ranklin Gothic Book" panose="020B05030201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700" dirty="0">
                <a:solidFill>
                  <a:srgbClr val="005188"/>
                </a:solidFill>
              </a:rPr>
              <a:t>P</a:t>
            </a:r>
            <a:r>
              <a:rPr lang="en-US" sz="1700" dirty="0">
                <a:solidFill>
                  <a:srgbClr val="005188"/>
                </a:solidFill>
                <a:effectLst/>
              </a:rPr>
              <a:t>rovide defense operations and readiness as well as maritime law enforcement, response, prevention, transportation system management, and safety operations.</a:t>
            </a:r>
          </a:p>
        </p:txBody>
      </p:sp>
      <p:pic>
        <p:nvPicPr>
          <p:cNvPr id="36" name="Graphic 35" descr="Bullseye with solid fill">
            <a:extLst>
              <a:ext uri="{FF2B5EF4-FFF2-40B4-BE49-F238E27FC236}">
                <a16:creationId xmlns:a16="http://schemas.microsoft.com/office/drawing/2014/main" id="{30204666-DF16-48B6-A6F4-8B9D9C7B7B9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685868" y="4829364"/>
            <a:ext cx="1037064" cy="1037064"/>
          </a:xfrm>
          <a:prstGeom prst="rect">
            <a:avLst/>
          </a:prstGeom>
        </p:spPr>
      </p:pic>
      <p:pic>
        <p:nvPicPr>
          <p:cNvPr id="20" name="Graphic 19" descr="Magnifying glass with solid fill">
            <a:extLst>
              <a:ext uri="{FF2B5EF4-FFF2-40B4-BE49-F238E27FC236}">
                <a16:creationId xmlns:a16="http://schemas.microsoft.com/office/drawing/2014/main" id="{E0A2BCAB-1658-0A94-9A83-D7F2AB45B8C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53435" y="2960682"/>
            <a:ext cx="455504" cy="455504"/>
          </a:xfrm>
          <a:prstGeom prst="rect">
            <a:avLst/>
          </a:prstGeom>
        </p:spPr>
      </p:pic>
      <p:grpSp>
        <p:nvGrpSpPr>
          <p:cNvPr id="12" name="Group 11">
            <a:extLst>
              <a:ext uri="{FF2B5EF4-FFF2-40B4-BE49-F238E27FC236}">
                <a16:creationId xmlns:a16="http://schemas.microsoft.com/office/drawing/2014/main" id="{7830CBD6-14DE-025B-0EF3-DCA73590B5DA}"/>
              </a:ext>
            </a:extLst>
          </p:cNvPr>
          <p:cNvGrpSpPr/>
          <p:nvPr/>
        </p:nvGrpSpPr>
        <p:grpSpPr>
          <a:xfrm>
            <a:off x="10352098" y="752702"/>
            <a:ext cx="1850062" cy="584775"/>
            <a:chOff x="10352098" y="752702"/>
            <a:chExt cx="1850062" cy="584775"/>
          </a:xfrm>
        </p:grpSpPr>
        <p:sp>
          <p:nvSpPr>
            <p:cNvPr id="14" name="Rectangle 13">
              <a:extLst>
                <a:ext uri="{FF2B5EF4-FFF2-40B4-BE49-F238E27FC236}">
                  <a16:creationId xmlns:a16="http://schemas.microsoft.com/office/drawing/2014/main" id="{AEEDA32A-4E4D-5F50-8251-51BC2B2CC273}"/>
                </a:ext>
              </a:extLst>
            </p:cNvPr>
            <p:cNvSpPr/>
            <p:nvPr/>
          </p:nvSpPr>
          <p:spPr>
            <a:xfrm>
              <a:off x="10352098" y="752702"/>
              <a:ext cx="1850062" cy="58477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a:extLst>
                <a:ext uri="{FF2B5EF4-FFF2-40B4-BE49-F238E27FC236}">
                  <a16:creationId xmlns:a16="http://schemas.microsoft.com/office/drawing/2014/main" id="{421856C2-EA97-0755-6C81-56B4CF50C50E}"/>
                </a:ext>
              </a:extLst>
            </p:cNvPr>
            <p:cNvSpPr txBox="1"/>
            <p:nvPr/>
          </p:nvSpPr>
          <p:spPr>
            <a:xfrm>
              <a:off x="10707209" y="859001"/>
              <a:ext cx="1411187"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2</a:t>
              </a:r>
              <a:endParaRPr lang="en-US" dirty="0">
                <a:solidFill>
                  <a:srgbClr val="3F3F3F"/>
                </a:solidFill>
                <a:effectLst/>
                <a:latin typeface="FranklinGothicURWBoo" pitchFamily="2" charset="77"/>
              </a:endParaRPr>
            </a:p>
          </p:txBody>
        </p:sp>
        <p:pic>
          <p:nvPicPr>
            <p:cNvPr id="17" name="Graphic 16" descr="Magnifying glass with solid fill">
              <a:extLst>
                <a:ext uri="{FF2B5EF4-FFF2-40B4-BE49-F238E27FC236}">
                  <a16:creationId xmlns:a16="http://schemas.microsoft.com/office/drawing/2014/main" id="{8F03EE27-5FC4-ACE8-4769-DC5460A8F6FD}"/>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427749" y="787645"/>
              <a:ext cx="509491" cy="509491"/>
            </a:xfrm>
            <a:prstGeom prst="rect">
              <a:avLst/>
            </a:prstGeom>
          </p:spPr>
        </p:pic>
      </p:grpSp>
      <p:pic>
        <p:nvPicPr>
          <p:cNvPr id="22" name="Graphic 21" descr="Binoculars with solid fill">
            <a:extLst>
              <a:ext uri="{FF2B5EF4-FFF2-40B4-BE49-F238E27FC236}">
                <a16:creationId xmlns:a16="http://schemas.microsoft.com/office/drawing/2014/main" id="{8F3A6BB3-26F9-75AE-78B3-AB37305BA0B0}"/>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942585" y="2930547"/>
            <a:ext cx="485707" cy="485707"/>
          </a:xfrm>
          <a:prstGeom prst="rect">
            <a:avLst/>
          </a:prstGeom>
        </p:spPr>
      </p:pic>
    </p:spTree>
    <p:extLst>
      <p:ext uri="{BB962C8B-B14F-4D97-AF65-F5344CB8AC3E}">
        <p14:creationId xmlns:p14="http://schemas.microsoft.com/office/powerpoint/2010/main" val="33202551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6FB96F-B06B-45E2-BB0C-295957A66BAC}"/>
              </a:ext>
            </a:extLst>
          </p:cNvPr>
          <p:cNvSpPr>
            <a:spLocks noGrp="1"/>
          </p:cNvSpPr>
          <p:nvPr>
            <p:ph type="title"/>
          </p:nvPr>
        </p:nvSpPr>
        <p:spPr>
          <a:xfrm>
            <a:off x="685800" y="798718"/>
            <a:ext cx="10793896" cy="648374"/>
          </a:xfrm>
        </p:spPr>
        <p:txBody>
          <a:bodyPr>
            <a:normAutofit/>
          </a:bodyPr>
          <a:lstStyle/>
          <a:p>
            <a:r>
              <a:rPr lang="en-US" sz="3200" dirty="0">
                <a:solidFill>
                  <a:srgbClr val="005188"/>
                </a:solidFill>
                <a:latin typeface="Franklin Gothic Book" panose="020B0503020102020204" pitchFamily="34" charset="0"/>
              </a:rPr>
              <a:t>United States Coast Guard (</a:t>
            </a:r>
            <a:r>
              <a:rPr lang="en-US" sz="3200" dirty="0">
                <a:solidFill>
                  <a:srgbClr val="005188"/>
                </a:solidFill>
                <a:latin typeface="Franklin Gothic Book" panose="020B0503020102020204" pitchFamily="34" charset="0"/>
                <a:hlinkClick r:id="rId3"/>
              </a:rPr>
              <a:t>USCG</a:t>
            </a:r>
            <a:r>
              <a:rPr lang="en-US" sz="3200" dirty="0">
                <a:solidFill>
                  <a:srgbClr val="005188"/>
                </a:solidFill>
                <a:latin typeface="Franklin Gothic Book" panose="020B0503020102020204" pitchFamily="34" charset="0"/>
              </a:rPr>
              <a:t>)</a:t>
            </a:r>
            <a:endParaRPr lang="en-US" sz="3200" dirty="0">
              <a:solidFill>
                <a:srgbClr val="005188"/>
              </a:solidFill>
            </a:endParaRPr>
          </a:p>
        </p:txBody>
      </p:sp>
      <p:sp>
        <p:nvSpPr>
          <p:cNvPr id="4" name="Content Placeholder 3">
            <a:extLst>
              <a:ext uri="{FF2B5EF4-FFF2-40B4-BE49-F238E27FC236}">
                <a16:creationId xmlns:a16="http://schemas.microsoft.com/office/drawing/2014/main" id="{7734DAA3-530E-472A-8563-CEC22AF04752}"/>
              </a:ext>
            </a:extLst>
          </p:cNvPr>
          <p:cNvSpPr>
            <a:spLocks noGrp="1"/>
          </p:cNvSpPr>
          <p:nvPr>
            <p:ph sz="half" idx="2"/>
          </p:nvPr>
        </p:nvSpPr>
        <p:spPr>
          <a:xfrm>
            <a:off x="3797287" y="3664985"/>
            <a:ext cx="7962715" cy="2619937"/>
          </a:xfrm>
        </p:spPr>
        <p:txBody>
          <a:bodyPr numCol="2" spcCol="182880">
            <a:noAutofit/>
          </a:bodyPr>
          <a:lstStyle/>
          <a:p>
            <a:pPr>
              <a:lnSpc>
                <a:spcPct val="100000"/>
              </a:lnSpc>
              <a:spcBef>
                <a:spcPts val="0"/>
              </a:spcBef>
              <a:spcAft>
                <a:spcPts val="600"/>
              </a:spcAft>
            </a:pPr>
            <a:r>
              <a:rPr lang="en-US" sz="1800" dirty="0">
                <a:solidFill>
                  <a:srgbClr val="005188"/>
                </a:solidFill>
                <a:effectLst/>
              </a:rPr>
              <a:t>Aircraft, Equipment, and Maintenance</a:t>
            </a:r>
          </a:p>
          <a:p>
            <a:pPr>
              <a:lnSpc>
                <a:spcPct val="100000"/>
              </a:lnSpc>
              <a:spcBef>
                <a:spcPts val="0"/>
              </a:spcBef>
              <a:spcAft>
                <a:spcPts val="600"/>
              </a:spcAft>
            </a:pPr>
            <a:r>
              <a:rPr lang="en-US" sz="1800" dirty="0">
                <a:solidFill>
                  <a:srgbClr val="005188"/>
                </a:solidFill>
                <a:effectLst/>
              </a:rPr>
              <a:t>Construction and Maintenance of Facilities</a:t>
            </a:r>
          </a:p>
          <a:p>
            <a:pPr>
              <a:lnSpc>
                <a:spcPct val="100000"/>
              </a:lnSpc>
              <a:spcBef>
                <a:spcPts val="0"/>
              </a:spcBef>
              <a:spcAft>
                <a:spcPts val="600"/>
              </a:spcAft>
            </a:pPr>
            <a:r>
              <a:rPr lang="en-US" sz="1800" dirty="0">
                <a:solidFill>
                  <a:srgbClr val="005188"/>
                </a:solidFill>
                <a:ea typeface="Times New Roman" panose="02020603050405020304" pitchFamily="18" charset="0"/>
              </a:rPr>
              <a:t>I</a:t>
            </a:r>
            <a:r>
              <a:rPr lang="en-US" sz="1800" dirty="0">
                <a:solidFill>
                  <a:srgbClr val="005188"/>
                </a:solidFill>
                <a:effectLst/>
                <a:ea typeface="Times New Roman" panose="02020603050405020304" pitchFamily="18" charset="0"/>
              </a:rPr>
              <a:t>ndustrial Trade Services (Blasting, Painting, Rigging, Ship </a:t>
            </a:r>
            <a:r>
              <a:rPr lang="en-US" sz="1800" dirty="0">
                <a:solidFill>
                  <a:srgbClr val="005188"/>
                </a:solidFill>
                <a:ea typeface="Times New Roman" panose="02020603050405020304" pitchFamily="18" charset="0"/>
              </a:rPr>
              <a:t>F</a:t>
            </a:r>
            <a:r>
              <a:rPr lang="en-US" sz="1800" dirty="0">
                <a:solidFill>
                  <a:srgbClr val="005188"/>
                </a:solidFill>
                <a:effectLst/>
                <a:ea typeface="Times New Roman" panose="02020603050405020304" pitchFamily="18" charset="0"/>
              </a:rPr>
              <a:t>itting, Tank Cleaning, Welding, etc.) </a:t>
            </a:r>
          </a:p>
          <a:p>
            <a:pPr>
              <a:lnSpc>
                <a:spcPct val="100000"/>
              </a:lnSpc>
              <a:spcBef>
                <a:spcPts val="0"/>
              </a:spcBef>
              <a:spcAft>
                <a:spcPts val="600"/>
              </a:spcAft>
            </a:pPr>
            <a:r>
              <a:rPr lang="en-US" sz="1800" dirty="0">
                <a:solidFill>
                  <a:srgbClr val="005188"/>
                </a:solidFill>
                <a:ea typeface="Times New Roman" panose="02020603050405020304" pitchFamily="18" charset="0"/>
              </a:rPr>
              <a:t>M</a:t>
            </a:r>
            <a:r>
              <a:rPr lang="en-US" sz="1800" dirty="0">
                <a:solidFill>
                  <a:srgbClr val="005188"/>
                </a:solidFill>
                <a:effectLst/>
                <a:ea typeface="Times New Roman" panose="02020603050405020304" pitchFamily="18" charset="0"/>
              </a:rPr>
              <a:t>ajor Electronics, with an Emphasis on Oceanography and Other Marine</a:t>
            </a:r>
            <a:br>
              <a:rPr lang="en-US" sz="1800" dirty="0">
                <a:solidFill>
                  <a:srgbClr val="005188"/>
                </a:solidFill>
                <a:effectLst/>
                <a:ea typeface="Times New Roman" panose="02020603050405020304" pitchFamily="18" charset="0"/>
              </a:rPr>
            </a:br>
            <a:br>
              <a:rPr lang="en-US" sz="1800" dirty="0">
                <a:solidFill>
                  <a:srgbClr val="005188"/>
                </a:solidFill>
                <a:effectLst/>
                <a:ea typeface="Times New Roman" panose="02020603050405020304" pitchFamily="18" charset="0"/>
              </a:rPr>
            </a:br>
            <a:br>
              <a:rPr lang="en-US" sz="1800" dirty="0">
                <a:solidFill>
                  <a:srgbClr val="005188"/>
                </a:solidFill>
                <a:effectLst/>
                <a:ea typeface="Times New Roman" panose="02020603050405020304" pitchFamily="18" charset="0"/>
              </a:rPr>
            </a:br>
            <a:br>
              <a:rPr lang="en-US" sz="1800" dirty="0">
                <a:solidFill>
                  <a:srgbClr val="005188"/>
                </a:solidFill>
                <a:effectLst/>
                <a:ea typeface="Times New Roman" panose="02020603050405020304" pitchFamily="18" charset="0"/>
              </a:rPr>
            </a:br>
            <a:br>
              <a:rPr lang="en-US" sz="1800" dirty="0">
                <a:solidFill>
                  <a:srgbClr val="005188"/>
                </a:solidFill>
                <a:effectLst/>
                <a:ea typeface="Times New Roman" panose="02020603050405020304" pitchFamily="18" charset="0"/>
              </a:rPr>
            </a:br>
            <a:br>
              <a:rPr lang="en-US" sz="1800" dirty="0">
                <a:solidFill>
                  <a:srgbClr val="005188"/>
                </a:solidFill>
                <a:effectLst/>
                <a:ea typeface="Times New Roman" panose="02020603050405020304" pitchFamily="18" charset="0"/>
              </a:rPr>
            </a:br>
            <a:br>
              <a:rPr lang="en-US" sz="1800" dirty="0">
                <a:solidFill>
                  <a:srgbClr val="005188"/>
                </a:solidFill>
                <a:effectLst/>
                <a:ea typeface="Times New Roman" panose="02020603050405020304" pitchFamily="18" charset="0"/>
              </a:rPr>
            </a:br>
            <a:r>
              <a:rPr lang="en-US" sz="1800" dirty="0">
                <a:solidFill>
                  <a:srgbClr val="005188"/>
                </a:solidFill>
                <a:ea typeface="Times New Roman" panose="02020603050405020304" pitchFamily="18" charset="0"/>
              </a:rPr>
              <a:t>S</a:t>
            </a:r>
            <a:r>
              <a:rPr lang="en-US" sz="1800" dirty="0">
                <a:solidFill>
                  <a:srgbClr val="005188"/>
                </a:solidFill>
                <a:effectLst/>
                <a:ea typeface="Times New Roman" panose="02020603050405020304" pitchFamily="18" charset="0"/>
              </a:rPr>
              <a:t>ciences </a:t>
            </a:r>
            <a:r>
              <a:rPr lang="en-US" sz="1800" dirty="0">
                <a:solidFill>
                  <a:srgbClr val="005188"/>
                </a:solidFill>
                <a:ea typeface="Times New Roman" panose="02020603050405020304" pitchFamily="18" charset="0"/>
              </a:rPr>
              <a:t>—</a:t>
            </a:r>
            <a:r>
              <a:rPr lang="en-US" sz="1800" dirty="0">
                <a:solidFill>
                  <a:srgbClr val="005188"/>
                </a:solidFill>
                <a:effectLst/>
                <a:ea typeface="Times New Roman" panose="02020603050405020304" pitchFamily="18" charset="0"/>
              </a:rPr>
              <a:t> including Pollution </a:t>
            </a:r>
            <a:br>
              <a:rPr lang="en-US" sz="1800" dirty="0">
                <a:solidFill>
                  <a:srgbClr val="005188"/>
                </a:solidFill>
                <a:effectLst/>
                <a:ea typeface="Times New Roman" panose="02020603050405020304" pitchFamily="18" charset="0"/>
              </a:rPr>
            </a:br>
            <a:r>
              <a:rPr lang="en-US" sz="1800" dirty="0">
                <a:solidFill>
                  <a:srgbClr val="005188"/>
                </a:solidFill>
                <a:effectLst/>
                <a:ea typeface="Times New Roman" panose="02020603050405020304" pitchFamily="18" charset="0"/>
              </a:rPr>
              <a:t>Control and Abatement</a:t>
            </a:r>
            <a:endParaRPr lang="en-US" sz="1800" dirty="0">
              <a:solidFill>
                <a:srgbClr val="005188"/>
              </a:solidFill>
              <a:effectLst/>
            </a:endParaRPr>
          </a:p>
          <a:p>
            <a:pPr>
              <a:lnSpc>
                <a:spcPct val="100000"/>
              </a:lnSpc>
              <a:spcBef>
                <a:spcPts val="0"/>
              </a:spcBef>
              <a:spcAft>
                <a:spcPts val="600"/>
              </a:spcAft>
            </a:pPr>
            <a:r>
              <a:rPr lang="en-US" sz="1800" dirty="0">
                <a:solidFill>
                  <a:srgbClr val="005188"/>
                </a:solidFill>
                <a:effectLst/>
              </a:rPr>
              <a:t>Marine Sciences </a:t>
            </a:r>
            <a:r>
              <a:rPr lang="en-US" sz="1800" dirty="0">
                <a:solidFill>
                  <a:srgbClr val="005188"/>
                </a:solidFill>
              </a:rPr>
              <a:t>E</a:t>
            </a:r>
            <a:r>
              <a:rPr lang="en-US" sz="1800" dirty="0">
                <a:solidFill>
                  <a:srgbClr val="005188"/>
                </a:solidFill>
                <a:effectLst/>
              </a:rPr>
              <a:t>lectronics</a:t>
            </a:r>
          </a:p>
          <a:p>
            <a:pPr>
              <a:lnSpc>
                <a:spcPct val="100000"/>
              </a:lnSpc>
              <a:spcBef>
                <a:spcPts val="0"/>
              </a:spcBef>
              <a:spcAft>
                <a:spcPts val="600"/>
              </a:spcAft>
            </a:pPr>
            <a:r>
              <a:rPr lang="en-US" sz="1800" dirty="0">
                <a:solidFill>
                  <a:srgbClr val="005188"/>
                </a:solidFill>
                <a:effectLst/>
                <a:ea typeface="Times New Roman" panose="02020603050405020304" pitchFamily="18" charset="0"/>
              </a:rPr>
              <a:t>Professional and Technical Services (Engineering, Medical, and Training)</a:t>
            </a:r>
          </a:p>
          <a:p>
            <a:pPr>
              <a:lnSpc>
                <a:spcPct val="100000"/>
              </a:lnSpc>
              <a:spcBef>
                <a:spcPts val="0"/>
              </a:spcBef>
              <a:spcAft>
                <a:spcPts val="600"/>
              </a:spcAft>
            </a:pPr>
            <a:r>
              <a:rPr lang="en-US" sz="1800" dirty="0">
                <a:solidFill>
                  <a:srgbClr val="005188"/>
                </a:solidFill>
                <a:effectLst/>
              </a:rPr>
              <a:t>Ship Building and Repair</a:t>
            </a:r>
          </a:p>
          <a:p>
            <a:pPr>
              <a:lnSpc>
                <a:spcPct val="100000"/>
              </a:lnSpc>
              <a:spcBef>
                <a:spcPts val="0"/>
              </a:spcBef>
              <a:spcAft>
                <a:spcPts val="600"/>
              </a:spcAft>
            </a:pPr>
            <a:r>
              <a:rPr lang="en-US" sz="1800" dirty="0">
                <a:solidFill>
                  <a:srgbClr val="005188"/>
                </a:solidFill>
                <a:effectLst/>
                <a:ea typeface="Times New Roman" panose="02020603050405020304" pitchFamily="18" charset="0"/>
              </a:rPr>
              <a:t>Vessels and </a:t>
            </a:r>
            <a:r>
              <a:rPr lang="en-US" sz="1800" dirty="0">
                <a:solidFill>
                  <a:srgbClr val="005188"/>
                </a:solidFill>
                <a:ea typeface="Times New Roman" panose="02020603050405020304" pitchFamily="18" charset="0"/>
              </a:rPr>
              <a:t>A</a:t>
            </a:r>
            <a:r>
              <a:rPr lang="en-US" sz="1800" dirty="0">
                <a:solidFill>
                  <a:srgbClr val="005188"/>
                </a:solidFill>
                <a:effectLst/>
                <a:ea typeface="Times New Roman" panose="02020603050405020304" pitchFamily="18" charset="0"/>
              </a:rPr>
              <a:t>ssociated </a:t>
            </a:r>
            <a:r>
              <a:rPr lang="en-US" sz="1800" dirty="0">
                <a:solidFill>
                  <a:srgbClr val="005188"/>
                </a:solidFill>
                <a:ea typeface="Times New Roman" panose="02020603050405020304" pitchFamily="18" charset="0"/>
              </a:rPr>
              <a:t>E</a:t>
            </a:r>
            <a:r>
              <a:rPr lang="en-US" sz="1800" dirty="0">
                <a:solidFill>
                  <a:srgbClr val="005188"/>
                </a:solidFill>
                <a:effectLst/>
                <a:ea typeface="Times New Roman" panose="02020603050405020304" pitchFamily="18" charset="0"/>
              </a:rPr>
              <a:t>quipment/ Supplies</a:t>
            </a:r>
            <a:endParaRPr lang="en-US" sz="1800" dirty="0">
              <a:solidFill>
                <a:srgbClr val="005188"/>
              </a:solidFill>
              <a:effectLst/>
            </a:endParaRPr>
          </a:p>
          <a:p>
            <a:pPr>
              <a:spcBef>
                <a:spcPts val="0"/>
              </a:spcBef>
              <a:spcAft>
                <a:spcPts val="300"/>
              </a:spcAft>
            </a:pPr>
            <a:endParaRPr lang="en-US" sz="1700" dirty="0">
              <a:solidFill>
                <a:srgbClr val="005188"/>
              </a:solidFill>
              <a:ea typeface="Times New Roman" panose="02020603050405020304" pitchFamily="18" charset="0"/>
            </a:endParaRPr>
          </a:p>
          <a:p>
            <a:pPr marL="0" indent="0">
              <a:lnSpc>
                <a:spcPct val="100000"/>
              </a:lnSpc>
              <a:spcBef>
                <a:spcPts val="0"/>
              </a:spcBef>
              <a:spcAft>
                <a:spcPts val="300"/>
              </a:spcAft>
              <a:buNone/>
            </a:pPr>
            <a:endParaRPr lang="en-US" sz="1700" dirty="0">
              <a:solidFill>
                <a:srgbClr val="005188"/>
              </a:solidFill>
              <a:effectLst/>
              <a:ea typeface="Times New Roman" panose="02020603050405020304" pitchFamily="18" charset="0"/>
            </a:endParaRPr>
          </a:p>
          <a:p>
            <a:pPr>
              <a:lnSpc>
                <a:spcPct val="100000"/>
              </a:lnSpc>
              <a:spcBef>
                <a:spcPts val="0"/>
              </a:spcBef>
              <a:spcAft>
                <a:spcPts val="300"/>
              </a:spcAft>
            </a:pPr>
            <a:endParaRPr lang="en-US" sz="1700" dirty="0">
              <a:solidFill>
                <a:srgbClr val="005188"/>
              </a:solidFill>
              <a:effectLst/>
            </a:endParaRPr>
          </a:p>
          <a:p>
            <a:pPr>
              <a:lnSpc>
                <a:spcPct val="100000"/>
              </a:lnSpc>
              <a:spcBef>
                <a:spcPts val="0"/>
              </a:spcBef>
              <a:spcAft>
                <a:spcPts val="300"/>
              </a:spcAft>
            </a:pPr>
            <a:endParaRPr lang="en-US" sz="1700" dirty="0">
              <a:solidFill>
                <a:srgbClr val="005188"/>
              </a:solidFill>
              <a:effectLst/>
              <a:highlight>
                <a:srgbClr val="FFFF00"/>
              </a:highlight>
              <a:ea typeface="Times New Roman" panose="02020603050405020304" pitchFamily="18" charset="0"/>
            </a:endParaRPr>
          </a:p>
          <a:p>
            <a:pPr>
              <a:spcBef>
                <a:spcPts val="0"/>
              </a:spcBef>
              <a:spcAft>
                <a:spcPts val="300"/>
              </a:spcAft>
            </a:pPr>
            <a:endParaRPr lang="en-US" sz="1700" dirty="0">
              <a:solidFill>
                <a:srgbClr val="005188"/>
              </a:solidFill>
              <a:effectLst/>
              <a:ea typeface="Times New Roman" panose="02020603050405020304" pitchFamily="18" charset="0"/>
            </a:endParaRPr>
          </a:p>
        </p:txBody>
      </p:sp>
      <p:sp>
        <p:nvSpPr>
          <p:cNvPr id="5" name="Slide Number Placeholder 4">
            <a:extLst>
              <a:ext uri="{FF2B5EF4-FFF2-40B4-BE49-F238E27FC236}">
                <a16:creationId xmlns:a16="http://schemas.microsoft.com/office/drawing/2014/main" id="{38BAF1B9-C004-4BF5-9F4C-E9175EDDC201}"/>
              </a:ext>
            </a:extLst>
          </p:cNvPr>
          <p:cNvSpPr>
            <a:spLocks noGrp="1"/>
          </p:cNvSpPr>
          <p:nvPr>
            <p:ph type="sldNum" sz="quarter" idx="10"/>
          </p:nvPr>
        </p:nvSpPr>
        <p:spPr/>
        <p:txBody>
          <a:bodyPr/>
          <a:lstStyle/>
          <a:p>
            <a:fld id="{608A590B-EA45-4811-A9A8-40DF519EF08C}" type="slidenum">
              <a:rPr lang="en-US" smtClean="0"/>
              <a:pPr/>
              <a:t>31</a:t>
            </a:fld>
            <a:endParaRPr lang="en-US" dirty="0"/>
          </a:p>
        </p:txBody>
      </p:sp>
      <p:sp>
        <p:nvSpPr>
          <p:cNvPr id="7" name="Rectangle 6">
            <a:extLst>
              <a:ext uri="{FF2B5EF4-FFF2-40B4-BE49-F238E27FC236}">
                <a16:creationId xmlns:a16="http://schemas.microsoft.com/office/drawing/2014/main" id="{CA95EF1D-311D-4908-552C-00F8F35FB827}"/>
              </a:ext>
            </a:extLst>
          </p:cNvPr>
          <p:cNvSpPr/>
          <p:nvPr/>
        </p:nvSpPr>
        <p:spPr>
          <a:xfrm>
            <a:off x="0" y="1706213"/>
            <a:ext cx="12192000" cy="993913"/>
          </a:xfrm>
          <a:prstGeom prst="rect">
            <a:avLst/>
          </a:prstGeom>
          <a:pattFill prst="dkDn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E1422D6E-3E25-4CD6-65B7-6EF9BC5A1665}"/>
              </a:ext>
            </a:extLst>
          </p:cNvPr>
          <p:cNvSpPr/>
          <p:nvPr/>
        </p:nvSpPr>
        <p:spPr>
          <a:xfrm>
            <a:off x="4446358" y="3163177"/>
            <a:ext cx="6643733" cy="369332"/>
          </a:xfrm>
          <a:prstGeom prst="rect">
            <a:avLst/>
          </a:prstGeom>
        </p:spPr>
        <p:txBody>
          <a:bodyPr wrap="square">
            <a:spAutoFit/>
          </a:bodyPr>
          <a:lstStyle/>
          <a:p>
            <a:pPr lvl="0">
              <a:defRPr/>
            </a:pPr>
            <a:r>
              <a:rPr lang="en-US" b="1" dirty="0">
                <a:solidFill>
                  <a:srgbClr val="003E67"/>
                </a:solidFill>
                <a:latin typeface="Franklin Gothic Book" panose="020B0503020102020204" pitchFamily="34" charset="0"/>
                <a:cs typeface="Calibri" panose="020F0502020204030204" pitchFamily="34" charset="0"/>
              </a:rPr>
              <a:t>What USCG Buys</a:t>
            </a:r>
          </a:p>
        </p:txBody>
      </p:sp>
      <p:cxnSp>
        <p:nvCxnSpPr>
          <p:cNvPr id="18" name="Straight Connector 17">
            <a:extLst>
              <a:ext uri="{FF2B5EF4-FFF2-40B4-BE49-F238E27FC236}">
                <a16:creationId xmlns:a16="http://schemas.microsoft.com/office/drawing/2014/main" id="{15404D1B-993C-14C7-566E-85633921B9E5}"/>
              </a:ext>
            </a:extLst>
          </p:cNvPr>
          <p:cNvCxnSpPr/>
          <p:nvPr/>
        </p:nvCxnSpPr>
        <p:spPr>
          <a:xfrm>
            <a:off x="3499198" y="3118661"/>
            <a:ext cx="0" cy="3137200"/>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CD81A2B1-418C-2FEE-2FBE-11DDD010F971}"/>
              </a:ext>
            </a:extLst>
          </p:cNvPr>
          <p:cNvCxnSpPr>
            <a:cxnSpLocks/>
          </p:cNvCxnSpPr>
          <p:nvPr/>
        </p:nvCxnSpPr>
        <p:spPr>
          <a:xfrm>
            <a:off x="737335" y="5096032"/>
            <a:ext cx="2594444"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9A6EA39E-DD45-446A-A48C-E102CCD4B32E}"/>
              </a:ext>
            </a:extLst>
          </p:cNvPr>
          <p:cNvSpPr txBox="1"/>
          <p:nvPr/>
        </p:nvSpPr>
        <p:spPr>
          <a:xfrm>
            <a:off x="1397305" y="5461566"/>
            <a:ext cx="1803805" cy="646331"/>
          </a:xfrm>
          <a:prstGeom prst="rect">
            <a:avLst/>
          </a:prstGeom>
          <a:noFill/>
        </p:spPr>
        <p:txBody>
          <a:bodyPr wrap="square" rtlCol="0">
            <a:spAutoFit/>
          </a:bodyPr>
          <a:lstStyle/>
          <a:p>
            <a:r>
              <a:rPr lang="en-US" b="1" dirty="0">
                <a:solidFill>
                  <a:srgbClr val="5E9732"/>
                </a:solidFill>
                <a:latin typeface="Franklin Gothic Book" panose="020B0503020102020204" pitchFamily="34" charset="0"/>
              </a:rPr>
              <a:t>Contract Spend</a:t>
            </a:r>
            <a:br>
              <a:rPr lang="en-US" b="1" dirty="0">
                <a:solidFill>
                  <a:srgbClr val="5E9732"/>
                </a:solidFill>
                <a:latin typeface="Franklin Gothic Book" panose="020B0503020102020204" pitchFamily="34" charset="0"/>
              </a:rPr>
            </a:br>
            <a:r>
              <a:rPr lang="en-US" dirty="0">
                <a:solidFill>
                  <a:srgbClr val="5E9732"/>
                </a:solidFill>
                <a:latin typeface="Franklin Gothic Book" panose="020B0503020102020204" pitchFamily="34" charset="0"/>
              </a:rPr>
              <a:t>$3.7B</a:t>
            </a:r>
          </a:p>
        </p:txBody>
      </p:sp>
      <p:sp>
        <p:nvSpPr>
          <p:cNvPr id="30" name="Rectangle 29">
            <a:extLst>
              <a:ext uri="{FF2B5EF4-FFF2-40B4-BE49-F238E27FC236}">
                <a16:creationId xmlns:a16="http://schemas.microsoft.com/office/drawing/2014/main" id="{D7F5F42A-2096-41DD-AFA9-EE1184015A50}"/>
              </a:ext>
            </a:extLst>
          </p:cNvPr>
          <p:cNvSpPr/>
          <p:nvPr/>
        </p:nvSpPr>
        <p:spPr>
          <a:xfrm>
            <a:off x="1345113" y="3072007"/>
            <a:ext cx="2743193" cy="646331"/>
          </a:xfrm>
          <a:prstGeom prst="rect">
            <a:avLst/>
          </a:prstGeom>
        </p:spPr>
        <p:txBody>
          <a:bodyPr wrap="square">
            <a:spAutoFit/>
          </a:bodyPr>
          <a:lstStyle/>
          <a:p>
            <a:pPr lvl="0">
              <a:defRPr/>
            </a:pPr>
            <a:r>
              <a:rPr lang="en-US" b="1" dirty="0">
                <a:solidFill>
                  <a:srgbClr val="003366"/>
                </a:solidFill>
                <a:latin typeface="Franklin Gothic Book" panose="020B0503020102020204" pitchFamily="34" charset="0"/>
                <a:cs typeface="Calibri" panose="020F0502020204030204" pitchFamily="34" charset="0"/>
              </a:rPr>
              <a:t>Contact </a:t>
            </a:r>
            <a:br>
              <a:rPr lang="en-US" dirty="0">
                <a:solidFill>
                  <a:srgbClr val="003366"/>
                </a:solidFill>
                <a:latin typeface="Franklin Gothic Book" panose="020B0503020102020204" pitchFamily="34" charset="0"/>
                <a:cs typeface="Calibri" panose="020F0502020204030204" pitchFamily="34" charset="0"/>
              </a:rPr>
            </a:br>
            <a:endParaRPr lang="en-US" dirty="0">
              <a:solidFill>
                <a:srgbClr val="003366"/>
              </a:solidFill>
              <a:latin typeface="Franklin Gothic Book" panose="020B0503020102020204" pitchFamily="34" charset="0"/>
              <a:cs typeface="Calibri" panose="020F0502020204030204" pitchFamily="34" charset="0"/>
            </a:endParaRPr>
          </a:p>
        </p:txBody>
      </p:sp>
      <p:sp>
        <p:nvSpPr>
          <p:cNvPr id="41" name="TextBox 40">
            <a:extLst>
              <a:ext uri="{FF2B5EF4-FFF2-40B4-BE49-F238E27FC236}">
                <a16:creationId xmlns:a16="http://schemas.microsoft.com/office/drawing/2014/main" id="{9CD38026-D02F-43E8-B33F-D3A0F002AEDB}"/>
              </a:ext>
            </a:extLst>
          </p:cNvPr>
          <p:cNvSpPr txBox="1"/>
          <p:nvPr/>
        </p:nvSpPr>
        <p:spPr>
          <a:xfrm>
            <a:off x="603789" y="3727399"/>
            <a:ext cx="3263099" cy="923330"/>
          </a:xfrm>
          <a:prstGeom prst="rect">
            <a:avLst/>
          </a:prstGeom>
          <a:noFill/>
        </p:spPr>
        <p:txBody>
          <a:bodyPr wrap="square">
            <a:spAutoFit/>
          </a:bodyPr>
          <a:lstStyle/>
          <a:p>
            <a:r>
              <a:rPr lang="en-US" dirty="0">
                <a:solidFill>
                  <a:srgbClr val="003366"/>
                </a:solidFill>
                <a:latin typeface="Franklin Gothic Book" panose="020B0503020102020204" pitchFamily="34" charset="0"/>
                <a:cs typeface="Calibri" panose="020F0502020204030204" pitchFamily="34" charset="0"/>
              </a:rPr>
              <a:t>Component IL and</a:t>
            </a:r>
            <a:br>
              <a:rPr lang="en-US" dirty="0">
                <a:solidFill>
                  <a:srgbClr val="003366"/>
                </a:solidFill>
                <a:latin typeface="Franklin Gothic Book" panose="020B0503020102020204" pitchFamily="34" charset="0"/>
                <a:cs typeface="Calibri" panose="020F0502020204030204" pitchFamily="34" charset="0"/>
              </a:rPr>
            </a:br>
            <a:r>
              <a:rPr lang="en-US" dirty="0">
                <a:solidFill>
                  <a:srgbClr val="003366"/>
                </a:solidFill>
                <a:latin typeface="Franklin Gothic Book" panose="020B0503020102020204" pitchFamily="34" charset="0"/>
                <a:cs typeface="Calibri" panose="020F0502020204030204" pitchFamily="34" charset="0"/>
              </a:rPr>
              <a:t>Small Business Specialist </a:t>
            </a:r>
            <a:r>
              <a:rPr lang="en-US" u="sng" dirty="0">
                <a:solidFill>
                  <a:srgbClr val="002B47"/>
                </a:solidFill>
                <a:latin typeface="Franklin Gothic Book" panose="020B0503020102020204" pitchFamily="34" charset="0"/>
                <a:hlinkClick r:id="rId4"/>
              </a:rPr>
              <a:t>O</a:t>
            </a:r>
            <a:r>
              <a:rPr lang="en-US" b="0" i="0" u="sng" dirty="0">
                <a:solidFill>
                  <a:srgbClr val="002B47"/>
                </a:solidFill>
                <a:effectLst/>
                <a:latin typeface="Franklin Gothic Book" panose="020B0503020102020204" pitchFamily="34" charset="0"/>
                <a:hlinkClick r:id="rId4"/>
              </a:rPr>
              <a:t>penForBusiness@uscg.mil</a:t>
            </a:r>
            <a:endParaRPr lang="en-US" dirty="0">
              <a:solidFill>
                <a:srgbClr val="005188"/>
              </a:solidFill>
              <a:latin typeface="Franklin Gothic Book" panose="020B0503020102020204" pitchFamily="34" charset="0"/>
            </a:endParaRPr>
          </a:p>
        </p:txBody>
      </p:sp>
      <p:sp>
        <p:nvSpPr>
          <p:cNvPr id="3" name="Rectangle 2">
            <a:extLst>
              <a:ext uri="{FF2B5EF4-FFF2-40B4-BE49-F238E27FC236}">
                <a16:creationId xmlns:a16="http://schemas.microsoft.com/office/drawing/2014/main" id="{BB027DDF-DD3A-0518-717C-853DDC4FFB94}"/>
              </a:ext>
            </a:extLst>
          </p:cNvPr>
          <p:cNvSpPr/>
          <p:nvPr/>
        </p:nvSpPr>
        <p:spPr>
          <a:xfrm>
            <a:off x="5464753" y="1631262"/>
            <a:ext cx="1344607" cy="115256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descr="Logo&#10;&#10;Description automatically generated">
            <a:extLst>
              <a:ext uri="{FF2B5EF4-FFF2-40B4-BE49-F238E27FC236}">
                <a16:creationId xmlns:a16="http://schemas.microsoft.com/office/drawing/2014/main" id="{FDA777E8-8112-8F1F-B454-6AB364ECD73E}"/>
              </a:ext>
            </a:extLst>
          </p:cNvPr>
          <p:cNvPicPr>
            <a:picLocks noChangeAspect="1"/>
          </p:cNvPicPr>
          <p:nvPr/>
        </p:nvPicPr>
        <p:blipFill>
          <a:blip r:embed="rId5"/>
          <a:stretch>
            <a:fillRect/>
          </a:stretch>
        </p:blipFill>
        <p:spPr>
          <a:xfrm>
            <a:off x="5578883" y="1719062"/>
            <a:ext cx="1034233" cy="965075"/>
          </a:xfrm>
          <a:prstGeom prst="rect">
            <a:avLst/>
          </a:prstGeom>
        </p:spPr>
      </p:pic>
      <p:grpSp>
        <p:nvGrpSpPr>
          <p:cNvPr id="8" name="Group 7">
            <a:extLst>
              <a:ext uri="{FF2B5EF4-FFF2-40B4-BE49-F238E27FC236}">
                <a16:creationId xmlns:a16="http://schemas.microsoft.com/office/drawing/2014/main" id="{FBECFBF9-5573-9F4F-3C3B-0000400B09C7}"/>
              </a:ext>
            </a:extLst>
          </p:cNvPr>
          <p:cNvGrpSpPr/>
          <p:nvPr/>
        </p:nvGrpSpPr>
        <p:grpSpPr>
          <a:xfrm>
            <a:off x="3786697" y="3039147"/>
            <a:ext cx="596777" cy="596777"/>
            <a:chOff x="4103366" y="3057874"/>
            <a:chExt cx="596777" cy="596777"/>
          </a:xfrm>
        </p:grpSpPr>
        <p:sp>
          <p:nvSpPr>
            <p:cNvPr id="9" name="Oval 8">
              <a:extLst>
                <a:ext uri="{FF2B5EF4-FFF2-40B4-BE49-F238E27FC236}">
                  <a16:creationId xmlns:a16="http://schemas.microsoft.com/office/drawing/2014/main" id="{0A22287C-642B-3E74-8534-7EFF01374A4F}"/>
                </a:ext>
              </a:extLst>
            </p:cNvPr>
            <p:cNvSpPr/>
            <p:nvPr/>
          </p:nvSpPr>
          <p:spPr>
            <a:xfrm>
              <a:off x="4103366" y="3057874"/>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Graphic 9" descr="Thumbs up sign with solid fill">
              <a:extLst>
                <a:ext uri="{FF2B5EF4-FFF2-40B4-BE49-F238E27FC236}">
                  <a16:creationId xmlns:a16="http://schemas.microsoft.com/office/drawing/2014/main" id="{CC91C871-7953-E0FE-A3BD-5B323D030BC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183557" y="3119795"/>
              <a:ext cx="451008" cy="472933"/>
            </a:xfrm>
            <a:prstGeom prst="rect">
              <a:avLst/>
            </a:prstGeom>
          </p:spPr>
        </p:pic>
      </p:grpSp>
      <p:grpSp>
        <p:nvGrpSpPr>
          <p:cNvPr id="12" name="Group 11">
            <a:extLst>
              <a:ext uri="{FF2B5EF4-FFF2-40B4-BE49-F238E27FC236}">
                <a16:creationId xmlns:a16="http://schemas.microsoft.com/office/drawing/2014/main" id="{A61D70BF-598F-8322-68E5-AA6A891E0144}"/>
              </a:ext>
            </a:extLst>
          </p:cNvPr>
          <p:cNvGrpSpPr/>
          <p:nvPr/>
        </p:nvGrpSpPr>
        <p:grpSpPr>
          <a:xfrm>
            <a:off x="720155" y="3057874"/>
            <a:ext cx="596777" cy="596777"/>
            <a:chOff x="720155" y="3061041"/>
            <a:chExt cx="596777" cy="596777"/>
          </a:xfrm>
        </p:grpSpPr>
        <p:sp>
          <p:nvSpPr>
            <p:cNvPr id="13" name="Oval 12">
              <a:extLst>
                <a:ext uri="{FF2B5EF4-FFF2-40B4-BE49-F238E27FC236}">
                  <a16:creationId xmlns:a16="http://schemas.microsoft.com/office/drawing/2014/main" id="{B9860B9A-5479-6910-9610-904F3C40A38B}"/>
                </a:ext>
              </a:extLst>
            </p:cNvPr>
            <p:cNvSpPr/>
            <p:nvPr/>
          </p:nvSpPr>
          <p:spPr>
            <a:xfrm>
              <a:off x="720155" y="3061041"/>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Graphic 14" descr="Send with solid fill">
              <a:extLst>
                <a:ext uri="{FF2B5EF4-FFF2-40B4-BE49-F238E27FC236}">
                  <a16:creationId xmlns:a16="http://schemas.microsoft.com/office/drawing/2014/main" id="{6F1DFDF0-EC78-47A2-24F5-486F14524D7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39843" y="3135057"/>
              <a:ext cx="486167" cy="458618"/>
            </a:xfrm>
            <a:prstGeom prst="rect">
              <a:avLst/>
            </a:prstGeom>
          </p:spPr>
        </p:pic>
      </p:grpSp>
      <p:grpSp>
        <p:nvGrpSpPr>
          <p:cNvPr id="16" name="Group 15">
            <a:extLst>
              <a:ext uri="{FF2B5EF4-FFF2-40B4-BE49-F238E27FC236}">
                <a16:creationId xmlns:a16="http://schemas.microsoft.com/office/drawing/2014/main" id="{539C1DC8-7004-36A1-463C-A1DDC6471BE1}"/>
              </a:ext>
            </a:extLst>
          </p:cNvPr>
          <p:cNvGrpSpPr/>
          <p:nvPr/>
        </p:nvGrpSpPr>
        <p:grpSpPr>
          <a:xfrm>
            <a:off x="722342" y="5462505"/>
            <a:ext cx="596777" cy="596777"/>
            <a:chOff x="722342" y="5462505"/>
            <a:chExt cx="596777" cy="596777"/>
          </a:xfrm>
        </p:grpSpPr>
        <p:sp>
          <p:nvSpPr>
            <p:cNvPr id="17" name="Oval 16">
              <a:extLst>
                <a:ext uri="{FF2B5EF4-FFF2-40B4-BE49-F238E27FC236}">
                  <a16:creationId xmlns:a16="http://schemas.microsoft.com/office/drawing/2014/main" id="{529E17B6-C734-B385-C77D-CB171B2136A1}"/>
                </a:ext>
              </a:extLst>
            </p:cNvPr>
            <p:cNvSpPr/>
            <p:nvPr/>
          </p:nvSpPr>
          <p:spPr>
            <a:xfrm>
              <a:off x="722342" y="5462505"/>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9" name="Graphic 18" descr="Piggy Bank with solid fill">
              <a:extLst>
                <a:ext uri="{FF2B5EF4-FFF2-40B4-BE49-F238E27FC236}">
                  <a16:creationId xmlns:a16="http://schemas.microsoft.com/office/drawing/2014/main" id="{7D93D3EF-37A9-9CAB-29A5-F1F902BF39E9}"/>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00528" y="5510181"/>
              <a:ext cx="485456" cy="485456"/>
            </a:xfrm>
            <a:prstGeom prst="rect">
              <a:avLst/>
            </a:prstGeom>
          </p:spPr>
        </p:pic>
      </p:grpSp>
      <p:grpSp>
        <p:nvGrpSpPr>
          <p:cNvPr id="23" name="Group 22">
            <a:extLst>
              <a:ext uri="{FF2B5EF4-FFF2-40B4-BE49-F238E27FC236}">
                <a16:creationId xmlns:a16="http://schemas.microsoft.com/office/drawing/2014/main" id="{67532116-FD8E-9AF5-CFE4-4ECB4B7B7581}"/>
              </a:ext>
            </a:extLst>
          </p:cNvPr>
          <p:cNvGrpSpPr/>
          <p:nvPr/>
        </p:nvGrpSpPr>
        <p:grpSpPr>
          <a:xfrm>
            <a:off x="10352098" y="752702"/>
            <a:ext cx="1850062" cy="584775"/>
            <a:chOff x="10352098" y="752702"/>
            <a:chExt cx="1850062" cy="584775"/>
          </a:xfrm>
        </p:grpSpPr>
        <p:sp>
          <p:nvSpPr>
            <p:cNvPr id="24" name="Rectangle 23">
              <a:extLst>
                <a:ext uri="{FF2B5EF4-FFF2-40B4-BE49-F238E27FC236}">
                  <a16:creationId xmlns:a16="http://schemas.microsoft.com/office/drawing/2014/main" id="{EA873379-D8E0-22FA-3656-B6F608B58E61}"/>
                </a:ext>
              </a:extLst>
            </p:cNvPr>
            <p:cNvSpPr/>
            <p:nvPr/>
          </p:nvSpPr>
          <p:spPr>
            <a:xfrm>
              <a:off x="10352098" y="752702"/>
              <a:ext cx="1850062" cy="58477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TextBox 24">
              <a:extLst>
                <a:ext uri="{FF2B5EF4-FFF2-40B4-BE49-F238E27FC236}">
                  <a16:creationId xmlns:a16="http://schemas.microsoft.com/office/drawing/2014/main" id="{6A55A2B8-8E3A-3EB4-9468-7789FE8EF32D}"/>
                </a:ext>
              </a:extLst>
            </p:cNvPr>
            <p:cNvSpPr txBox="1"/>
            <p:nvPr/>
          </p:nvSpPr>
          <p:spPr>
            <a:xfrm>
              <a:off x="10707209" y="859001"/>
              <a:ext cx="1411187"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2</a:t>
              </a:r>
              <a:endParaRPr lang="en-US" dirty="0">
                <a:solidFill>
                  <a:srgbClr val="3F3F3F"/>
                </a:solidFill>
                <a:effectLst/>
                <a:latin typeface="FranklinGothicURWBoo" pitchFamily="2" charset="77"/>
              </a:endParaRPr>
            </a:p>
          </p:txBody>
        </p:sp>
        <p:pic>
          <p:nvPicPr>
            <p:cNvPr id="28" name="Graphic 27" descr="Magnifying glass with solid fill">
              <a:extLst>
                <a:ext uri="{FF2B5EF4-FFF2-40B4-BE49-F238E27FC236}">
                  <a16:creationId xmlns:a16="http://schemas.microsoft.com/office/drawing/2014/main" id="{2AA2569A-F121-A2C8-76B4-64A25F8C672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0427749" y="787645"/>
              <a:ext cx="509491" cy="509491"/>
            </a:xfrm>
            <a:prstGeom prst="rect">
              <a:avLst/>
            </a:prstGeom>
          </p:spPr>
        </p:pic>
      </p:grpSp>
    </p:spTree>
    <p:extLst>
      <p:ext uri="{BB962C8B-B14F-4D97-AF65-F5344CB8AC3E}">
        <p14:creationId xmlns:p14="http://schemas.microsoft.com/office/powerpoint/2010/main" val="13166734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6FB96F-B06B-45E2-BB0C-295957A66BAC}"/>
              </a:ext>
            </a:extLst>
          </p:cNvPr>
          <p:cNvSpPr>
            <a:spLocks noGrp="1"/>
          </p:cNvSpPr>
          <p:nvPr>
            <p:ph type="title"/>
          </p:nvPr>
        </p:nvSpPr>
        <p:spPr>
          <a:xfrm>
            <a:off x="685800" y="798718"/>
            <a:ext cx="10793896" cy="648374"/>
          </a:xfrm>
        </p:spPr>
        <p:txBody>
          <a:bodyPr>
            <a:normAutofit/>
          </a:bodyPr>
          <a:lstStyle/>
          <a:p>
            <a:r>
              <a:rPr lang="en-US" sz="3200" dirty="0">
                <a:solidFill>
                  <a:srgbClr val="005188"/>
                </a:solidFill>
                <a:latin typeface="Franklin Gothic Book" panose="020B0503020102020204" pitchFamily="34" charset="0"/>
              </a:rPr>
              <a:t>U.S. Citizenship and Immigration Services (</a:t>
            </a:r>
            <a:r>
              <a:rPr lang="en-US" sz="3200" dirty="0">
                <a:solidFill>
                  <a:srgbClr val="005188"/>
                </a:solidFill>
                <a:latin typeface="Franklin Gothic Book" panose="020B0503020102020204" pitchFamily="34" charset="0"/>
                <a:hlinkClick r:id="rId3"/>
              </a:rPr>
              <a:t>USCIS</a:t>
            </a:r>
            <a:r>
              <a:rPr lang="en-US" sz="3200" dirty="0">
                <a:solidFill>
                  <a:srgbClr val="005188"/>
                </a:solidFill>
                <a:latin typeface="Franklin Gothic Book" panose="020B0503020102020204" pitchFamily="34" charset="0"/>
              </a:rPr>
              <a:t>)</a:t>
            </a:r>
            <a:endParaRPr lang="en-US" sz="3200" dirty="0">
              <a:solidFill>
                <a:srgbClr val="005188"/>
              </a:solidFill>
            </a:endParaRPr>
          </a:p>
        </p:txBody>
      </p:sp>
      <p:sp>
        <p:nvSpPr>
          <p:cNvPr id="3" name="Content Placeholder 2">
            <a:extLst>
              <a:ext uri="{FF2B5EF4-FFF2-40B4-BE49-F238E27FC236}">
                <a16:creationId xmlns:a16="http://schemas.microsoft.com/office/drawing/2014/main" id="{B4DB04CE-D83F-4C70-B535-6FFB597DF2A4}"/>
              </a:ext>
            </a:extLst>
          </p:cNvPr>
          <p:cNvSpPr>
            <a:spLocks noGrp="1"/>
          </p:cNvSpPr>
          <p:nvPr>
            <p:ph sz="half" idx="1"/>
          </p:nvPr>
        </p:nvSpPr>
        <p:spPr>
          <a:xfrm>
            <a:off x="685801" y="3740869"/>
            <a:ext cx="4577314" cy="723587"/>
          </a:xfrm>
        </p:spPr>
        <p:txBody>
          <a:bodyPr>
            <a:normAutofit/>
          </a:bodyPr>
          <a:lstStyle/>
          <a:p>
            <a:pPr marL="0" indent="0">
              <a:lnSpc>
                <a:spcPct val="110000"/>
              </a:lnSpc>
              <a:spcBef>
                <a:spcPts val="0"/>
              </a:spcBef>
              <a:buNone/>
            </a:pPr>
            <a:r>
              <a:rPr lang="en-US" sz="1800" dirty="0">
                <a:solidFill>
                  <a:srgbClr val="005188"/>
                </a:solidFill>
              </a:rPr>
              <a:t>O</a:t>
            </a:r>
            <a:r>
              <a:rPr lang="en-US" sz="1800" b="0" i="0" dirty="0">
                <a:solidFill>
                  <a:srgbClr val="005188"/>
                </a:solidFill>
                <a:effectLst/>
              </a:rPr>
              <a:t>versees lawful immigration to the United States.</a:t>
            </a:r>
            <a:endParaRPr lang="en-US" sz="1800" b="1" i="0" dirty="0">
              <a:solidFill>
                <a:srgbClr val="005188"/>
              </a:solidFill>
              <a:effectLst/>
            </a:endParaRPr>
          </a:p>
        </p:txBody>
      </p:sp>
      <p:sp>
        <p:nvSpPr>
          <p:cNvPr id="4" name="Content Placeholder 3">
            <a:extLst>
              <a:ext uri="{FF2B5EF4-FFF2-40B4-BE49-F238E27FC236}">
                <a16:creationId xmlns:a16="http://schemas.microsoft.com/office/drawing/2014/main" id="{7734DAA3-530E-472A-8563-CEC22AF04752}"/>
              </a:ext>
            </a:extLst>
          </p:cNvPr>
          <p:cNvSpPr>
            <a:spLocks noGrp="1"/>
          </p:cNvSpPr>
          <p:nvPr>
            <p:ph sz="half" idx="2"/>
          </p:nvPr>
        </p:nvSpPr>
        <p:spPr>
          <a:xfrm>
            <a:off x="5548789" y="3926262"/>
            <a:ext cx="6045795" cy="2396141"/>
          </a:xfrm>
        </p:spPr>
        <p:txBody>
          <a:bodyPr numCol="2" spcCol="182880">
            <a:noAutofit/>
          </a:bodyPr>
          <a:lstStyle/>
          <a:p>
            <a:pPr>
              <a:lnSpc>
                <a:spcPct val="100000"/>
              </a:lnSpc>
              <a:spcBef>
                <a:spcPts val="0"/>
              </a:spcBef>
            </a:pPr>
            <a:r>
              <a:rPr lang="en-US" sz="1800" b="0" i="0" dirty="0">
                <a:solidFill>
                  <a:srgbClr val="005188"/>
                </a:solidFill>
                <a:effectLst/>
                <a:latin typeface="Franklin Gothic Book" panose="020B0503020102020204" pitchFamily="34" charset="0"/>
              </a:rPr>
              <a:t>USCIS processes immigrant visa petitions for naturalization and </a:t>
            </a:r>
            <a:r>
              <a:rPr lang="en-US" sz="1800" b="0" i="0" u="none" strike="noStrike" dirty="0">
                <a:solidFill>
                  <a:srgbClr val="005188"/>
                </a:solidFill>
                <a:effectLst/>
                <a:latin typeface="Franklin Gothic Book" panose="020B0503020102020204" pitchFamily="34" charset="0"/>
              </a:rPr>
              <a:t>asylum, adjustment of green card status, and refugee </a:t>
            </a:r>
            <a:r>
              <a:rPr lang="en-US" sz="1800" b="0" i="0" dirty="0">
                <a:solidFill>
                  <a:srgbClr val="005188"/>
                </a:solidFill>
                <a:effectLst/>
                <a:latin typeface="Franklin Gothic Book" panose="020B0503020102020204" pitchFamily="34" charset="0"/>
              </a:rPr>
              <a:t>applications.</a:t>
            </a:r>
          </a:p>
          <a:p>
            <a:pPr>
              <a:lnSpc>
                <a:spcPct val="100000"/>
              </a:lnSpc>
              <a:spcBef>
                <a:spcPts val="0"/>
              </a:spcBef>
            </a:pPr>
            <a:endParaRPr lang="en-US" sz="1800" dirty="0">
              <a:solidFill>
                <a:srgbClr val="005188"/>
              </a:solidFill>
            </a:endParaRPr>
          </a:p>
          <a:p>
            <a:pPr marL="0" indent="0">
              <a:lnSpc>
                <a:spcPct val="100000"/>
              </a:lnSpc>
              <a:spcBef>
                <a:spcPts val="0"/>
              </a:spcBef>
              <a:buNone/>
            </a:pPr>
            <a:r>
              <a:rPr lang="en-US" sz="1800" b="0" i="0" dirty="0">
                <a:solidFill>
                  <a:srgbClr val="005188"/>
                </a:solidFill>
                <a:effectLst/>
                <a:latin typeface="Franklin Gothic Book" panose="020B0503020102020204" pitchFamily="34" charset="0"/>
              </a:rPr>
              <a:t> </a:t>
            </a:r>
          </a:p>
          <a:p>
            <a:pPr>
              <a:lnSpc>
                <a:spcPct val="100000"/>
              </a:lnSpc>
              <a:spcBef>
                <a:spcPts val="0"/>
              </a:spcBef>
            </a:pPr>
            <a:r>
              <a:rPr lang="en-US" sz="1800" dirty="0">
                <a:solidFill>
                  <a:srgbClr val="005188"/>
                </a:solidFill>
              </a:rPr>
              <a:t>Ma</a:t>
            </a:r>
            <a:r>
              <a:rPr lang="en-US" sz="1800" b="0" i="0" dirty="0">
                <a:solidFill>
                  <a:srgbClr val="005188"/>
                </a:solidFill>
                <a:effectLst/>
                <a:latin typeface="Franklin Gothic Book" panose="020B0503020102020204" pitchFamily="34" charset="0"/>
              </a:rPr>
              <a:t>kes </a:t>
            </a:r>
            <a:r>
              <a:rPr lang="en-US" sz="1800" b="0" i="0" u="none" strike="noStrike" dirty="0">
                <a:solidFill>
                  <a:srgbClr val="005188"/>
                </a:solidFill>
                <a:effectLst/>
                <a:latin typeface="Franklin Gothic Book" panose="020B0503020102020204" pitchFamily="34" charset="0"/>
              </a:rPr>
              <a:t>adjudicative</a:t>
            </a:r>
            <a:r>
              <a:rPr lang="en-US" sz="1800" b="0" i="0" dirty="0">
                <a:solidFill>
                  <a:srgbClr val="005188"/>
                </a:solidFill>
                <a:effectLst/>
                <a:latin typeface="Franklin Gothic Book" panose="020B0503020102020204" pitchFamily="34" charset="0"/>
              </a:rPr>
              <a:t> </a:t>
            </a:r>
            <a:br>
              <a:rPr lang="en-US" sz="1800" b="0" i="0" dirty="0">
                <a:solidFill>
                  <a:srgbClr val="005188"/>
                </a:solidFill>
                <a:effectLst/>
                <a:latin typeface="Franklin Gothic Book" panose="020B0503020102020204" pitchFamily="34" charset="0"/>
              </a:rPr>
            </a:br>
            <a:r>
              <a:rPr lang="en-US" sz="1800" b="0" i="0" dirty="0">
                <a:solidFill>
                  <a:srgbClr val="005188"/>
                </a:solidFill>
                <a:effectLst/>
                <a:latin typeface="Franklin Gothic Book" panose="020B0503020102020204" pitchFamily="34" charset="0"/>
              </a:rPr>
              <a:t>decisions </a:t>
            </a:r>
            <a:r>
              <a:rPr lang="en-US" sz="1800" dirty="0">
                <a:solidFill>
                  <a:srgbClr val="005188"/>
                </a:solidFill>
              </a:rPr>
              <a:t>and </a:t>
            </a:r>
            <a:r>
              <a:rPr lang="en-US" sz="1800" b="0" i="0" dirty="0">
                <a:solidFill>
                  <a:srgbClr val="005188"/>
                </a:solidFill>
                <a:effectLst/>
                <a:latin typeface="Franklin Gothic Book" panose="020B0503020102020204" pitchFamily="34" charset="0"/>
              </a:rPr>
              <a:t>manages all immigration benefits</a:t>
            </a:r>
            <a:br>
              <a:rPr lang="en-US" sz="1800" b="0" i="0" dirty="0">
                <a:solidFill>
                  <a:srgbClr val="005188"/>
                </a:solidFill>
                <a:effectLst/>
                <a:latin typeface="Franklin Gothic Book" panose="020B0503020102020204" pitchFamily="34" charset="0"/>
              </a:rPr>
            </a:br>
            <a:r>
              <a:rPr lang="en-US" sz="1800" b="0" i="0" dirty="0">
                <a:solidFill>
                  <a:srgbClr val="005188"/>
                </a:solidFill>
                <a:effectLst/>
                <a:latin typeface="Franklin Gothic Book" panose="020B0503020102020204" pitchFamily="34" charset="0"/>
              </a:rPr>
              <a:t>functions (i.e., not immigration enforcement).</a:t>
            </a:r>
          </a:p>
          <a:p>
            <a:pPr marL="0" indent="0" algn="l">
              <a:lnSpc>
                <a:spcPct val="100000"/>
              </a:lnSpc>
              <a:spcBef>
                <a:spcPts val="0"/>
              </a:spcBef>
              <a:buNone/>
            </a:pPr>
            <a:endParaRPr lang="en-US" sz="1800" b="0" i="0" dirty="0">
              <a:solidFill>
                <a:srgbClr val="005188"/>
              </a:solidFill>
              <a:effectLst/>
            </a:endParaRPr>
          </a:p>
          <a:p>
            <a:pPr marL="0" indent="0">
              <a:spcBef>
                <a:spcPts val="0"/>
              </a:spcBef>
              <a:spcAft>
                <a:spcPts val="200"/>
              </a:spcAft>
              <a:buNone/>
            </a:pPr>
            <a:endParaRPr lang="en-US" sz="1800" dirty="0">
              <a:solidFill>
                <a:srgbClr val="005188"/>
              </a:solidFill>
              <a:effectLst/>
              <a:ea typeface="Times New Roman" panose="02020603050405020304" pitchFamily="18" charset="0"/>
            </a:endParaRPr>
          </a:p>
        </p:txBody>
      </p:sp>
      <p:sp>
        <p:nvSpPr>
          <p:cNvPr id="5" name="Slide Number Placeholder 4">
            <a:extLst>
              <a:ext uri="{FF2B5EF4-FFF2-40B4-BE49-F238E27FC236}">
                <a16:creationId xmlns:a16="http://schemas.microsoft.com/office/drawing/2014/main" id="{38BAF1B9-C004-4BF5-9F4C-E9175EDDC201}"/>
              </a:ext>
            </a:extLst>
          </p:cNvPr>
          <p:cNvSpPr>
            <a:spLocks noGrp="1"/>
          </p:cNvSpPr>
          <p:nvPr>
            <p:ph type="sldNum" sz="quarter" idx="10"/>
          </p:nvPr>
        </p:nvSpPr>
        <p:spPr/>
        <p:txBody>
          <a:bodyPr/>
          <a:lstStyle/>
          <a:p>
            <a:fld id="{608A590B-EA45-4811-A9A8-40DF519EF08C}" type="slidenum">
              <a:rPr lang="en-US" smtClean="0"/>
              <a:pPr/>
              <a:t>32</a:t>
            </a:fld>
            <a:endParaRPr lang="en-US" dirty="0"/>
          </a:p>
        </p:txBody>
      </p:sp>
      <p:sp>
        <p:nvSpPr>
          <p:cNvPr id="7" name="Rectangle 6">
            <a:extLst>
              <a:ext uri="{FF2B5EF4-FFF2-40B4-BE49-F238E27FC236}">
                <a16:creationId xmlns:a16="http://schemas.microsoft.com/office/drawing/2014/main" id="{CA95EF1D-311D-4908-552C-00F8F35FB827}"/>
              </a:ext>
            </a:extLst>
          </p:cNvPr>
          <p:cNvSpPr/>
          <p:nvPr/>
        </p:nvSpPr>
        <p:spPr>
          <a:xfrm>
            <a:off x="0" y="1706213"/>
            <a:ext cx="12192000" cy="993913"/>
          </a:xfrm>
          <a:prstGeom prst="rect">
            <a:avLst/>
          </a:prstGeom>
          <a:pattFill prst="dkDn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E1422D6E-3E25-4CD6-65B7-6EF9BC5A1665}"/>
              </a:ext>
            </a:extLst>
          </p:cNvPr>
          <p:cNvSpPr/>
          <p:nvPr/>
        </p:nvSpPr>
        <p:spPr>
          <a:xfrm>
            <a:off x="6248695" y="3128565"/>
            <a:ext cx="3601312" cy="369332"/>
          </a:xfrm>
          <a:prstGeom prst="rect">
            <a:avLst/>
          </a:prstGeom>
        </p:spPr>
        <p:txBody>
          <a:bodyPr wrap="square">
            <a:spAutoFit/>
          </a:bodyPr>
          <a:lstStyle/>
          <a:p>
            <a:pPr lvl="0">
              <a:defRPr/>
            </a:pPr>
            <a:r>
              <a:rPr lang="en-US" b="1" dirty="0">
                <a:solidFill>
                  <a:srgbClr val="003E67"/>
                </a:solidFill>
                <a:latin typeface="Franklin Gothic Book" panose="020B0503020102020204" pitchFamily="34" charset="0"/>
                <a:cs typeface="Calibri" panose="020F0502020204030204" pitchFamily="34" charset="0"/>
              </a:rPr>
              <a:t>USCIS at a Glance</a:t>
            </a:r>
          </a:p>
        </p:txBody>
      </p:sp>
      <p:cxnSp>
        <p:nvCxnSpPr>
          <p:cNvPr id="18" name="Straight Connector 17">
            <a:extLst>
              <a:ext uri="{FF2B5EF4-FFF2-40B4-BE49-F238E27FC236}">
                <a16:creationId xmlns:a16="http://schemas.microsoft.com/office/drawing/2014/main" id="{15404D1B-993C-14C7-566E-85633921B9E5}"/>
              </a:ext>
            </a:extLst>
          </p:cNvPr>
          <p:cNvCxnSpPr>
            <a:cxnSpLocks/>
          </p:cNvCxnSpPr>
          <p:nvPr/>
        </p:nvCxnSpPr>
        <p:spPr>
          <a:xfrm>
            <a:off x="5341559" y="3112851"/>
            <a:ext cx="0" cy="3044360"/>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9A6EA39E-DD45-446A-A48C-E102CCD4B32E}"/>
              </a:ext>
            </a:extLst>
          </p:cNvPr>
          <p:cNvSpPr txBox="1"/>
          <p:nvPr/>
        </p:nvSpPr>
        <p:spPr>
          <a:xfrm>
            <a:off x="1367583" y="3162847"/>
            <a:ext cx="1444011" cy="369332"/>
          </a:xfrm>
          <a:prstGeom prst="rect">
            <a:avLst/>
          </a:prstGeom>
          <a:noFill/>
        </p:spPr>
        <p:txBody>
          <a:bodyPr wrap="square" rtlCol="0">
            <a:spAutoFit/>
          </a:bodyPr>
          <a:lstStyle/>
          <a:p>
            <a:r>
              <a:rPr lang="en-US" b="1" dirty="0">
                <a:solidFill>
                  <a:srgbClr val="003366"/>
                </a:solidFill>
                <a:latin typeface="Franklin Gothic Book" panose="020B0503020102020204" pitchFamily="34" charset="0"/>
              </a:rPr>
              <a:t>About</a:t>
            </a:r>
            <a:endParaRPr lang="en-US" dirty="0">
              <a:solidFill>
                <a:srgbClr val="003366"/>
              </a:solidFill>
              <a:latin typeface="Franklin Gothic Book" panose="020B0503020102020204" pitchFamily="34" charset="0"/>
            </a:endParaRPr>
          </a:p>
        </p:txBody>
      </p:sp>
      <p:sp>
        <p:nvSpPr>
          <p:cNvPr id="28" name="Content Placeholder 3">
            <a:extLst>
              <a:ext uri="{FF2B5EF4-FFF2-40B4-BE49-F238E27FC236}">
                <a16:creationId xmlns:a16="http://schemas.microsoft.com/office/drawing/2014/main" id="{C71357FD-33B2-4B91-B971-A4EDC28EF8F6}"/>
              </a:ext>
            </a:extLst>
          </p:cNvPr>
          <p:cNvSpPr txBox="1">
            <a:spLocks/>
          </p:cNvSpPr>
          <p:nvPr/>
        </p:nvSpPr>
        <p:spPr>
          <a:xfrm>
            <a:off x="8523134" y="3705558"/>
            <a:ext cx="2973843" cy="2619937"/>
          </a:xfrm>
          <a:prstGeom prst="rect">
            <a:avLst/>
          </a:prstGeom>
        </p:spPr>
        <p:txBody>
          <a:bodyPr vert="horz" lIns="0" tIns="45720" rIns="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ranklin Gothic Book" panose="020B05030201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ranklin Gothic Book" panose="020B05030201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lvl="1">
              <a:lnSpc>
                <a:spcPct val="100000"/>
              </a:lnSpc>
              <a:spcBef>
                <a:spcPts val="0"/>
              </a:spcBef>
              <a:spcAft>
                <a:spcPts val="600"/>
              </a:spcAft>
            </a:pPr>
            <a:endParaRPr lang="en-US" sz="1700" dirty="0"/>
          </a:p>
        </p:txBody>
      </p:sp>
      <p:cxnSp>
        <p:nvCxnSpPr>
          <p:cNvPr id="38" name="Straight Connector 37">
            <a:extLst>
              <a:ext uri="{FF2B5EF4-FFF2-40B4-BE49-F238E27FC236}">
                <a16:creationId xmlns:a16="http://schemas.microsoft.com/office/drawing/2014/main" id="{761F0341-2AAD-4315-A061-6E1D810A4013}"/>
              </a:ext>
            </a:extLst>
          </p:cNvPr>
          <p:cNvCxnSpPr>
            <a:cxnSpLocks/>
          </p:cNvCxnSpPr>
          <p:nvPr/>
        </p:nvCxnSpPr>
        <p:spPr>
          <a:xfrm>
            <a:off x="685800" y="4643716"/>
            <a:ext cx="4362855"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34" name="Content Placeholder 2">
            <a:extLst>
              <a:ext uri="{FF2B5EF4-FFF2-40B4-BE49-F238E27FC236}">
                <a16:creationId xmlns:a16="http://schemas.microsoft.com/office/drawing/2014/main" id="{31705E05-225E-4058-AA65-C6DBB39618B0}"/>
              </a:ext>
            </a:extLst>
          </p:cNvPr>
          <p:cNvSpPr txBox="1">
            <a:spLocks/>
          </p:cNvSpPr>
          <p:nvPr/>
        </p:nvSpPr>
        <p:spPr>
          <a:xfrm>
            <a:off x="685800" y="5169490"/>
            <a:ext cx="4517583" cy="926759"/>
          </a:xfrm>
          <a:prstGeom prst="rect">
            <a:avLst/>
          </a:prstGeom>
        </p:spPr>
        <p:txBody>
          <a:bodyPr vert="horz" lIns="0" tIns="45720" rIns="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ranklin Gothic Book" panose="020B05030201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ranklin Gothic Book" panose="020B05030201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dirty="0">
                <a:solidFill>
                  <a:srgbClr val="005188"/>
                </a:solidFill>
              </a:rPr>
              <a:t>U</a:t>
            </a:r>
            <a:r>
              <a:rPr lang="en-US" sz="1800" dirty="0">
                <a:solidFill>
                  <a:srgbClr val="005188"/>
                </a:solidFill>
                <a:effectLst/>
                <a:latin typeface="Franklin Gothic Book" panose="020B0503020102020204" pitchFamily="34" charset="0"/>
              </a:rPr>
              <a:t>phold America’s promise as a nation of welcome and possibility with fairness, integrity, and respect for all we serve.</a:t>
            </a:r>
            <a:endParaRPr lang="en-US" sz="1800" dirty="0">
              <a:solidFill>
                <a:srgbClr val="005188"/>
              </a:solidFill>
            </a:endParaRPr>
          </a:p>
        </p:txBody>
      </p:sp>
      <p:sp>
        <p:nvSpPr>
          <p:cNvPr id="35" name="Rectangle 34">
            <a:extLst>
              <a:ext uri="{FF2B5EF4-FFF2-40B4-BE49-F238E27FC236}">
                <a16:creationId xmlns:a16="http://schemas.microsoft.com/office/drawing/2014/main" id="{31D10D3D-CAFB-4F2C-B615-45EAB3896B88}"/>
              </a:ext>
            </a:extLst>
          </p:cNvPr>
          <p:cNvSpPr/>
          <p:nvPr/>
        </p:nvSpPr>
        <p:spPr>
          <a:xfrm>
            <a:off x="597414" y="4793190"/>
            <a:ext cx="2517622" cy="369332"/>
          </a:xfrm>
          <a:prstGeom prst="rect">
            <a:avLst/>
          </a:prstGeom>
        </p:spPr>
        <p:txBody>
          <a:bodyPr wrap="square">
            <a:spAutoFit/>
          </a:bodyPr>
          <a:lstStyle/>
          <a:p>
            <a:pPr lvl="0">
              <a:defRPr/>
            </a:pPr>
            <a:r>
              <a:rPr lang="en-US" b="1" dirty="0">
                <a:solidFill>
                  <a:srgbClr val="003366"/>
                </a:solidFill>
                <a:latin typeface="Franklin Gothic Book" panose="020B0503020102020204" pitchFamily="34" charset="0"/>
                <a:cs typeface="Calibri" panose="020F0502020204030204" pitchFamily="34" charset="0"/>
              </a:rPr>
              <a:t>Mission</a:t>
            </a:r>
          </a:p>
        </p:txBody>
      </p:sp>
      <p:pic>
        <p:nvPicPr>
          <p:cNvPr id="36" name="Graphic 35" descr="Bullseye with solid fill">
            <a:extLst>
              <a:ext uri="{FF2B5EF4-FFF2-40B4-BE49-F238E27FC236}">
                <a16:creationId xmlns:a16="http://schemas.microsoft.com/office/drawing/2014/main" id="{30204666-DF16-48B6-A6F4-8B9D9C7B7B9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783181" y="4673146"/>
            <a:ext cx="1219793" cy="1219793"/>
          </a:xfrm>
          <a:prstGeom prst="rect">
            <a:avLst/>
          </a:prstGeom>
        </p:spPr>
      </p:pic>
      <p:sp>
        <p:nvSpPr>
          <p:cNvPr id="24" name="Rectangle 23">
            <a:extLst>
              <a:ext uri="{FF2B5EF4-FFF2-40B4-BE49-F238E27FC236}">
                <a16:creationId xmlns:a16="http://schemas.microsoft.com/office/drawing/2014/main" id="{2EFDF4A1-E704-4993-984D-753CE1C22EB7}"/>
              </a:ext>
            </a:extLst>
          </p:cNvPr>
          <p:cNvSpPr/>
          <p:nvPr/>
        </p:nvSpPr>
        <p:spPr>
          <a:xfrm>
            <a:off x="4642798" y="1626889"/>
            <a:ext cx="2910785" cy="115256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5" name="Graphic 24">
            <a:extLst>
              <a:ext uri="{FF2B5EF4-FFF2-40B4-BE49-F238E27FC236}">
                <a16:creationId xmlns:a16="http://schemas.microsoft.com/office/drawing/2014/main" id="{3FF582AA-0853-4310-B22D-E487601AA25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819186" y="1839405"/>
            <a:ext cx="2558009" cy="761718"/>
          </a:xfrm>
          <a:prstGeom prst="rect">
            <a:avLst/>
          </a:prstGeom>
        </p:spPr>
      </p:pic>
      <p:sp>
        <p:nvSpPr>
          <p:cNvPr id="12" name="Oval 11">
            <a:extLst>
              <a:ext uri="{FF2B5EF4-FFF2-40B4-BE49-F238E27FC236}">
                <a16:creationId xmlns:a16="http://schemas.microsoft.com/office/drawing/2014/main" id="{64944193-6097-020F-C892-CE3DC9A9683C}"/>
              </a:ext>
            </a:extLst>
          </p:cNvPr>
          <p:cNvSpPr/>
          <p:nvPr/>
        </p:nvSpPr>
        <p:spPr>
          <a:xfrm>
            <a:off x="685800" y="3067453"/>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14">
            <a:extLst>
              <a:ext uri="{FF2B5EF4-FFF2-40B4-BE49-F238E27FC236}">
                <a16:creationId xmlns:a16="http://schemas.microsoft.com/office/drawing/2014/main" id="{8DDE6939-61BD-42E6-3C37-2453A45399CE}"/>
              </a:ext>
            </a:extLst>
          </p:cNvPr>
          <p:cNvSpPr/>
          <p:nvPr/>
        </p:nvSpPr>
        <p:spPr>
          <a:xfrm>
            <a:off x="5548789" y="3050902"/>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9" name="Graphic 18" descr="Magnifying glass with solid fill">
            <a:extLst>
              <a:ext uri="{FF2B5EF4-FFF2-40B4-BE49-F238E27FC236}">
                <a16:creationId xmlns:a16="http://schemas.microsoft.com/office/drawing/2014/main" id="{34A05348-FD29-84E8-7306-9B038417505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53435" y="3127947"/>
            <a:ext cx="455504" cy="455504"/>
          </a:xfrm>
          <a:prstGeom prst="rect">
            <a:avLst/>
          </a:prstGeom>
        </p:spPr>
      </p:pic>
      <p:grpSp>
        <p:nvGrpSpPr>
          <p:cNvPr id="10" name="Group 9">
            <a:extLst>
              <a:ext uri="{FF2B5EF4-FFF2-40B4-BE49-F238E27FC236}">
                <a16:creationId xmlns:a16="http://schemas.microsoft.com/office/drawing/2014/main" id="{6024E0F0-0B94-EBF9-71CF-1F6B08F2AA2D}"/>
              </a:ext>
            </a:extLst>
          </p:cNvPr>
          <p:cNvGrpSpPr/>
          <p:nvPr/>
        </p:nvGrpSpPr>
        <p:grpSpPr>
          <a:xfrm>
            <a:off x="10352098" y="752702"/>
            <a:ext cx="1850062" cy="584775"/>
            <a:chOff x="10352098" y="752702"/>
            <a:chExt cx="1850062" cy="584775"/>
          </a:xfrm>
        </p:grpSpPr>
        <p:sp>
          <p:nvSpPr>
            <p:cNvPr id="13" name="Rectangle 12">
              <a:extLst>
                <a:ext uri="{FF2B5EF4-FFF2-40B4-BE49-F238E27FC236}">
                  <a16:creationId xmlns:a16="http://schemas.microsoft.com/office/drawing/2014/main" id="{9775F7AA-1CB4-7206-8F0B-841A53D6AF0E}"/>
                </a:ext>
              </a:extLst>
            </p:cNvPr>
            <p:cNvSpPr/>
            <p:nvPr/>
          </p:nvSpPr>
          <p:spPr>
            <a:xfrm>
              <a:off x="10352098" y="752702"/>
              <a:ext cx="1850062" cy="58477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AEC476AF-FF68-35F7-FDED-4AD69B17D1D3}"/>
                </a:ext>
              </a:extLst>
            </p:cNvPr>
            <p:cNvSpPr txBox="1"/>
            <p:nvPr/>
          </p:nvSpPr>
          <p:spPr>
            <a:xfrm>
              <a:off x="10707209" y="859001"/>
              <a:ext cx="1411187"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2</a:t>
              </a:r>
              <a:endParaRPr lang="en-US" dirty="0">
                <a:solidFill>
                  <a:srgbClr val="3F3F3F"/>
                </a:solidFill>
                <a:effectLst/>
                <a:latin typeface="FranklinGothicURWBoo" pitchFamily="2" charset="77"/>
              </a:endParaRPr>
            </a:p>
          </p:txBody>
        </p:sp>
        <p:pic>
          <p:nvPicPr>
            <p:cNvPr id="16" name="Graphic 15" descr="Magnifying glass with solid fill">
              <a:extLst>
                <a:ext uri="{FF2B5EF4-FFF2-40B4-BE49-F238E27FC236}">
                  <a16:creationId xmlns:a16="http://schemas.microsoft.com/office/drawing/2014/main" id="{9E731E86-2595-0E00-C45B-21F7E9824B5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427749" y="787645"/>
              <a:ext cx="509491" cy="509491"/>
            </a:xfrm>
            <a:prstGeom prst="rect">
              <a:avLst/>
            </a:prstGeom>
          </p:spPr>
        </p:pic>
      </p:grpSp>
      <p:pic>
        <p:nvPicPr>
          <p:cNvPr id="21" name="Graphic 20" descr="Binoculars with solid fill">
            <a:extLst>
              <a:ext uri="{FF2B5EF4-FFF2-40B4-BE49-F238E27FC236}">
                <a16:creationId xmlns:a16="http://schemas.microsoft.com/office/drawing/2014/main" id="{EB902436-5E4B-6A22-6DC2-7D64F91CD345}"/>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5604323" y="3110002"/>
            <a:ext cx="485707" cy="485707"/>
          </a:xfrm>
          <a:prstGeom prst="rect">
            <a:avLst/>
          </a:prstGeom>
        </p:spPr>
      </p:pic>
    </p:spTree>
    <p:extLst>
      <p:ext uri="{BB962C8B-B14F-4D97-AF65-F5344CB8AC3E}">
        <p14:creationId xmlns:p14="http://schemas.microsoft.com/office/powerpoint/2010/main" val="30284531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6FB96F-B06B-45E2-BB0C-295957A66BAC}"/>
              </a:ext>
            </a:extLst>
          </p:cNvPr>
          <p:cNvSpPr>
            <a:spLocks noGrp="1"/>
          </p:cNvSpPr>
          <p:nvPr>
            <p:ph type="title"/>
          </p:nvPr>
        </p:nvSpPr>
        <p:spPr>
          <a:xfrm>
            <a:off x="685800" y="798718"/>
            <a:ext cx="10793896" cy="648374"/>
          </a:xfrm>
        </p:spPr>
        <p:txBody>
          <a:bodyPr>
            <a:normAutofit/>
          </a:bodyPr>
          <a:lstStyle/>
          <a:p>
            <a:r>
              <a:rPr lang="en-US" sz="3200" dirty="0">
                <a:solidFill>
                  <a:srgbClr val="005188"/>
                </a:solidFill>
                <a:latin typeface="Franklin Gothic Book" panose="020B0503020102020204" pitchFamily="34" charset="0"/>
              </a:rPr>
              <a:t>U.S. Citizenship and Immigration Services (</a:t>
            </a:r>
            <a:r>
              <a:rPr lang="en-US" sz="3200" dirty="0">
                <a:solidFill>
                  <a:srgbClr val="005188"/>
                </a:solidFill>
                <a:latin typeface="Franklin Gothic Book" panose="020B0503020102020204" pitchFamily="34" charset="0"/>
                <a:hlinkClick r:id="rId3"/>
              </a:rPr>
              <a:t>USCIS</a:t>
            </a:r>
            <a:r>
              <a:rPr lang="en-US" sz="3200" dirty="0">
                <a:solidFill>
                  <a:srgbClr val="005188"/>
                </a:solidFill>
                <a:latin typeface="Franklin Gothic Book" panose="020B0503020102020204" pitchFamily="34" charset="0"/>
              </a:rPr>
              <a:t>)</a:t>
            </a:r>
            <a:endParaRPr lang="en-US" sz="3200" dirty="0">
              <a:solidFill>
                <a:srgbClr val="005188"/>
              </a:solidFill>
            </a:endParaRPr>
          </a:p>
        </p:txBody>
      </p:sp>
      <p:sp>
        <p:nvSpPr>
          <p:cNvPr id="4" name="Content Placeholder 3">
            <a:extLst>
              <a:ext uri="{FF2B5EF4-FFF2-40B4-BE49-F238E27FC236}">
                <a16:creationId xmlns:a16="http://schemas.microsoft.com/office/drawing/2014/main" id="{7734DAA3-530E-472A-8563-CEC22AF04752}"/>
              </a:ext>
            </a:extLst>
          </p:cNvPr>
          <p:cNvSpPr>
            <a:spLocks noGrp="1"/>
          </p:cNvSpPr>
          <p:nvPr>
            <p:ph sz="half" idx="2"/>
          </p:nvPr>
        </p:nvSpPr>
        <p:spPr>
          <a:xfrm>
            <a:off x="5156621" y="3922582"/>
            <a:ext cx="7571825" cy="2619937"/>
          </a:xfrm>
        </p:spPr>
        <p:txBody>
          <a:bodyPr numCol="2" spcCol="182880">
            <a:noAutofit/>
          </a:bodyPr>
          <a:lstStyle/>
          <a:p>
            <a:pPr marL="228600" lvl="1">
              <a:lnSpc>
                <a:spcPct val="100000"/>
              </a:lnSpc>
              <a:spcBef>
                <a:spcPts val="0"/>
              </a:spcBef>
              <a:spcAft>
                <a:spcPts val="600"/>
              </a:spcAft>
            </a:pPr>
            <a:r>
              <a:rPr lang="en-US" sz="1800" dirty="0">
                <a:solidFill>
                  <a:srgbClr val="005188"/>
                </a:solidFill>
              </a:rPr>
              <a:t>Application and Operational </a:t>
            </a:r>
            <a:br>
              <a:rPr lang="en-US" sz="1800" dirty="0">
                <a:solidFill>
                  <a:srgbClr val="005188"/>
                </a:solidFill>
              </a:rPr>
            </a:br>
            <a:r>
              <a:rPr lang="en-US" sz="1800" dirty="0">
                <a:solidFill>
                  <a:srgbClr val="005188"/>
                </a:solidFill>
              </a:rPr>
              <a:t>Support Services</a:t>
            </a:r>
          </a:p>
          <a:p>
            <a:pPr marL="228600" lvl="1">
              <a:lnSpc>
                <a:spcPct val="100000"/>
              </a:lnSpc>
              <a:spcBef>
                <a:spcPts val="0"/>
              </a:spcBef>
              <a:spcAft>
                <a:spcPts val="600"/>
              </a:spcAft>
            </a:pPr>
            <a:r>
              <a:rPr lang="en-US" sz="1800" dirty="0">
                <a:solidFill>
                  <a:srgbClr val="005188"/>
                </a:solidFill>
              </a:rPr>
              <a:t>Biometrics Services</a:t>
            </a:r>
          </a:p>
          <a:p>
            <a:pPr marL="228600" lvl="1">
              <a:lnSpc>
                <a:spcPct val="100000"/>
              </a:lnSpc>
              <a:spcBef>
                <a:spcPts val="0"/>
              </a:spcBef>
              <a:spcAft>
                <a:spcPts val="600"/>
              </a:spcAft>
            </a:pPr>
            <a:r>
              <a:rPr lang="en-US" sz="1800" dirty="0">
                <a:solidFill>
                  <a:srgbClr val="005188"/>
                </a:solidFill>
              </a:rPr>
              <a:t>Customer Satisfaction Survey Services</a:t>
            </a:r>
          </a:p>
          <a:p>
            <a:pPr marL="228600" lvl="1">
              <a:lnSpc>
                <a:spcPct val="100000"/>
              </a:lnSpc>
              <a:spcBef>
                <a:spcPts val="0"/>
              </a:spcBef>
              <a:spcAft>
                <a:spcPts val="600"/>
              </a:spcAft>
            </a:pPr>
            <a:r>
              <a:rPr lang="en-US" sz="1800" dirty="0">
                <a:solidFill>
                  <a:srgbClr val="005188"/>
                </a:solidFill>
              </a:rPr>
              <a:t>IT Equipment, Services, Support, and Maintenance</a:t>
            </a:r>
            <a:br>
              <a:rPr lang="en-US" sz="1800" dirty="0">
                <a:solidFill>
                  <a:srgbClr val="005188"/>
                </a:solidFill>
              </a:rPr>
            </a:br>
            <a:endParaRPr lang="en-US" sz="1800" dirty="0">
              <a:solidFill>
                <a:srgbClr val="005188"/>
              </a:solidFill>
            </a:endParaRPr>
          </a:p>
          <a:p>
            <a:pPr marL="228600" lvl="1">
              <a:lnSpc>
                <a:spcPct val="100000"/>
              </a:lnSpc>
              <a:spcBef>
                <a:spcPts val="0"/>
              </a:spcBef>
              <a:spcAft>
                <a:spcPts val="600"/>
              </a:spcAft>
            </a:pPr>
            <a:r>
              <a:rPr lang="en-US" sz="1800" dirty="0">
                <a:solidFill>
                  <a:srgbClr val="005188"/>
                </a:solidFill>
              </a:rPr>
              <a:t>Mail Services</a:t>
            </a:r>
          </a:p>
          <a:p>
            <a:pPr marL="228600" lvl="1">
              <a:lnSpc>
                <a:spcPct val="100000"/>
              </a:lnSpc>
              <a:spcBef>
                <a:spcPts val="0"/>
              </a:spcBef>
              <a:spcAft>
                <a:spcPts val="600"/>
              </a:spcAft>
            </a:pPr>
            <a:r>
              <a:rPr lang="en-US" sz="1800" dirty="0">
                <a:solidFill>
                  <a:srgbClr val="005188"/>
                </a:solidFill>
              </a:rPr>
              <a:t>Project Management</a:t>
            </a:r>
          </a:p>
          <a:p>
            <a:pPr marL="228600" lvl="1">
              <a:lnSpc>
                <a:spcPct val="100000"/>
              </a:lnSpc>
              <a:spcBef>
                <a:spcPts val="0"/>
              </a:spcBef>
              <a:spcAft>
                <a:spcPts val="600"/>
              </a:spcAft>
            </a:pPr>
            <a:r>
              <a:rPr lang="en-US" sz="1800" dirty="0">
                <a:solidFill>
                  <a:srgbClr val="005188"/>
                </a:solidFill>
                <a:ea typeface="Times New Roman" panose="02020603050405020304" pitchFamily="18" charset="0"/>
              </a:rPr>
              <a:t>Supplies</a:t>
            </a:r>
          </a:p>
          <a:p>
            <a:pPr marL="228600" lvl="1">
              <a:lnSpc>
                <a:spcPct val="100000"/>
              </a:lnSpc>
              <a:spcBef>
                <a:spcPts val="0"/>
              </a:spcBef>
              <a:spcAft>
                <a:spcPts val="600"/>
              </a:spcAft>
            </a:pPr>
            <a:r>
              <a:rPr lang="en-US" sz="1800" dirty="0">
                <a:solidFill>
                  <a:srgbClr val="005188"/>
                </a:solidFill>
                <a:effectLst/>
                <a:ea typeface="Times New Roman" panose="02020603050405020304" pitchFamily="18" charset="0"/>
              </a:rPr>
              <a:t>Support Services</a:t>
            </a:r>
          </a:p>
          <a:p>
            <a:pPr marL="228600" lvl="1">
              <a:lnSpc>
                <a:spcPct val="100000"/>
              </a:lnSpc>
              <a:spcBef>
                <a:spcPts val="0"/>
              </a:spcBef>
              <a:spcAft>
                <a:spcPts val="300"/>
              </a:spcAft>
            </a:pPr>
            <a:r>
              <a:rPr lang="en-US" sz="1800" dirty="0">
                <a:solidFill>
                  <a:srgbClr val="005188"/>
                </a:solidFill>
                <a:ea typeface="Times New Roman" panose="02020603050405020304" pitchFamily="18" charset="0"/>
              </a:rPr>
              <a:t>Studies</a:t>
            </a:r>
          </a:p>
          <a:p>
            <a:pPr marL="228600" lvl="1">
              <a:lnSpc>
                <a:spcPct val="100000"/>
              </a:lnSpc>
              <a:spcBef>
                <a:spcPts val="0"/>
              </a:spcBef>
              <a:spcAft>
                <a:spcPts val="300"/>
              </a:spcAft>
            </a:pPr>
            <a:r>
              <a:rPr lang="en-US" sz="1800" dirty="0">
                <a:solidFill>
                  <a:srgbClr val="005188"/>
                </a:solidFill>
                <a:effectLst/>
                <a:ea typeface="Times New Roman" panose="02020603050405020304" pitchFamily="18" charset="0"/>
              </a:rPr>
              <a:t>Translation Services</a:t>
            </a:r>
          </a:p>
        </p:txBody>
      </p:sp>
      <p:sp>
        <p:nvSpPr>
          <p:cNvPr id="5" name="Slide Number Placeholder 4">
            <a:extLst>
              <a:ext uri="{FF2B5EF4-FFF2-40B4-BE49-F238E27FC236}">
                <a16:creationId xmlns:a16="http://schemas.microsoft.com/office/drawing/2014/main" id="{38BAF1B9-C004-4BF5-9F4C-E9175EDDC201}"/>
              </a:ext>
            </a:extLst>
          </p:cNvPr>
          <p:cNvSpPr>
            <a:spLocks noGrp="1"/>
          </p:cNvSpPr>
          <p:nvPr>
            <p:ph type="sldNum" sz="quarter" idx="10"/>
          </p:nvPr>
        </p:nvSpPr>
        <p:spPr/>
        <p:txBody>
          <a:bodyPr/>
          <a:lstStyle/>
          <a:p>
            <a:fld id="{608A590B-EA45-4811-A9A8-40DF519EF08C}" type="slidenum">
              <a:rPr lang="en-US" smtClean="0"/>
              <a:pPr/>
              <a:t>33</a:t>
            </a:fld>
            <a:endParaRPr lang="en-US" dirty="0"/>
          </a:p>
        </p:txBody>
      </p:sp>
      <p:sp>
        <p:nvSpPr>
          <p:cNvPr id="7" name="Rectangle 6">
            <a:extLst>
              <a:ext uri="{FF2B5EF4-FFF2-40B4-BE49-F238E27FC236}">
                <a16:creationId xmlns:a16="http://schemas.microsoft.com/office/drawing/2014/main" id="{CA95EF1D-311D-4908-552C-00F8F35FB827}"/>
              </a:ext>
            </a:extLst>
          </p:cNvPr>
          <p:cNvSpPr/>
          <p:nvPr/>
        </p:nvSpPr>
        <p:spPr>
          <a:xfrm>
            <a:off x="0" y="1706213"/>
            <a:ext cx="12192000" cy="993913"/>
          </a:xfrm>
          <a:prstGeom prst="rect">
            <a:avLst/>
          </a:prstGeom>
          <a:pattFill prst="dkDn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E1422D6E-3E25-4CD6-65B7-6EF9BC5A1665}"/>
              </a:ext>
            </a:extLst>
          </p:cNvPr>
          <p:cNvSpPr/>
          <p:nvPr/>
        </p:nvSpPr>
        <p:spPr>
          <a:xfrm>
            <a:off x="5792129" y="3265305"/>
            <a:ext cx="6019254" cy="369332"/>
          </a:xfrm>
          <a:prstGeom prst="rect">
            <a:avLst/>
          </a:prstGeom>
        </p:spPr>
        <p:txBody>
          <a:bodyPr wrap="square">
            <a:spAutoFit/>
          </a:bodyPr>
          <a:lstStyle/>
          <a:p>
            <a:pPr lvl="0">
              <a:defRPr/>
            </a:pPr>
            <a:r>
              <a:rPr lang="en-US" b="1" dirty="0">
                <a:solidFill>
                  <a:srgbClr val="003E67"/>
                </a:solidFill>
                <a:latin typeface="Franklin Gothic Book" panose="020B0503020102020204" pitchFamily="34" charset="0"/>
                <a:cs typeface="Calibri" panose="020F0502020204030204" pitchFamily="34" charset="0"/>
              </a:rPr>
              <a:t>What USCIS Buys</a:t>
            </a:r>
          </a:p>
        </p:txBody>
      </p:sp>
      <p:cxnSp>
        <p:nvCxnSpPr>
          <p:cNvPr id="18" name="Straight Connector 17">
            <a:extLst>
              <a:ext uri="{FF2B5EF4-FFF2-40B4-BE49-F238E27FC236}">
                <a16:creationId xmlns:a16="http://schemas.microsoft.com/office/drawing/2014/main" id="{15404D1B-993C-14C7-566E-85633921B9E5}"/>
              </a:ext>
            </a:extLst>
          </p:cNvPr>
          <p:cNvCxnSpPr/>
          <p:nvPr/>
        </p:nvCxnSpPr>
        <p:spPr>
          <a:xfrm>
            <a:off x="4815138" y="3146356"/>
            <a:ext cx="0" cy="3108960"/>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CD81A2B1-418C-2FEE-2FBE-11DDD010F971}"/>
              </a:ext>
            </a:extLst>
          </p:cNvPr>
          <p:cNvCxnSpPr>
            <a:cxnSpLocks/>
          </p:cNvCxnSpPr>
          <p:nvPr/>
        </p:nvCxnSpPr>
        <p:spPr>
          <a:xfrm>
            <a:off x="694839" y="5403459"/>
            <a:ext cx="393192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9A6EA39E-DD45-446A-A48C-E102CCD4B32E}"/>
              </a:ext>
            </a:extLst>
          </p:cNvPr>
          <p:cNvSpPr txBox="1"/>
          <p:nvPr/>
        </p:nvSpPr>
        <p:spPr>
          <a:xfrm>
            <a:off x="1359231" y="5607160"/>
            <a:ext cx="1803805" cy="646331"/>
          </a:xfrm>
          <a:prstGeom prst="rect">
            <a:avLst/>
          </a:prstGeom>
          <a:noFill/>
        </p:spPr>
        <p:txBody>
          <a:bodyPr wrap="square" rtlCol="0">
            <a:spAutoFit/>
          </a:bodyPr>
          <a:lstStyle/>
          <a:p>
            <a:r>
              <a:rPr lang="en-US" b="1" dirty="0">
                <a:solidFill>
                  <a:srgbClr val="5E9732"/>
                </a:solidFill>
                <a:latin typeface="Franklin Gothic Book" panose="020B0503020102020204" pitchFamily="34" charset="0"/>
              </a:rPr>
              <a:t>Contract Spend</a:t>
            </a:r>
            <a:br>
              <a:rPr lang="en-US" b="1" dirty="0">
                <a:solidFill>
                  <a:srgbClr val="5E9732"/>
                </a:solidFill>
                <a:latin typeface="Franklin Gothic Book" panose="020B0503020102020204" pitchFamily="34" charset="0"/>
              </a:rPr>
            </a:br>
            <a:r>
              <a:rPr lang="en-US" dirty="0">
                <a:solidFill>
                  <a:srgbClr val="5E9732"/>
                </a:solidFill>
                <a:latin typeface="Franklin Gothic Book" panose="020B0503020102020204" pitchFamily="34" charset="0"/>
              </a:rPr>
              <a:t>$2.4B</a:t>
            </a:r>
          </a:p>
        </p:txBody>
      </p:sp>
      <p:sp>
        <p:nvSpPr>
          <p:cNvPr id="28" name="Content Placeholder 3">
            <a:extLst>
              <a:ext uri="{FF2B5EF4-FFF2-40B4-BE49-F238E27FC236}">
                <a16:creationId xmlns:a16="http://schemas.microsoft.com/office/drawing/2014/main" id="{C71357FD-33B2-4B91-B971-A4EDC28EF8F6}"/>
              </a:ext>
            </a:extLst>
          </p:cNvPr>
          <p:cNvSpPr txBox="1">
            <a:spLocks/>
          </p:cNvSpPr>
          <p:nvPr/>
        </p:nvSpPr>
        <p:spPr>
          <a:xfrm>
            <a:off x="8523134" y="3705558"/>
            <a:ext cx="2973843" cy="2619937"/>
          </a:xfrm>
          <a:prstGeom prst="rect">
            <a:avLst/>
          </a:prstGeom>
        </p:spPr>
        <p:txBody>
          <a:bodyPr vert="horz" lIns="0" tIns="45720" rIns="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ranklin Gothic Book" panose="020B05030201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ranklin Gothic Book" panose="020B05030201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lvl="1">
              <a:lnSpc>
                <a:spcPct val="100000"/>
              </a:lnSpc>
              <a:spcBef>
                <a:spcPts val="0"/>
              </a:spcBef>
              <a:spcAft>
                <a:spcPts val="600"/>
              </a:spcAft>
            </a:pPr>
            <a:endParaRPr lang="en-US" sz="1700" dirty="0"/>
          </a:p>
        </p:txBody>
      </p:sp>
      <p:grpSp>
        <p:nvGrpSpPr>
          <p:cNvPr id="35" name="Group 34">
            <a:extLst>
              <a:ext uri="{FF2B5EF4-FFF2-40B4-BE49-F238E27FC236}">
                <a16:creationId xmlns:a16="http://schemas.microsoft.com/office/drawing/2014/main" id="{381F4381-7946-44DE-BD2D-64C0374FB9A7}"/>
              </a:ext>
            </a:extLst>
          </p:cNvPr>
          <p:cNvGrpSpPr/>
          <p:nvPr/>
        </p:nvGrpSpPr>
        <p:grpSpPr>
          <a:xfrm>
            <a:off x="10345718" y="816256"/>
            <a:ext cx="1762521" cy="441510"/>
            <a:chOff x="10378520" y="782272"/>
            <a:chExt cx="1622180" cy="441510"/>
          </a:xfrm>
        </p:grpSpPr>
        <p:pic>
          <p:nvPicPr>
            <p:cNvPr id="37" name="Graphic 36" descr="Clipboard Checked with solid fill">
              <a:extLst>
                <a:ext uri="{FF2B5EF4-FFF2-40B4-BE49-F238E27FC236}">
                  <a16:creationId xmlns:a16="http://schemas.microsoft.com/office/drawing/2014/main" id="{037CAC63-FADF-4A90-ACFE-A764244EDA3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378520" y="782272"/>
              <a:ext cx="441510" cy="441510"/>
            </a:xfrm>
            <a:prstGeom prst="rect">
              <a:avLst/>
            </a:prstGeom>
          </p:spPr>
        </p:pic>
        <p:sp>
          <p:nvSpPr>
            <p:cNvPr id="38" name="TextBox 37">
              <a:extLst>
                <a:ext uri="{FF2B5EF4-FFF2-40B4-BE49-F238E27FC236}">
                  <a16:creationId xmlns:a16="http://schemas.microsoft.com/office/drawing/2014/main" id="{E40C1B3F-EC10-4367-9AC8-25186134F357}"/>
                </a:ext>
              </a:extLst>
            </p:cNvPr>
            <p:cNvSpPr txBox="1"/>
            <p:nvPr/>
          </p:nvSpPr>
          <p:spPr>
            <a:xfrm>
              <a:off x="10701879" y="818361"/>
              <a:ext cx="1298821"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Step1</a:t>
              </a:r>
              <a:endParaRPr lang="en-US" dirty="0">
                <a:solidFill>
                  <a:srgbClr val="3F3F3F"/>
                </a:solidFill>
                <a:effectLst/>
                <a:latin typeface="FranklinGothicURWBoo" pitchFamily="2" charset="77"/>
              </a:endParaRPr>
            </a:p>
          </p:txBody>
        </p:sp>
      </p:grpSp>
      <p:sp>
        <p:nvSpPr>
          <p:cNvPr id="30" name="Rectangle 29">
            <a:extLst>
              <a:ext uri="{FF2B5EF4-FFF2-40B4-BE49-F238E27FC236}">
                <a16:creationId xmlns:a16="http://schemas.microsoft.com/office/drawing/2014/main" id="{D7F5F42A-2096-41DD-AFA9-EE1184015A50}"/>
              </a:ext>
            </a:extLst>
          </p:cNvPr>
          <p:cNvSpPr/>
          <p:nvPr/>
        </p:nvSpPr>
        <p:spPr>
          <a:xfrm>
            <a:off x="1382853" y="3301321"/>
            <a:ext cx="2743193" cy="369332"/>
          </a:xfrm>
          <a:prstGeom prst="rect">
            <a:avLst/>
          </a:prstGeom>
        </p:spPr>
        <p:txBody>
          <a:bodyPr wrap="square">
            <a:spAutoFit/>
          </a:bodyPr>
          <a:lstStyle/>
          <a:p>
            <a:pPr lvl="0">
              <a:defRPr/>
            </a:pPr>
            <a:r>
              <a:rPr lang="en-US" b="1" dirty="0">
                <a:solidFill>
                  <a:srgbClr val="003366"/>
                </a:solidFill>
                <a:latin typeface="Franklin Gothic Book" panose="020B0503020102020204" pitchFamily="34" charset="0"/>
                <a:cs typeface="Calibri" panose="020F0502020204030204" pitchFamily="34" charset="0"/>
              </a:rPr>
              <a:t>Contact</a:t>
            </a:r>
            <a:endParaRPr lang="en-US" dirty="0">
              <a:solidFill>
                <a:srgbClr val="003366"/>
              </a:solidFill>
              <a:latin typeface="Franklin Gothic Book" panose="020B0503020102020204" pitchFamily="34" charset="0"/>
              <a:cs typeface="Calibri" panose="020F0502020204030204" pitchFamily="34" charset="0"/>
            </a:endParaRPr>
          </a:p>
        </p:txBody>
      </p:sp>
      <p:sp>
        <p:nvSpPr>
          <p:cNvPr id="40" name="Rectangle 39">
            <a:extLst>
              <a:ext uri="{FF2B5EF4-FFF2-40B4-BE49-F238E27FC236}">
                <a16:creationId xmlns:a16="http://schemas.microsoft.com/office/drawing/2014/main" id="{58F3484E-89A5-42FA-989B-CA197395411C}"/>
              </a:ext>
            </a:extLst>
          </p:cNvPr>
          <p:cNvSpPr/>
          <p:nvPr/>
        </p:nvSpPr>
        <p:spPr>
          <a:xfrm>
            <a:off x="685800" y="4623040"/>
            <a:ext cx="3465879" cy="646331"/>
          </a:xfrm>
          <a:prstGeom prst="rect">
            <a:avLst/>
          </a:prstGeom>
        </p:spPr>
        <p:txBody>
          <a:bodyPr wrap="square">
            <a:spAutoFit/>
          </a:bodyPr>
          <a:lstStyle/>
          <a:p>
            <a:pPr>
              <a:defRPr/>
            </a:pPr>
            <a:r>
              <a:rPr lang="en-US" dirty="0">
                <a:solidFill>
                  <a:srgbClr val="003366"/>
                </a:solidFill>
                <a:latin typeface="Franklin Gothic Book" panose="020B0503020102020204" pitchFamily="34" charset="0"/>
                <a:cs typeface="Calibri" panose="020F0502020204030204" pitchFamily="34" charset="0"/>
              </a:rPr>
              <a:t>Small Business Specialist</a:t>
            </a:r>
            <a:br>
              <a:rPr lang="en-US" dirty="0">
                <a:solidFill>
                  <a:srgbClr val="003366"/>
                </a:solidFill>
                <a:latin typeface="Franklin Gothic Book" panose="020B0503020102020204" pitchFamily="34" charset="0"/>
                <a:cs typeface="Calibri" panose="020F0502020204030204" pitchFamily="34" charset="0"/>
              </a:rPr>
            </a:br>
            <a:r>
              <a:rPr lang="en-US" b="0" i="0" u="sng" dirty="0">
                <a:solidFill>
                  <a:srgbClr val="002B47"/>
                </a:solidFill>
                <a:effectLst/>
                <a:latin typeface="Franklin Gothic Book" panose="020B0503020102020204" pitchFamily="34" charset="0"/>
                <a:hlinkClick r:id="rId6"/>
              </a:rPr>
              <a:t>Amy.L.Tansey@uscis.dhs.gov</a:t>
            </a:r>
            <a:endParaRPr lang="en-US" dirty="0">
              <a:solidFill>
                <a:srgbClr val="005188"/>
              </a:solidFill>
              <a:highlight>
                <a:srgbClr val="FFFF00"/>
              </a:highlight>
              <a:latin typeface="Franklin Gothic Book" panose="020B0503020102020204" pitchFamily="34" charset="0"/>
            </a:endParaRPr>
          </a:p>
        </p:txBody>
      </p:sp>
      <p:sp>
        <p:nvSpPr>
          <p:cNvPr id="41" name="TextBox 40">
            <a:extLst>
              <a:ext uri="{FF2B5EF4-FFF2-40B4-BE49-F238E27FC236}">
                <a16:creationId xmlns:a16="http://schemas.microsoft.com/office/drawing/2014/main" id="{9CD38026-D02F-43E8-B33F-D3A0F002AEDB}"/>
              </a:ext>
            </a:extLst>
          </p:cNvPr>
          <p:cNvSpPr txBox="1"/>
          <p:nvPr/>
        </p:nvSpPr>
        <p:spPr>
          <a:xfrm>
            <a:off x="694839" y="3867571"/>
            <a:ext cx="3972412" cy="646331"/>
          </a:xfrm>
          <a:prstGeom prst="rect">
            <a:avLst/>
          </a:prstGeom>
          <a:noFill/>
        </p:spPr>
        <p:txBody>
          <a:bodyPr wrap="square">
            <a:spAutoFit/>
          </a:bodyPr>
          <a:lstStyle/>
          <a:p>
            <a:r>
              <a:rPr lang="en-US" dirty="0">
                <a:solidFill>
                  <a:srgbClr val="003366"/>
                </a:solidFill>
                <a:latin typeface="Franklin Gothic Book" panose="020B0503020102020204" pitchFamily="34" charset="0"/>
                <a:cs typeface="Calibri" panose="020F0502020204030204" pitchFamily="34" charset="0"/>
              </a:rPr>
              <a:t>Component IL </a:t>
            </a:r>
            <a:br>
              <a:rPr lang="en-US" dirty="0">
                <a:solidFill>
                  <a:srgbClr val="003366"/>
                </a:solidFill>
                <a:latin typeface="Franklin Gothic Book" panose="020B0503020102020204" pitchFamily="34" charset="0"/>
                <a:cs typeface="Calibri" panose="020F0502020204030204" pitchFamily="34" charset="0"/>
              </a:rPr>
            </a:br>
            <a:r>
              <a:rPr lang="en-US" b="0" i="0" dirty="0">
                <a:solidFill>
                  <a:srgbClr val="002B47"/>
                </a:solidFill>
                <a:effectLst/>
                <a:latin typeface="Franklin Gothic Book" panose="020B0503020102020204" pitchFamily="34" charset="0"/>
                <a:hlinkClick r:id="rId7"/>
              </a:rPr>
              <a:t>USCIS_VendorOutreach@uscis.dhs.gov</a:t>
            </a:r>
            <a:endParaRPr lang="en-US" dirty="0">
              <a:solidFill>
                <a:srgbClr val="005188"/>
              </a:solidFill>
              <a:latin typeface="Franklin Gothic Book" panose="020B0503020102020204" pitchFamily="34" charset="0"/>
            </a:endParaRPr>
          </a:p>
        </p:txBody>
      </p:sp>
      <p:sp>
        <p:nvSpPr>
          <p:cNvPr id="29" name="Rectangle 28">
            <a:extLst>
              <a:ext uri="{FF2B5EF4-FFF2-40B4-BE49-F238E27FC236}">
                <a16:creationId xmlns:a16="http://schemas.microsoft.com/office/drawing/2014/main" id="{DAD88B4D-4360-4D1A-AF58-C454634D144E}"/>
              </a:ext>
            </a:extLst>
          </p:cNvPr>
          <p:cNvSpPr/>
          <p:nvPr/>
        </p:nvSpPr>
        <p:spPr>
          <a:xfrm>
            <a:off x="4627355" y="1626889"/>
            <a:ext cx="2910785" cy="115256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2" name="Graphic 31">
            <a:extLst>
              <a:ext uri="{FF2B5EF4-FFF2-40B4-BE49-F238E27FC236}">
                <a16:creationId xmlns:a16="http://schemas.microsoft.com/office/drawing/2014/main" id="{1DBB1268-A5D3-4126-A1CB-494580052F9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816995" y="1838285"/>
            <a:ext cx="2558009" cy="761718"/>
          </a:xfrm>
          <a:prstGeom prst="rect">
            <a:avLst/>
          </a:prstGeom>
        </p:spPr>
      </p:pic>
      <p:grpSp>
        <p:nvGrpSpPr>
          <p:cNvPr id="3" name="Group 2">
            <a:extLst>
              <a:ext uri="{FF2B5EF4-FFF2-40B4-BE49-F238E27FC236}">
                <a16:creationId xmlns:a16="http://schemas.microsoft.com/office/drawing/2014/main" id="{E689F239-76EF-5F90-CD99-22AC47A5E010}"/>
              </a:ext>
            </a:extLst>
          </p:cNvPr>
          <p:cNvGrpSpPr/>
          <p:nvPr/>
        </p:nvGrpSpPr>
        <p:grpSpPr>
          <a:xfrm>
            <a:off x="5100911" y="3182275"/>
            <a:ext cx="596777" cy="596777"/>
            <a:chOff x="4103366" y="3057874"/>
            <a:chExt cx="596777" cy="596777"/>
          </a:xfrm>
        </p:grpSpPr>
        <p:sp>
          <p:nvSpPr>
            <p:cNvPr id="6" name="Oval 5">
              <a:extLst>
                <a:ext uri="{FF2B5EF4-FFF2-40B4-BE49-F238E27FC236}">
                  <a16:creationId xmlns:a16="http://schemas.microsoft.com/office/drawing/2014/main" id="{5E56D40F-E8BC-FB85-B5F0-4BCCC487F22B}"/>
                </a:ext>
              </a:extLst>
            </p:cNvPr>
            <p:cNvSpPr/>
            <p:nvPr/>
          </p:nvSpPr>
          <p:spPr>
            <a:xfrm>
              <a:off x="4103366" y="3057874"/>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Graphic 7" descr="Thumbs up sign with solid fill">
              <a:extLst>
                <a:ext uri="{FF2B5EF4-FFF2-40B4-BE49-F238E27FC236}">
                  <a16:creationId xmlns:a16="http://schemas.microsoft.com/office/drawing/2014/main" id="{A69A2C26-0066-48F0-0004-57D68AA28D26}"/>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183557" y="3119795"/>
              <a:ext cx="451008" cy="472933"/>
            </a:xfrm>
            <a:prstGeom prst="rect">
              <a:avLst/>
            </a:prstGeom>
          </p:spPr>
        </p:pic>
      </p:grpSp>
      <p:grpSp>
        <p:nvGrpSpPr>
          <p:cNvPr id="9" name="Group 8">
            <a:extLst>
              <a:ext uri="{FF2B5EF4-FFF2-40B4-BE49-F238E27FC236}">
                <a16:creationId xmlns:a16="http://schemas.microsoft.com/office/drawing/2014/main" id="{FFF853AB-B1A4-39E1-FF44-0598D4926170}"/>
              </a:ext>
            </a:extLst>
          </p:cNvPr>
          <p:cNvGrpSpPr/>
          <p:nvPr/>
        </p:nvGrpSpPr>
        <p:grpSpPr>
          <a:xfrm>
            <a:off x="712306" y="3190794"/>
            <a:ext cx="596777" cy="596777"/>
            <a:chOff x="720155" y="3061041"/>
            <a:chExt cx="596777" cy="596777"/>
          </a:xfrm>
        </p:grpSpPr>
        <p:sp>
          <p:nvSpPr>
            <p:cNvPr id="10" name="Oval 9">
              <a:extLst>
                <a:ext uri="{FF2B5EF4-FFF2-40B4-BE49-F238E27FC236}">
                  <a16:creationId xmlns:a16="http://schemas.microsoft.com/office/drawing/2014/main" id="{3FD1C99F-E81A-379B-4981-92472FB9647B}"/>
                </a:ext>
              </a:extLst>
            </p:cNvPr>
            <p:cNvSpPr/>
            <p:nvPr/>
          </p:nvSpPr>
          <p:spPr>
            <a:xfrm>
              <a:off x="720155" y="3061041"/>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Graphic 11" descr="Send with solid fill">
              <a:extLst>
                <a:ext uri="{FF2B5EF4-FFF2-40B4-BE49-F238E27FC236}">
                  <a16:creationId xmlns:a16="http://schemas.microsoft.com/office/drawing/2014/main" id="{7EBA9152-80EC-FBD5-2065-C690D71AF81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39843" y="3135057"/>
              <a:ext cx="486167" cy="458618"/>
            </a:xfrm>
            <a:prstGeom prst="rect">
              <a:avLst/>
            </a:prstGeom>
          </p:spPr>
        </p:pic>
      </p:grpSp>
      <p:grpSp>
        <p:nvGrpSpPr>
          <p:cNvPr id="13" name="Group 12">
            <a:extLst>
              <a:ext uri="{FF2B5EF4-FFF2-40B4-BE49-F238E27FC236}">
                <a16:creationId xmlns:a16="http://schemas.microsoft.com/office/drawing/2014/main" id="{A93D5642-6A12-12BF-2055-43A1EEAC4944}"/>
              </a:ext>
            </a:extLst>
          </p:cNvPr>
          <p:cNvGrpSpPr/>
          <p:nvPr/>
        </p:nvGrpSpPr>
        <p:grpSpPr>
          <a:xfrm>
            <a:off x="722342" y="5631936"/>
            <a:ext cx="596777" cy="596777"/>
            <a:chOff x="722342" y="5462505"/>
            <a:chExt cx="596777" cy="596777"/>
          </a:xfrm>
        </p:grpSpPr>
        <p:sp>
          <p:nvSpPr>
            <p:cNvPr id="15" name="Oval 14">
              <a:extLst>
                <a:ext uri="{FF2B5EF4-FFF2-40B4-BE49-F238E27FC236}">
                  <a16:creationId xmlns:a16="http://schemas.microsoft.com/office/drawing/2014/main" id="{E985058B-7C9E-18DC-09EF-F94D6444AA5D}"/>
                </a:ext>
              </a:extLst>
            </p:cNvPr>
            <p:cNvSpPr/>
            <p:nvPr/>
          </p:nvSpPr>
          <p:spPr>
            <a:xfrm>
              <a:off x="722342" y="5462505"/>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Graphic 15" descr="Piggy Bank with solid fill">
              <a:extLst>
                <a:ext uri="{FF2B5EF4-FFF2-40B4-BE49-F238E27FC236}">
                  <a16:creationId xmlns:a16="http://schemas.microsoft.com/office/drawing/2014/main" id="{5231DD34-D9E2-5C8A-A234-A1921789D42F}"/>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800528" y="5510181"/>
              <a:ext cx="485456" cy="485456"/>
            </a:xfrm>
            <a:prstGeom prst="rect">
              <a:avLst/>
            </a:prstGeom>
          </p:spPr>
        </p:pic>
      </p:grpSp>
      <p:grpSp>
        <p:nvGrpSpPr>
          <p:cNvPr id="21" name="Group 20">
            <a:extLst>
              <a:ext uri="{FF2B5EF4-FFF2-40B4-BE49-F238E27FC236}">
                <a16:creationId xmlns:a16="http://schemas.microsoft.com/office/drawing/2014/main" id="{E927F05F-61B3-752F-C3B7-3EC31B229A19}"/>
              </a:ext>
            </a:extLst>
          </p:cNvPr>
          <p:cNvGrpSpPr/>
          <p:nvPr/>
        </p:nvGrpSpPr>
        <p:grpSpPr>
          <a:xfrm>
            <a:off x="10352098" y="752702"/>
            <a:ext cx="1850062" cy="584775"/>
            <a:chOff x="10352098" y="752702"/>
            <a:chExt cx="1850062" cy="584775"/>
          </a:xfrm>
        </p:grpSpPr>
        <p:sp>
          <p:nvSpPr>
            <p:cNvPr id="22" name="Rectangle 21">
              <a:extLst>
                <a:ext uri="{FF2B5EF4-FFF2-40B4-BE49-F238E27FC236}">
                  <a16:creationId xmlns:a16="http://schemas.microsoft.com/office/drawing/2014/main" id="{5FCD9B7C-CFE1-3DE7-FA51-74D7F251DDF2}"/>
                </a:ext>
              </a:extLst>
            </p:cNvPr>
            <p:cNvSpPr/>
            <p:nvPr/>
          </p:nvSpPr>
          <p:spPr>
            <a:xfrm>
              <a:off x="10352098" y="752702"/>
              <a:ext cx="1850062" cy="58477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Box 22">
              <a:extLst>
                <a:ext uri="{FF2B5EF4-FFF2-40B4-BE49-F238E27FC236}">
                  <a16:creationId xmlns:a16="http://schemas.microsoft.com/office/drawing/2014/main" id="{22A1A013-0F35-583D-98B9-83A352E5218D}"/>
                </a:ext>
              </a:extLst>
            </p:cNvPr>
            <p:cNvSpPr txBox="1"/>
            <p:nvPr/>
          </p:nvSpPr>
          <p:spPr>
            <a:xfrm>
              <a:off x="10707209" y="859001"/>
              <a:ext cx="1411187"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2</a:t>
              </a:r>
              <a:endParaRPr lang="en-US" dirty="0">
                <a:solidFill>
                  <a:srgbClr val="3F3F3F"/>
                </a:solidFill>
                <a:effectLst/>
                <a:latin typeface="FranklinGothicURWBoo" pitchFamily="2" charset="77"/>
              </a:endParaRPr>
            </a:p>
          </p:txBody>
        </p:sp>
        <p:pic>
          <p:nvPicPr>
            <p:cNvPr id="24" name="Graphic 23" descr="Magnifying glass with solid fill">
              <a:extLst>
                <a:ext uri="{FF2B5EF4-FFF2-40B4-BE49-F238E27FC236}">
                  <a16:creationId xmlns:a16="http://schemas.microsoft.com/office/drawing/2014/main" id="{26A09ADE-DF83-03B8-83F7-A0A629358514}"/>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0427749" y="787645"/>
              <a:ext cx="509491" cy="509491"/>
            </a:xfrm>
            <a:prstGeom prst="rect">
              <a:avLst/>
            </a:prstGeom>
          </p:spPr>
        </p:pic>
      </p:grpSp>
    </p:spTree>
    <p:extLst>
      <p:ext uri="{BB962C8B-B14F-4D97-AF65-F5344CB8AC3E}">
        <p14:creationId xmlns:p14="http://schemas.microsoft.com/office/powerpoint/2010/main" val="12811273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6FB96F-B06B-45E2-BB0C-295957A66BAC}"/>
              </a:ext>
            </a:extLst>
          </p:cNvPr>
          <p:cNvSpPr>
            <a:spLocks noGrp="1"/>
          </p:cNvSpPr>
          <p:nvPr>
            <p:ph type="title"/>
          </p:nvPr>
        </p:nvSpPr>
        <p:spPr>
          <a:xfrm>
            <a:off x="685800" y="798718"/>
            <a:ext cx="10793896" cy="648374"/>
          </a:xfrm>
        </p:spPr>
        <p:txBody>
          <a:bodyPr>
            <a:normAutofit/>
          </a:bodyPr>
          <a:lstStyle/>
          <a:p>
            <a:r>
              <a:rPr lang="en-US" sz="3200" dirty="0">
                <a:solidFill>
                  <a:srgbClr val="005188"/>
                </a:solidFill>
                <a:latin typeface="Franklin Gothic Book" panose="020B0503020102020204" pitchFamily="34" charset="0"/>
              </a:rPr>
              <a:t>United States Secret Service (</a:t>
            </a:r>
            <a:r>
              <a:rPr lang="en-US" sz="3200" dirty="0">
                <a:solidFill>
                  <a:srgbClr val="005188"/>
                </a:solidFill>
                <a:latin typeface="Franklin Gothic Book" panose="020B0503020102020204" pitchFamily="34" charset="0"/>
                <a:hlinkClick r:id="rId3"/>
              </a:rPr>
              <a:t>USSS</a:t>
            </a:r>
            <a:r>
              <a:rPr lang="en-US" sz="3200" dirty="0">
                <a:solidFill>
                  <a:srgbClr val="005188"/>
                </a:solidFill>
                <a:latin typeface="Franklin Gothic Book" panose="020B0503020102020204" pitchFamily="34" charset="0"/>
              </a:rPr>
              <a:t>)</a:t>
            </a:r>
            <a:endParaRPr lang="en-US" sz="3200" dirty="0">
              <a:solidFill>
                <a:srgbClr val="005188"/>
              </a:solidFill>
            </a:endParaRPr>
          </a:p>
        </p:txBody>
      </p:sp>
      <p:sp>
        <p:nvSpPr>
          <p:cNvPr id="3" name="Content Placeholder 2">
            <a:extLst>
              <a:ext uri="{FF2B5EF4-FFF2-40B4-BE49-F238E27FC236}">
                <a16:creationId xmlns:a16="http://schemas.microsoft.com/office/drawing/2014/main" id="{B4DB04CE-D83F-4C70-B535-6FFB597DF2A4}"/>
              </a:ext>
            </a:extLst>
          </p:cNvPr>
          <p:cNvSpPr>
            <a:spLocks noGrp="1"/>
          </p:cNvSpPr>
          <p:nvPr>
            <p:ph sz="half" idx="1"/>
          </p:nvPr>
        </p:nvSpPr>
        <p:spPr>
          <a:xfrm>
            <a:off x="692725" y="3699720"/>
            <a:ext cx="4830250" cy="993913"/>
          </a:xfrm>
        </p:spPr>
        <p:txBody>
          <a:bodyPr>
            <a:noAutofit/>
          </a:bodyPr>
          <a:lstStyle/>
          <a:p>
            <a:pPr marL="0" marR="0" indent="0" algn="l">
              <a:lnSpc>
                <a:spcPct val="100000"/>
              </a:lnSpc>
              <a:spcBef>
                <a:spcPts val="0"/>
              </a:spcBef>
              <a:buNone/>
            </a:pPr>
            <a:r>
              <a:rPr lang="en-US" sz="1800" kern="1400" dirty="0">
                <a:solidFill>
                  <a:srgbClr val="005188"/>
                </a:solidFill>
              </a:rPr>
              <a:t>World-class protection and financial investigations to ensure safety and security of our protectees, key locations, and events of national significance</a:t>
            </a:r>
            <a:r>
              <a:rPr lang="en-US" sz="1800" kern="1400" dirty="0">
                <a:ln>
                  <a:noFill/>
                </a:ln>
                <a:solidFill>
                  <a:srgbClr val="005188"/>
                </a:solidFill>
                <a:effectLst/>
              </a:rPr>
              <a:t>.</a:t>
            </a:r>
          </a:p>
        </p:txBody>
      </p:sp>
      <p:sp>
        <p:nvSpPr>
          <p:cNvPr id="4" name="Content Placeholder 3">
            <a:extLst>
              <a:ext uri="{FF2B5EF4-FFF2-40B4-BE49-F238E27FC236}">
                <a16:creationId xmlns:a16="http://schemas.microsoft.com/office/drawing/2014/main" id="{7734DAA3-530E-472A-8563-CEC22AF04752}"/>
              </a:ext>
            </a:extLst>
          </p:cNvPr>
          <p:cNvSpPr>
            <a:spLocks noGrp="1"/>
          </p:cNvSpPr>
          <p:nvPr>
            <p:ph sz="half" idx="2"/>
          </p:nvPr>
        </p:nvSpPr>
        <p:spPr>
          <a:xfrm>
            <a:off x="6015892" y="4217966"/>
            <a:ext cx="5547466" cy="1944782"/>
          </a:xfrm>
        </p:spPr>
        <p:txBody>
          <a:bodyPr numCol="2" spcCol="0">
            <a:noAutofit/>
          </a:bodyPr>
          <a:lstStyle/>
          <a:p>
            <a:pPr marL="231775" indent="-231775">
              <a:lnSpc>
                <a:spcPct val="100000"/>
              </a:lnSpc>
              <a:spcBef>
                <a:spcPts val="0"/>
              </a:spcBef>
              <a:spcAft>
                <a:spcPts val="600"/>
              </a:spcAft>
              <a:tabLst>
                <a:tab pos="231775" algn="l"/>
              </a:tabLst>
            </a:pPr>
            <a:r>
              <a:rPr lang="en-US" sz="1800" b="0" i="0" dirty="0">
                <a:solidFill>
                  <a:srgbClr val="005188"/>
                </a:solidFill>
                <a:effectLst/>
                <a:latin typeface="Franklin Gothic Book" panose="020B0503020102020204" pitchFamily="34" charset="0"/>
              </a:rPr>
              <a:t>Safeguard the payment and financial systems of the United States from a wide range of financial and electronic-based crimes.</a:t>
            </a:r>
          </a:p>
          <a:p>
            <a:pPr marL="231775" indent="-231775">
              <a:lnSpc>
                <a:spcPct val="100000"/>
              </a:lnSpc>
              <a:spcBef>
                <a:spcPts val="0"/>
              </a:spcBef>
              <a:spcAft>
                <a:spcPts val="600"/>
              </a:spcAft>
              <a:tabLst>
                <a:tab pos="231775" algn="l"/>
              </a:tabLst>
            </a:pPr>
            <a:endParaRPr lang="en-US" sz="1800" b="0" i="0" dirty="0">
              <a:solidFill>
                <a:srgbClr val="005188"/>
              </a:solidFill>
              <a:effectLst/>
              <a:latin typeface="Franklin Gothic Book" panose="020B0503020102020204" pitchFamily="34" charset="0"/>
            </a:endParaRPr>
          </a:p>
          <a:p>
            <a:pPr marL="280988">
              <a:lnSpc>
                <a:spcPct val="100000"/>
              </a:lnSpc>
              <a:spcBef>
                <a:spcPts val="0"/>
              </a:spcBef>
              <a:spcAft>
                <a:spcPts val="300"/>
              </a:spcAft>
            </a:pPr>
            <a:r>
              <a:rPr lang="en-US" sz="1800" b="0" i="0" dirty="0">
                <a:solidFill>
                  <a:srgbClr val="005188"/>
                </a:solidFill>
                <a:effectLst/>
                <a:latin typeface="Franklin Gothic Book" panose="020B0503020102020204" pitchFamily="34" charset="0"/>
              </a:rPr>
              <a:t>Ensure the safety of the President of the United States, the Vice President </a:t>
            </a:r>
            <a:br>
              <a:rPr lang="en-US" sz="1800" b="0" i="0" dirty="0">
                <a:solidFill>
                  <a:srgbClr val="005188"/>
                </a:solidFill>
                <a:effectLst/>
                <a:latin typeface="Franklin Gothic Book" panose="020B0503020102020204" pitchFamily="34" charset="0"/>
              </a:rPr>
            </a:br>
            <a:r>
              <a:rPr lang="en-US" sz="1800" b="0" i="0" dirty="0">
                <a:solidFill>
                  <a:srgbClr val="005188"/>
                </a:solidFill>
                <a:effectLst/>
                <a:latin typeface="Franklin Gothic Book" panose="020B0503020102020204" pitchFamily="34" charset="0"/>
              </a:rPr>
              <a:t>of the United States, their immediate families, and foreign heads of state.</a:t>
            </a:r>
          </a:p>
        </p:txBody>
      </p:sp>
      <p:sp>
        <p:nvSpPr>
          <p:cNvPr id="5" name="Slide Number Placeholder 4">
            <a:extLst>
              <a:ext uri="{FF2B5EF4-FFF2-40B4-BE49-F238E27FC236}">
                <a16:creationId xmlns:a16="http://schemas.microsoft.com/office/drawing/2014/main" id="{38BAF1B9-C004-4BF5-9F4C-E9175EDDC201}"/>
              </a:ext>
            </a:extLst>
          </p:cNvPr>
          <p:cNvSpPr>
            <a:spLocks noGrp="1"/>
          </p:cNvSpPr>
          <p:nvPr>
            <p:ph type="sldNum" sz="quarter" idx="10"/>
          </p:nvPr>
        </p:nvSpPr>
        <p:spPr/>
        <p:txBody>
          <a:bodyPr/>
          <a:lstStyle/>
          <a:p>
            <a:fld id="{608A590B-EA45-4811-A9A8-40DF519EF08C}" type="slidenum">
              <a:rPr lang="en-US" smtClean="0"/>
              <a:pPr/>
              <a:t>34</a:t>
            </a:fld>
            <a:endParaRPr lang="en-US" dirty="0"/>
          </a:p>
        </p:txBody>
      </p:sp>
      <p:sp>
        <p:nvSpPr>
          <p:cNvPr id="11" name="Rectangle 10">
            <a:extLst>
              <a:ext uri="{FF2B5EF4-FFF2-40B4-BE49-F238E27FC236}">
                <a16:creationId xmlns:a16="http://schemas.microsoft.com/office/drawing/2014/main" id="{E1422D6E-3E25-4CD6-65B7-6EF9BC5A1665}"/>
              </a:ext>
            </a:extLst>
          </p:cNvPr>
          <p:cNvSpPr/>
          <p:nvPr/>
        </p:nvSpPr>
        <p:spPr>
          <a:xfrm>
            <a:off x="6625799" y="3149996"/>
            <a:ext cx="3601312" cy="369332"/>
          </a:xfrm>
          <a:prstGeom prst="rect">
            <a:avLst/>
          </a:prstGeom>
        </p:spPr>
        <p:txBody>
          <a:bodyPr wrap="square">
            <a:spAutoFit/>
          </a:bodyPr>
          <a:lstStyle/>
          <a:p>
            <a:pPr lvl="0">
              <a:defRPr/>
            </a:pPr>
            <a:r>
              <a:rPr lang="en-US" b="1" dirty="0">
                <a:solidFill>
                  <a:srgbClr val="003E67"/>
                </a:solidFill>
                <a:latin typeface="Franklin Gothic Book" panose="020B0503020102020204" pitchFamily="34" charset="0"/>
                <a:cs typeface="Calibri" panose="020F0502020204030204" pitchFamily="34" charset="0"/>
              </a:rPr>
              <a:t>USSS at a Glance</a:t>
            </a:r>
          </a:p>
        </p:txBody>
      </p:sp>
      <p:cxnSp>
        <p:nvCxnSpPr>
          <p:cNvPr id="18" name="Straight Connector 17">
            <a:extLst>
              <a:ext uri="{FF2B5EF4-FFF2-40B4-BE49-F238E27FC236}">
                <a16:creationId xmlns:a16="http://schemas.microsoft.com/office/drawing/2014/main" id="{15404D1B-993C-14C7-566E-85633921B9E5}"/>
              </a:ext>
            </a:extLst>
          </p:cNvPr>
          <p:cNvCxnSpPr>
            <a:cxnSpLocks/>
          </p:cNvCxnSpPr>
          <p:nvPr/>
        </p:nvCxnSpPr>
        <p:spPr>
          <a:xfrm>
            <a:off x="5703703" y="3089044"/>
            <a:ext cx="0" cy="3154680"/>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9A6EA39E-DD45-446A-A48C-E102CCD4B32E}"/>
              </a:ext>
            </a:extLst>
          </p:cNvPr>
          <p:cNvSpPr txBox="1"/>
          <p:nvPr/>
        </p:nvSpPr>
        <p:spPr>
          <a:xfrm>
            <a:off x="1362975" y="3127860"/>
            <a:ext cx="1444011" cy="369332"/>
          </a:xfrm>
          <a:prstGeom prst="rect">
            <a:avLst/>
          </a:prstGeom>
          <a:noFill/>
        </p:spPr>
        <p:txBody>
          <a:bodyPr wrap="square" rtlCol="0">
            <a:spAutoFit/>
          </a:bodyPr>
          <a:lstStyle/>
          <a:p>
            <a:r>
              <a:rPr lang="en-US" b="1" dirty="0">
                <a:solidFill>
                  <a:srgbClr val="003366"/>
                </a:solidFill>
                <a:latin typeface="Franklin Gothic Book" panose="020B0503020102020204" pitchFamily="34" charset="0"/>
              </a:rPr>
              <a:t>About</a:t>
            </a:r>
            <a:endParaRPr lang="en-US" dirty="0">
              <a:solidFill>
                <a:srgbClr val="003366"/>
              </a:solidFill>
              <a:latin typeface="Franklin Gothic Book" panose="020B0503020102020204" pitchFamily="34" charset="0"/>
            </a:endParaRPr>
          </a:p>
        </p:txBody>
      </p:sp>
      <p:sp>
        <p:nvSpPr>
          <p:cNvPr id="28" name="Content Placeholder 3">
            <a:extLst>
              <a:ext uri="{FF2B5EF4-FFF2-40B4-BE49-F238E27FC236}">
                <a16:creationId xmlns:a16="http://schemas.microsoft.com/office/drawing/2014/main" id="{C71357FD-33B2-4B91-B971-A4EDC28EF8F6}"/>
              </a:ext>
            </a:extLst>
          </p:cNvPr>
          <p:cNvSpPr txBox="1">
            <a:spLocks/>
          </p:cNvSpPr>
          <p:nvPr/>
        </p:nvSpPr>
        <p:spPr>
          <a:xfrm>
            <a:off x="8523134" y="3705558"/>
            <a:ext cx="2973843" cy="2619937"/>
          </a:xfrm>
          <a:prstGeom prst="rect">
            <a:avLst/>
          </a:prstGeom>
        </p:spPr>
        <p:txBody>
          <a:bodyPr vert="horz" lIns="0" tIns="45720" rIns="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ranklin Gothic Book" panose="020B05030201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ranklin Gothic Book" panose="020B05030201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lvl="1">
              <a:lnSpc>
                <a:spcPct val="100000"/>
              </a:lnSpc>
              <a:spcBef>
                <a:spcPts val="0"/>
              </a:spcBef>
              <a:spcAft>
                <a:spcPts val="600"/>
              </a:spcAft>
            </a:pPr>
            <a:endParaRPr lang="en-US" sz="1700" dirty="0"/>
          </a:p>
        </p:txBody>
      </p:sp>
      <p:cxnSp>
        <p:nvCxnSpPr>
          <p:cNvPr id="38" name="Straight Connector 37">
            <a:extLst>
              <a:ext uri="{FF2B5EF4-FFF2-40B4-BE49-F238E27FC236}">
                <a16:creationId xmlns:a16="http://schemas.microsoft.com/office/drawing/2014/main" id="{761F0341-2AAD-4315-A061-6E1D810A4013}"/>
              </a:ext>
            </a:extLst>
          </p:cNvPr>
          <p:cNvCxnSpPr>
            <a:cxnSpLocks/>
          </p:cNvCxnSpPr>
          <p:nvPr/>
        </p:nvCxnSpPr>
        <p:spPr>
          <a:xfrm>
            <a:off x="712306" y="4758506"/>
            <a:ext cx="4673425"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35" name="Rectangle 34">
            <a:extLst>
              <a:ext uri="{FF2B5EF4-FFF2-40B4-BE49-F238E27FC236}">
                <a16:creationId xmlns:a16="http://schemas.microsoft.com/office/drawing/2014/main" id="{31D10D3D-CAFB-4F2C-B615-45EAB3896B88}"/>
              </a:ext>
            </a:extLst>
          </p:cNvPr>
          <p:cNvSpPr/>
          <p:nvPr/>
        </p:nvSpPr>
        <p:spPr>
          <a:xfrm>
            <a:off x="601553" y="4821025"/>
            <a:ext cx="2517622" cy="369332"/>
          </a:xfrm>
          <a:prstGeom prst="rect">
            <a:avLst/>
          </a:prstGeom>
        </p:spPr>
        <p:txBody>
          <a:bodyPr wrap="square">
            <a:spAutoFit/>
          </a:bodyPr>
          <a:lstStyle/>
          <a:p>
            <a:pPr lvl="0">
              <a:defRPr/>
            </a:pPr>
            <a:r>
              <a:rPr lang="en-US" b="1" dirty="0">
                <a:solidFill>
                  <a:srgbClr val="003366"/>
                </a:solidFill>
                <a:latin typeface="Franklin Gothic Book" panose="020B0503020102020204" pitchFamily="34" charset="0"/>
                <a:cs typeface="Calibri" panose="020F0502020204030204" pitchFamily="34" charset="0"/>
              </a:rPr>
              <a:t>Missions</a:t>
            </a:r>
          </a:p>
        </p:txBody>
      </p:sp>
      <p:pic>
        <p:nvPicPr>
          <p:cNvPr id="36" name="Graphic 35" descr="Bullseye with solid fill">
            <a:extLst>
              <a:ext uri="{FF2B5EF4-FFF2-40B4-BE49-F238E27FC236}">
                <a16:creationId xmlns:a16="http://schemas.microsoft.com/office/drawing/2014/main" id="{30204666-DF16-48B6-A6F4-8B9D9C7B7B9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776424" y="4901305"/>
            <a:ext cx="1219793" cy="1219793"/>
          </a:xfrm>
          <a:prstGeom prst="rect">
            <a:avLst/>
          </a:prstGeom>
        </p:spPr>
      </p:pic>
      <p:sp>
        <p:nvSpPr>
          <p:cNvPr id="30" name="Content Placeholder 2">
            <a:extLst>
              <a:ext uri="{FF2B5EF4-FFF2-40B4-BE49-F238E27FC236}">
                <a16:creationId xmlns:a16="http://schemas.microsoft.com/office/drawing/2014/main" id="{FE6E18B9-7718-404F-93F5-D738898F130C}"/>
              </a:ext>
            </a:extLst>
          </p:cNvPr>
          <p:cNvSpPr txBox="1">
            <a:spLocks/>
          </p:cNvSpPr>
          <p:nvPr/>
        </p:nvSpPr>
        <p:spPr>
          <a:xfrm>
            <a:off x="685800" y="5135338"/>
            <a:ext cx="4947487" cy="1284805"/>
          </a:xfrm>
          <a:prstGeom prst="rect">
            <a:avLst/>
          </a:prstGeom>
        </p:spPr>
        <p:txBody>
          <a:bodyPr vert="horz" lIns="0" tIns="45720" rIns="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ranklin Gothic Book" panose="020B05030201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ranklin Gothic Book" panose="020B05030201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en-US" sz="1800" dirty="0">
                <a:solidFill>
                  <a:srgbClr val="005188"/>
                </a:solidFill>
              </a:rPr>
              <a:t>P</a:t>
            </a:r>
            <a:r>
              <a:rPr lang="en-US" sz="1800" dirty="0">
                <a:solidFill>
                  <a:srgbClr val="005188"/>
                </a:solidFill>
                <a:latin typeface="Franklin Gothic Book" panose="020B0503020102020204" pitchFamily="34" charset="0"/>
              </a:rPr>
              <a:t>rotect our Nation’s highest elected leaders, visiting foreign heads of state, </a:t>
            </a:r>
            <a:r>
              <a:rPr lang="en-US" sz="1800" dirty="0">
                <a:solidFill>
                  <a:srgbClr val="005188"/>
                </a:solidFill>
              </a:rPr>
              <a:t>and</a:t>
            </a:r>
            <a:r>
              <a:rPr lang="en-US" sz="1800" dirty="0">
                <a:solidFill>
                  <a:srgbClr val="005188"/>
                </a:solidFill>
                <a:latin typeface="Franklin Gothic Book" panose="020B0503020102020204" pitchFamily="34" charset="0"/>
              </a:rPr>
              <a:t> national </a:t>
            </a:r>
            <a:br>
              <a:rPr lang="en-US" sz="1800" dirty="0">
                <a:solidFill>
                  <a:srgbClr val="005188"/>
                </a:solidFill>
                <a:latin typeface="Franklin Gothic Book" panose="020B0503020102020204" pitchFamily="34" charset="0"/>
              </a:rPr>
            </a:br>
            <a:r>
              <a:rPr lang="en-US" sz="1800" dirty="0">
                <a:solidFill>
                  <a:srgbClr val="005188"/>
                </a:solidFill>
                <a:latin typeface="Franklin Gothic Book" panose="020B0503020102020204" pitchFamily="34" charset="0"/>
              </a:rPr>
              <a:t>special security events</a:t>
            </a:r>
            <a:r>
              <a:rPr lang="en-US" sz="1800" dirty="0">
                <a:solidFill>
                  <a:srgbClr val="005188"/>
                </a:solidFill>
              </a:rPr>
              <a:t>. S</a:t>
            </a:r>
            <a:r>
              <a:rPr lang="en-US" sz="1800" dirty="0">
                <a:solidFill>
                  <a:srgbClr val="005188"/>
                </a:solidFill>
                <a:latin typeface="Franklin Gothic Book" panose="020B0503020102020204" pitchFamily="34" charset="0"/>
              </a:rPr>
              <a:t>afeguard the U.S. financial infrastructure </a:t>
            </a:r>
            <a:r>
              <a:rPr lang="en-US" sz="1800" dirty="0">
                <a:solidFill>
                  <a:srgbClr val="005188"/>
                </a:solidFill>
              </a:rPr>
              <a:t>and </a:t>
            </a:r>
            <a:r>
              <a:rPr lang="en-US" sz="1800" dirty="0">
                <a:solidFill>
                  <a:srgbClr val="005188"/>
                </a:solidFill>
                <a:latin typeface="Franklin Gothic Book" panose="020B0503020102020204" pitchFamily="34" charset="0"/>
              </a:rPr>
              <a:t>payment systems.</a:t>
            </a:r>
            <a:endParaRPr lang="en-US" sz="1800" dirty="0">
              <a:solidFill>
                <a:srgbClr val="005188"/>
              </a:solidFill>
            </a:endParaRPr>
          </a:p>
        </p:txBody>
      </p:sp>
      <p:sp>
        <p:nvSpPr>
          <p:cNvPr id="13" name="Oval 12">
            <a:extLst>
              <a:ext uri="{FF2B5EF4-FFF2-40B4-BE49-F238E27FC236}">
                <a16:creationId xmlns:a16="http://schemas.microsoft.com/office/drawing/2014/main" id="{2D7A5904-84D9-A057-8DC6-C17507A246E9}"/>
              </a:ext>
            </a:extLst>
          </p:cNvPr>
          <p:cNvSpPr/>
          <p:nvPr/>
        </p:nvSpPr>
        <p:spPr>
          <a:xfrm>
            <a:off x="681161" y="3044959"/>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Oval 15">
            <a:extLst>
              <a:ext uri="{FF2B5EF4-FFF2-40B4-BE49-F238E27FC236}">
                <a16:creationId xmlns:a16="http://schemas.microsoft.com/office/drawing/2014/main" id="{A9AA583F-53B2-9013-1976-BCB7242DB0C9}"/>
              </a:ext>
            </a:extLst>
          </p:cNvPr>
          <p:cNvSpPr/>
          <p:nvPr/>
        </p:nvSpPr>
        <p:spPr>
          <a:xfrm>
            <a:off x="5944807" y="3081043"/>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7F168A3F-0FAA-2332-508D-6F2FADC453E1}"/>
              </a:ext>
            </a:extLst>
          </p:cNvPr>
          <p:cNvSpPr/>
          <p:nvPr/>
        </p:nvSpPr>
        <p:spPr>
          <a:xfrm>
            <a:off x="5944807" y="3842435"/>
            <a:ext cx="3601312" cy="369332"/>
          </a:xfrm>
          <a:prstGeom prst="rect">
            <a:avLst/>
          </a:prstGeom>
        </p:spPr>
        <p:txBody>
          <a:bodyPr wrap="square">
            <a:spAutoFit/>
          </a:bodyPr>
          <a:lstStyle/>
          <a:p>
            <a:pPr lvl="0">
              <a:defRPr/>
            </a:pPr>
            <a:r>
              <a:rPr lang="en-US" dirty="0">
                <a:solidFill>
                  <a:srgbClr val="005188"/>
                </a:solidFill>
                <a:latin typeface="Franklin Gothic Book" panose="020B0503020102020204" pitchFamily="34" charset="0"/>
                <a:cs typeface="Calibri" panose="020F0502020204030204" pitchFamily="34" charset="0"/>
              </a:rPr>
              <a:t>USSS has two unique missions</a:t>
            </a:r>
            <a:r>
              <a:rPr lang="en-US" b="1" dirty="0">
                <a:solidFill>
                  <a:srgbClr val="005188"/>
                </a:solidFill>
                <a:latin typeface="Franklin Gothic Book" panose="020B0503020102020204" pitchFamily="34" charset="0"/>
                <a:cs typeface="Calibri" panose="020F0502020204030204" pitchFamily="34" charset="0"/>
              </a:rPr>
              <a:t>:</a:t>
            </a:r>
          </a:p>
        </p:txBody>
      </p:sp>
      <p:sp>
        <p:nvSpPr>
          <p:cNvPr id="22" name="Rectangle 21">
            <a:extLst>
              <a:ext uri="{FF2B5EF4-FFF2-40B4-BE49-F238E27FC236}">
                <a16:creationId xmlns:a16="http://schemas.microsoft.com/office/drawing/2014/main" id="{E46D5A80-8091-C0AF-D646-DCCED558BA2B}"/>
              </a:ext>
            </a:extLst>
          </p:cNvPr>
          <p:cNvSpPr/>
          <p:nvPr/>
        </p:nvSpPr>
        <p:spPr>
          <a:xfrm>
            <a:off x="0" y="1706213"/>
            <a:ext cx="12192000" cy="993913"/>
          </a:xfrm>
          <a:prstGeom prst="rect">
            <a:avLst/>
          </a:prstGeom>
          <a:pattFill prst="dkDn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ABB2A7FF-37FB-2D7F-E843-5245970C54CF}"/>
              </a:ext>
            </a:extLst>
          </p:cNvPr>
          <p:cNvSpPr/>
          <p:nvPr/>
        </p:nvSpPr>
        <p:spPr>
          <a:xfrm>
            <a:off x="5368141" y="1648155"/>
            <a:ext cx="1531917" cy="115256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4" name="Picture 23" descr="Logo&#10;&#10;Description automatically generated">
            <a:extLst>
              <a:ext uri="{FF2B5EF4-FFF2-40B4-BE49-F238E27FC236}">
                <a16:creationId xmlns:a16="http://schemas.microsoft.com/office/drawing/2014/main" id="{21771C0E-C34C-3BA4-3FE5-7BD6F1D5F013}"/>
              </a:ext>
            </a:extLst>
          </p:cNvPr>
          <p:cNvPicPr>
            <a:picLocks noChangeAspect="1"/>
          </p:cNvPicPr>
          <p:nvPr/>
        </p:nvPicPr>
        <p:blipFill>
          <a:blip r:embed="rId6"/>
          <a:stretch>
            <a:fillRect/>
          </a:stretch>
        </p:blipFill>
        <p:spPr>
          <a:xfrm>
            <a:off x="5626417" y="1740099"/>
            <a:ext cx="1015365" cy="981293"/>
          </a:xfrm>
          <a:prstGeom prst="rect">
            <a:avLst/>
          </a:prstGeom>
        </p:spPr>
      </p:pic>
      <p:pic>
        <p:nvPicPr>
          <p:cNvPr id="7" name="Graphic 6" descr="Magnifying glass with solid fill">
            <a:extLst>
              <a:ext uri="{FF2B5EF4-FFF2-40B4-BE49-F238E27FC236}">
                <a16:creationId xmlns:a16="http://schemas.microsoft.com/office/drawing/2014/main" id="{7C820C49-66EF-E42A-FEFD-12D9B596CB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42284" y="3105645"/>
            <a:ext cx="455504" cy="455504"/>
          </a:xfrm>
          <a:prstGeom prst="rect">
            <a:avLst/>
          </a:prstGeom>
        </p:spPr>
      </p:pic>
      <p:grpSp>
        <p:nvGrpSpPr>
          <p:cNvPr id="12" name="Group 11">
            <a:extLst>
              <a:ext uri="{FF2B5EF4-FFF2-40B4-BE49-F238E27FC236}">
                <a16:creationId xmlns:a16="http://schemas.microsoft.com/office/drawing/2014/main" id="{E4F5E29E-F195-ED79-8F04-6AFA65206240}"/>
              </a:ext>
            </a:extLst>
          </p:cNvPr>
          <p:cNvGrpSpPr/>
          <p:nvPr/>
        </p:nvGrpSpPr>
        <p:grpSpPr>
          <a:xfrm>
            <a:off x="10352098" y="752702"/>
            <a:ext cx="1850062" cy="584775"/>
            <a:chOff x="10352098" y="752702"/>
            <a:chExt cx="1850062" cy="584775"/>
          </a:xfrm>
        </p:grpSpPr>
        <p:sp>
          <p:nvSpPr>
            <p:cNvPr id="14" name="Rectangle 13">
              <a:extLst>
                <a:ext uri="{FF2B5EF4-FFF2-40B4-BE49-F238E27FC236}">
                  <a16:creationId xmlns:a16="http://schemas.microsoft.com/office/drawing/2014/main" id="{867D11D3-905D-6504-3CED-D79583211606}"/>
                </a:ext>
              </a:extLst>
            </p:cNvPr>
            <p:cNvSpPr/>
            <p:nvPr/>
          </p:nvSpPr>
          <p:spPr>
            <a:xfrm>
              <a:off x="10352098" y="752702"/>
              <a:ext cx="1850062" cy="58477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a:extLst>
                <a:ext uri="{FF2B5EF4-FFF2-40B4-BE49-F238E27FC236}">
                  <a16:creationId xmlns:a16="http://schemas.microsoft.com/office/drawing/2014/main" id="{59DE2112-86C7-30CD-3159-77AEDAFA61AE}"/>
                </a:ext>
              </a:extLst>
            </p:cNvPr>
            <p:cNvSpPr txBox="1"/>
            <p:nvPr/>
          </p:nvSpPr>
          <p:spPr>
            <a:xfrm>
              <a:off x="10707209" y="859001"/>
              <a:ext cx="1411187"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2</a:t>
              </a:r>
              <a:endParaRPr lang="en-US" dirty="0">
                <a:solidFill>
                  <a:srgbClr val="3F3F3F"/>
                </a:solidFill>
                <a:effectLst/>
                <a:latin typeface="FranklinGothicURWBoo" pitchFamily="2" charset="77"/>
              </a:endParaRPr>
            </a:p>
          </p:txBody>
        </p:sp>
        <p:pic>
          <p:nvPicPr>
            <p:cNvPr id="17" name="Graphic 16" descr="Magnifying glass with solid fill">
              <a:extLst>
                <a:ext uri="{FF2B5EF4-FFF2-40B4-BE49-F238E27FC236}">
                  <a16:creationId xmlns:a16="http://schemas.microsoft.com/office/drawing/2014/main" id="{9856DF07-EA2B-BD57-3FDB-78994C031FB8}"/>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427749" y="787645"/>
              <a:ext cx="509491" cy="509491"/>
            </a:xfrm>
            <a:prstGeom prst="rect">
              <a:avLst/>
            </a:prstGeom>
          </p:spPr>
        </p:pic>
      </p:grpSp>
      <p:pic>
        <p:nvPicPr>
          <p:cNvPr id="21" name="Graphic 20" descr="Binoculars with solid fill">
            <a:extLst>
              <a:ext uri="{FF2B5EF4-FFF2-40B4-BE49-F238E27FC236}">
                <a16:creationId xmlns:a16="http://schemas.microsoft.com/office/drawing/2014/main" id="{23C0E4EC-A41D-7228-6CE8-9F2863EFCB53}"/>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6000341" y="3149996"/>
            <a:ext cx="485707" cy="485707"/>
          </a:xfrm>
          <a:prstGeom prst="rect">
            <a:avLst/>
          </a:prstGeom>
        </p:spPr>
      </p:pic>
    </p:spTree>
    <p:extLst>
      <p:ext uri="{BB962C8B-B14F-4D97-AF65-F5344CB8AC3E}">
        <p14:creationId xmlns:p14="http://schemas.microsoft.com/office/powerpoint/2010/main" val="116206272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6FB96F-B06B-45E2-BB0C-295957A66BAC}"/>
              </a:ext>
            </a:extLst>
          </p:cNvPr>
          <p:cNvSpPr>
            <a:spLocks noGrp="1"/>
          </p:cNvSpPr>
          <p:nvPr>
            <p:ph type="title"/>
          </p:nvPr>
        </p:nvSpPr>
        <p:spPr>
          <a:xfrm>
            <a:off x="685800" y="798718"/>
            <a:ext cx="10793896" cy="648374"/>
          </a:xfrm>
        </p:spPr>
        <p:txBody>
          <a:bodyPr>
            <a:normAutofit/>
          </a:bodyPr>
          <a:lstStyle/>
          <a:p>
            <a:r>
              <a:rPr lang="en-US" sz="3200" dirty="0">
                <a:solidFill>
                  <a:srgbClr val="005188"/>
                </a:solidFill>
                <a:latin typeface="Franklin Gothic Book" panose="020B0503020102020204" pitchFamily="34" charset="0"/>
              </a:rPr>
              <a:t>United States Secret Service (</a:t>
            </a:r>
            <a:r>
              <a:rPr lang="en-US" sz="3200" dirty="0">
                <a:solidFill>
                  <a:srgbClr val="005188"/>
                </a:solidFill>
                <a:latin typeface="Franklin Gothic Book" panose="020B0503020102020204" pitchFamily="34" charset="0"/>
                <a:hlinkClick r:id="rId3"/>
              </a:rPr>
              <a:t>USSS</a:t>
            </a:r>
            <a:r>
              <a:rPr lang="en-US" sz="3200" dirty="0">
                <a:solidFill>
                  <a:srgbClr val="005188"/>
                </a:solidFill>
                <a:latin typeface="Franklin Gothic Book" panose="020B0503020102020204" pitchFamily="34" charset="0"/>
              </a:rPr>
              <a:t>)</a:t>
            </a:r>
            <a:endParaRPr lang="en-US" sz="3200" dirty="0">
              <a:solidFill>
                <a:srgbClr val="005188"/>
              </a:solidFill>
            </a:endParaRPr>
          </a:p>
        </p:txBody>
      </p:sp>
      <p:sp>
        <p:nvSpPr>
          <p:cNvPr id="4" name="Content Placeholder 3">
            <a:extLst>
              <a:ext uri="{FF2B5EF4-FFF2-40B4-BE49-F238E27FC236}">
                <a16:creationId xmlns:a16="http://schemas.microsoft.com/office/drawing/2014/main" id="{7734DAA3-530E-472A-8563-CEC22AF04752}"/>
              </a:ext>
            </a:extLst>
          </p:cNvPr>
          <p:cNvSpPr>
            <a:spLocks noGrp="1"/>
          </p:cNvSpPr>
          <p:nvPr>
            <p:ph sz="half" idx="2"/>
          </p:nvPr>
        </p:nvSpPr>
        <p:spPr>
          <a:xfrm>
            <a:off x="4296523" y="3802180"/>
            <a:ext cx="7173136" cy="2402936"/>
          </a:xfrm>
        </p:spPr>
        <p:txBody>
          <a:bodyPr numCol="2" spcCol="182880">
            <a:noAutofit/>
          </a:bodyPr>
          <a:lstStyle/>
          <a:p>
            <a:pPr marL="228600" lvl="1">
              <a:lnSpc>
                <a:spcPct val="100000"/>
              </a:lnSpc>
              <a:spcBef>
                <a:spcPts val="0"/>
              </a:spcBef>
              <a:spcAft>
                <a:spcPts val="400"/>
              </a:spcAft>
            </a:pPr>
            <a:r>
              <a:rPr lang="en-US" sz="1800" dirty="0">
                <a:solidFill>
                  <a:srgbClr val="005188"/>
                </a:solidFill>
              </a:rPr>
              <a:t>Armored Vehicles </a:t>
            </a:r>
          </a:p>
          <a:p>
            <a:pPr marL="228600" lvl="1">
              <a:lnSpc>
                <a:spcPct val="100000"/>
              </a:lnSpc>
              <a:spcBef>
                <a:spcPts val="0"/>
              </a:spcBef>
              <a:spcAft>
                <a:spcPts val="400"/>
              </a:spcAft>
            </a:pPr>
            <a:r>
              <a:rPr lang="en-US" sz="1800" dirty="0">
                <a:solidFill>
                  <a:srgbClr val="005188"/>
                </a:solidFill>
                <a:ea typeface="Times New Roman" panose="02020603050405020304" pitchFamily="18" charset="0"/>
              </a:rPr>
              <a:t>Canines</a:t>
            </a:r>
          </a:p>
          <a:p>
            <a:pPr marL="228600" lvl="1">
              <a:lnSpc>
                <a:spcPct val="100000"/>
              </a:lnSpc>
              <a:spcBef>
                <a:spcPts val="0"/>
              </a:spcBef>
              <a:spcAft>
                <a:spcPts val="400"/>
              </a:spcAft>
            </a:pPr>
            <a:r>
              <a:rPr lang="en-US" sz="1800" dirty="0">
                <a:solidFill>
                  <a:srgbClr val="005188"/>
                </a:solidFill>
                <a:ea typeface="Calibri" panose="020F0502020204030204" pitchFamily="34" charset="0"/>
                <a:cs typeface="Times New Roman" panose="02020603050405020304" pitchFamily="18" charset="0"/>
              </a:rPr>
              <a:t>Cybersecurity Software </a:t>
            </a:r>
          </a:p>
          <a:p>
            <a:pPr marL="228600" lvl="1">
              <a:lnSpc>
                <a:spcPct val="100000"/>
              </a:lnSpc>
              <a:spcBef>
                <a:spcPts val="0"/>
              </a:spcBef>
              <a:spcAft>
                <a:spcPts val="400"/>
              </a:spcAft>
            </a:pPr>
            <a:r>
              <a:rPr lang="en-US" sz="1800" dirty="0">
                <a:solidFill>
                  <a:srgbClr val="005188"/>
                </a:solidFill>
                <a:ea typeface="Calibri" panose="020F0502020204030204" pitchFamily="34" charset="0"/>
                <a:cs typeface="Times New Roman" panose="02020603050405020304" pitchFamily="18" charset="0"/>
              </a:rPr>
              <a:t>Digital Evidence Software </a:t>
            </a:r>
          </a:p>
          <a:p>
            <a:pPr marL="228600" lvl="1">
              <a:lnSpc>
                <a:spcPct val="100000"/>
              </a:lnSpc>
              <a:spcBef>
                <a:spcPts val="0"/>
              </a:spcBef>
              <a:spcAft>
                <a:spcPts val="400"/>
              </a:spcAft>
            </a:pPr>
            <a:r>
              <a:rPr lang="en-US" sz="1800" dirty="0">
                <a:solidFill>
                  <a:srgbClr val="005188"/>
                </a:solidFill>
                <a:ea typeface="Times New Roman" panose="02020603050405020304" pitchFamily="18" charset="0"/>
              </a:rPr>
              <a:t>Fingerprint Scanners</a:t>
            </a:r>
          </a:p>
          <a:p>
            <a:pPr marL="228600" lvl="1">
              <a:lnSpc>
                <a:spcPct val="100000"/>
              </a:lnSpc>
              <a:spcBef>
                <a:spcPts val="0"/>
              </a:spcBef>
              <a:spcAft>
                <a:spcPts val="400"/>
              </a:spcAft>
            </a:pPr>
            <a:r>
              <a:rPr lang="en-US" sz="1800" dirty="0">
                <a:solidFill>
                  <a:srgbClr val="005188"/>
                </a:solidFill>
                <a:ea typeface="Calibri" panose="020F0502020204030204" pitchFamily="34" charset="0"/>
                <a:cs typeface="Times New Roman" panose="02020603050405020304" pitchFamily="18" charset="0"/>
              </a:rPr>
              <a:t>Forensics Software and Equipment</a:t>
            </a:r>
          </a:p>
          <a:p>
            <a:pPr>
              <a:spcBef>
                <a:spcPts val="0"/>
              </a:spcBef>
              <a:spcAft>
                <a:spcPts val="400"/>
              </a:spcAft>
            </a:pPr>
            <a:r>
              <a:rPr lang="en-US" sz="1800" dirty="0">
                <a:solidFill>
                  <a:srgbClr val="005188"/>
                </a:solidFill>
                <a:ea typeface="Times New Roman" panose="02020603050405020304" pitchFamily="18" charset="0"/>
              </a:rPr>
              <a:t>IT Hardware and Software — including wireless mobile</a:t>
            </a:r>
          </a:p>
          <a:p>
            <a:pPr>
              <a:spcBef>
                <a:spcPts val="0"/>
              </a:spcBef>
              <a:spcAft>
                <a:spcPts val="400"/>
              </a:spcAft>
            </a:pPr>
            <a:r>
              <a:rPr lang="en-US" sz="1800" dirty="0">
                <a:solidFill>
                  <a:srgbClr val="005188"/>
                </a:solidFill>
                <a:ea typeface="Times New Roman" panose="02020603050405020304" pitchFamily="18" charset="0"/>
              </a:rPr>
              <a:t>Night Vision Goggles </a:t>
            </a:r>
          </a:p>
          <a:p>
            <a:pPr>
              <a:spcBef>
                <a:spcPts val="0"/>
              </a:spcBef>
              <a:spcAft>
                <a:spcPts val="400"/>
              </a:spcAft>
            </a:pPr>
            <a:r>
              <a:rPr lang="en-US" sz="1800" dirty="0">
                <a:solidFill>
                  <a:srgbClr val="005188"/>
                </a:solidFill>
                <a:ea typeface="Calibri" panose="020F0502020204030204" pitchFamily="34" charset="0"/>
                <a:cs typeface="Times New Roman" panose="02020603050405020304" pitchFamily="18" charset="0"/>
              </a:rPr>
              <a:t>Ordnance (Ammunition, Rifles, and Small Arms)</a:t>
            </a:r>
          </a:p>
          <a:p>
            <a:pPr>
              <a:spcBef>
                <a:spcPts val="0"/>
              </a:spcBef>
              <a:spcAft>
                <a:spcPts val="400"/>
              </a:spcAft>
            </a:pPr>
            <a:r>
              <a:rPr lang="en-US" sz="1800" dirty="0">
                <a:solidFill>
                  <a:srgbClr val="005188"/>
                </a:solidFill>
                <a:ea typeface="Times New Roman" panose="02020603050405020304" pitchFamily="18" charset="0"/>
              </a:rPr>
              <a:t>Physical Security Systems</a:t>
            </a:r>
            <a:endParaRPr lang="en-US" sz="1800" strike="sngStrike" dirty="0">
              <a:solidFill>
                <a:srgbClr val="005188"/>
              </a:solidFill>
              <a:ea typeface="Calibri" panose="020F0502020204030204" pitchFamily="34" charset="0"/>
              <a:cs typeface="Times New Roman" panose="02020603050405020304" pitchFamily="18" charset="0"/>
            </a:endParaRPr>
          </a:p>
          <a:p>
            <a:pPr>
              <a:spcBef>
                <a:spcPts val="0"/>
              </a:spcBef>
              <a:spcAft>
                <a:spcPts val="400"/>
              </a:spcAft>
            </a:pPr>
            <a:r>
              <a:rPr lang="en-US" sz="1800" dirty="0">
                <a:solidFill>
                  <a:srgbClr val="005188"/>
                </a:solidFill>
                <a:ea typeface="Times New Roman" panose="02020603050405020304" pitchFamily="18" charset="0"/>
              </a:rPr>
              <a:t>Scientific and Technical Services</a:t>
            </a:r>
            <a:endParaRPr lang="en-US" sz="1800" strike="sngStrike" dirty="0">
              <a:solidFill>
                <a:srgbClr val="005188"/>
              </a:solidFill>
              <a:ea typeface="Times New Roman" panose="02020603050405020304" pitchFamily="18" charset="0"/>
            </a:endParaRPr>
          </a:p>
          <a:p>
            <a:pPr>
              <a:spcBef>
                <a:spcPts val="0"/>
              </a:spcBef>
              <a:spcAft>
                <a:spcPts val="400"/>
              </a:spcAft>
            </a:pPr>
            <a:r>
              <a:rPr lang="en-US" sz="1800" dirty="0">
                <a:solidFill>
                  <a:srgbClr val="005188"/>
                </a:solidFill>
                <a:ea typeface="Times New Roman" panose="02020603050405020304" pitchFamily="18" charset="0"/>
              </a:rPr>
              <a:t>Telecommunications Equipment </a:t>
            </a:r>
          </a:p>
          <a:p>
            <a:pPr>
              <a:spcBef>
                <a:spcPts val="0"/>
              </a:spcBef>
              <a:spcAft>
                <a:spcPts val="400"/>
              </a:spcAft>
            </a:pPr>
            <a:r>
              <a:rPr lang="en-US" sz="1800" dirty="0">
                <a:solidFill>
                  <a:srgbClr val="005188"/>
                </a:solidFill>
                <a:ea typeface="Times New Roman" panose="02020603050405020304" pitchFamily="18" charset="0"/>
              </a:rPr>
              <a:t>Uniforms</a:t>
            </a:r>
          </a:p>
          <a:p>
            <a:pPr>
              <a:spcBef>
                <a:spcPts val="0"/>
              </a:spcBef>
              <a:spcAft>
                <a:spcPts val="200"/>
              </a:spcAft>
            </a:pPr>
            <a:endParaRPr lang="en-US" sz="1800" dirty="0">
              <a:solidFill>
                <a:srgbClr val="005188"/>
              </a:solidFill>
              <a:effectLst/>
              <a:ea typeface="Times New Roman" panose="02020603050405020304" pitchFamily="18" charset="0"/>
            </a:endParaRPr>
          </a:p>
        </p:txBody>
      </p:sp>
      <p:sp>
        <p:nvSpPr>
          <p:cNvPr id="5" name="Slide Number Placeholder 4">
            <a:extLst>
              <a:ext uri="{FF2B5EF4-FFF2-40B4-BE49-F238E27FC236}">
                <a16:creationId xmlns:a16="http://schemas.microsoft.com/office/drawing/2014/main" id="{38BAF1B9-C004-4BF5-9F4C-E9175EDDC201}"/>
              </a:ext>
            </a:extLst>
          </p:cNvPr>
          <p:cNvSpPr>
            <a:spLocks noGrp="1"/>
          </p:cNvSpPr>
          <p:nvPr>
            <p:ph type="sldNum" sz="quarter" idx="10"/>
          </p:nvPr>
        </p:nvSpPr>
        <p:spPr/>
        <p:txBody>
          <a:bodyPr/>
          <a:lstStyle/>
          <a:p>
            <a:fld id="{608A590B-EA45-4811-A9A8-40DF519EF08C}" type="slidenum">
              <a:rPr lang="en-US" smtClean="0"/>
              <a:pPr/>
              <a:t>35</a:t>
            </a:fld>
            <a:endParaRPr lang="en-US" dirty="0"/>
          </a:p>
        </p:txBody>
      </p:sp>
      <p:sp>
        <p:nvSpPr>
          <p:cNvPr id="7" name="Rectangle 6">
            <a:extLst>
              <a:ext uri="{FF2B5EF4-FFF2-40B4-BE49-F238E27FC236}">
                <a16:creationId xmlns:a16="http://schemas.microsoft.com/office/drawing/2014/main" id="{CA95EF1D-311D-4908-552C-00F8F35FB827}"/>
              </a:ext>
            </a:extLst>
          </p:cNvPr>
          <p:cNvSpPr/>
          <p:nvPr/>
        </p:nvSpPr>
        <p:spPr>
          <a:xfrm>
            <a:off x="0" y="1706213"/>
            <a:ext cx="12192000" cy="993913"/>
          </a:xfrm>
          <a:prstGeom prst="rect">
            <a:avLst/>
          </a:prstGeom>
          <a:pattFill prst="dkDn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E1422D6E-3E25-4CD6-65B7-6EF9BC5A1665}"/>
              </a:ext>
            </a:extLst>
          </p:cNvPr>
          <p:cNvSpPr/>
          <p:nvPr/>
        </p:nvSpPr>
        <p:spPr>
          <a:xfrm>
            <a:off x="4948781" y="3168038"/>
            <a:ext cx="6643733" cy="369332"/>
          </a:xfrm>
          <a:prstGeom prst="rect">
            <a:avLst/>
          </a:prstGeom>
        </p:spPr>
        <p:txBody>
          <a:bodyPr wrap="square">
            <a:spAutoFit/>
          </a:bodyPr>
          <a:lstStyle/>
          <a:p>
            <a:pPr lvl="0">
              <a:defRPr/>
            </a:pPr>
            <a:r>
              <a:rPr lang="en-US" b="1" dirty="0">
                <a:solidFill>
                  <a:srgbClr val="003E67"/>
                </a:solidFill>
                <a:latin typeface="Franklin Gothic Book" panose="020B0503020102020204" pitchFamily="34" charset="0"/>
                <a:cs typeface="Calibri" panose="020F0502020204030204" pitchFamily="34" charset="0"/>
              </a:rPr>
              <a:t>What USSS Buys</a:t>
            </a:r>
          </a:p>
        </p:txBody>
      </p:sp>
      <p:cxnSp>
        <p:nvCxnSpPr>
          <p:cNvPr id="18" name="Straight Connector 17">
            <a:extLst>
              <a:ext uri="{FF2B5EF4-FFF2-40B4-BE49-F238E27FC236}">
                <a16:creationId xmlns:a16="http://schemas.microsoft.com/office/drawing/2014/main" id="{15404D1B-993C-14C7-566E-85633921B9E5}"/>
              </a:ext>
            </a:extLst>
          </p:cNvPr>
          <p:cNvCxnSpPr/>
          <p:nvPr/>
        </p:nvCxnSpPr>
        <p:spPr>
          <a:xfrm>
            <a:off x="3977887" y="3112903"/>
            <a:ext cx="0" cy="3137200"/>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CD81A2B1-418C-2FEE-2FBE-11DDD010F971}"/>
              </a:ext>
            </a:extLst>
          </p:cNvPr>
          <p:cNvCxnSpPr>
            <a:cxnSpLocks/>
          </p:cNvCxnSpPr>
          <p:nvPr/>
        </p:nvCxnSpPr>
        <p:spPr>
          <a:xfrm>
            <a:off x="653329" y="5388135"/>
            <a:ext cx="310896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9A6EA39E-DD45-446A-A48C-E102CCD4B32E}"/>
              </a:ext>
            </a:extLst>
          </p:cNvPr>
          <p:cNvSpPr txBox="1"/>
          <p:nvPr/>
        </p:nvSpPr>
        <p:spPr>
          <a:xfrm>
            <a:off x="1309083" y="5558784"/>
            <a:ext cx="1803805" cy="646331"/>
          </a:xfrm>
          <a:prstGeom prst="rect">
            <a:avLst/>
          </a:prstGeom>
          <a:noFill/>
        </p:spPr>
        <p:txBody>
          <a:bodyPr wrap="square" rtlCol="0">
            <a:spAutoFit/>
          </a:bodyPr>
          <a:lstStyle/>
          <a:p>
            <a:r>
              <a:rPr lang="en-US" b="1" dirty="0">
                <a:solidFill>
                  <a:srgbClr val="5E9732"/>
                </a:solidFill>
                <a:latin typeface="Franklin Gothic Book" panose="020B0503020102020204" pitchFamily="34" charset="0"/>
              </a:rPr>
              <a:t>Contract Spend</a:t>
            </a:r>
          </a:p>
          <a:p>
            <a:r>
              <a:rPr lang="en-US" dirty="0">
                <a:solidFill>
                  <a:srgbClr val="5E9732"/>
                </a:solidFill>
                <a:latin typeface="Franklin Gothic Book" panose="020B0503020102020204" pitchFamily="34" charset="0"/>
              </a:rPr>
              <a:t>$325M</a:t>
            </a:r>
          </a:p>
        </p:txBody>
      </p:sp>
      <p:sp>
        <p:nvSpPr>
          <p:cNvPr id="30" name="Rectangle 29">
            <a:extLst>
              <a:ext uri="{FF2B5EF4-FFF2-40B4-BE49-F238E27FC236}">
                <a16:creationId xmlns:a16="http://schemas.microsoft.com/office/drawing/2014/main" id="{D7F5F42A-2096-41DD-AFA9-EE1184015A50}"/>
              </a:ext>
            </a:extLst>
          </p:cNvPr>
          <p:cNvSpPr/>
          <p:nvPr/>
        </p:nvSpPr>
        <p:spPr>
          <a:xfrm>
            <a:off x="1380573" y="3160261"/>
            <a:ext cx="2743193" cy="369332"/>
          </a:xfrm>
          <a:prstGeom prst="rect">
            <a:avLst/>
          </a:prstGeom>
        </p:spPr>
        <p:txBody>
          <a:bodyPr wrap="square">
            <a:spAutoFit/>
          </a:bodyPr>
          <a:lstStyle/>
          <a:p>
            <a:pPr lvl="0">
              <a:defRPr/>
            </a:pPr>
            <a:r>
              <a:rPr lang="en-US" b="1" dirty="0">
                <a:solidFill>
                  <a:srgbClr val="003366"/>
                </a:solidFill>
                <a:latin typeface="Franklin Gothic Book" panose="020B0503020102020204" pitchFamily="34" charset="0"/>
                <a:cs typeface="Calibri" panose="020F0502020204030204" pitchFamily="34" charset="0"/>
              </a:rPr>
              <a:t>Contact </a:t>
            </a:r>
          </a:p>
        </p:txBody>
      </p:sp>
      <p:sp>
        <p:nvSpPr>
          <p:cNvPr id="40" name="Rectangle 39">
            <a:extLst>
              <a:ext uri="{FF2B5EF4-FFF2-40B4-BE49-F238E27FC236}">
                <a16:creationId xmlns:a16="http://schemas.microsoft.com/office/drawing/2014/main" id="{58F3484E-89A5-42FA-989B-CA197395411C}"/>
              </a:ext>
            </a:extLst>
          </p:cNvPr>
          <p:cNvSpPr/>
          <p:nvPr/>
        </p:nvSpPr>
        <p:spPr>
          <a:xfrm>
            <a:off x="566071" y="4599427"/>
            <a:ext cx="3411816" cy="646331"/>
          </a:xfrm>
          <a:prstGeom prst="rect">
            <a:avLst/>
          </a:prstGeom>
        </p:spPr>
        <p:txBody>
          <a:bodyPr wrap="square">
            <a:spAutoFit/>
          </a:bodyPr>
          <a:lstStyle/>
          <a:p>
            <a:pPr lvl="0">
              <a:defRPr/>
            </a:pPr>
            <a:r>
              <a:rPr lang="en-US" dirty="0">
                <a:solidFill>
                  <a:srgbClr val="003366"/>
                </a:solidFill>
                <a:latin typeface="Franklin Gothic Book" panose="020B0503020102020204" pitchFamily="34" charset="0"/>
                <a:cs typeface="Calibri" panose="020F0502020204030204" pitchFamily="34" charset="0"/>
              </a:rPr>
              <a:t>Small Business Specialist</a:t>
            </a:r>
          </a:p>
          <a:p>
            <a:pPr lvl="0">
              <a:defRPr/>
            </a:pPr>
            <a:r>
              <a:rPr lang="en-US" dirty="0">
                <a:solidFill>
                  <a:srgbClr val="003366"/>
                </a:solidFill>
                <a:latin typeface="Franklin Gothic Book" panose="020B0503020102020204" pitchFamily="34" charset="0"/>
                <a:cs typeface="Calibri" panose="020F0502020204030204" pitchFamily="34" charset="0"/>
                <a:hlinkClick r:id="rId4"/>
              </a:rPr>
              <a:t>pro.smallbusiness@usss.dhs.gov</a:t>
            </a:r>
            <a:r>
              <a:rPr lang="en-US" dirty="0">
                <a:solidFill>
                  <a:srgbClr val="003366"/>
                </a:solidFill>
                <a:latin typeface="Franklin Gothic Book" panose="020B0503020102020204" pitchFamily="34" charset="0"/>
                <a:cs typeface="Calibri" panose="020F0502020204030204" pitchFamily="34" charset="0"/>
              </a:rPr>
              <a:t> </a:t>
            </a:r>
          </a:p>
        </p:txBody>
      </p:sp>
      <p:sp>
        <p:nvSpPr>
          <p:cNvPr id="41" name="TextBox 40">
            <a:extLst>
              <a:ext uri="{FF2B5EF4-FFF2-40B4-BE49-F238E27FC236}">
                <a16:creationId xmlns:a16="http://schemas.microsoft.com/office/drawing/2014/main" id="{9CD38026-D02F-43E8-B33F-D3A0F002AEDB}"/>
              </a:ext>
            </a:extLst>
          </p:cNvPr>
          <p:cNvSpPr txBox="1"/>
          <p:nvPr/>
        </p:nvSpPr>
        <p:spPr>
          <a:xfrm>
            <a:off x="596752" y="3816574"/>
            <a:ext cx="3263099" cy="923330"/>
          </a:xfrm>
          <a:prstGeom prst="rect">
            <a:avLst/>
          </a:prstGeom>
          <a:noFill/>
        </p:spPr>
        <p:txBody>
          <a:bodyPr wrap="square">
            <a:spAutoFit/>
          </a:bodyPr>
          <a:lstStyle/>
          <a:p>
            <a:r>
              <a:rPr lang="en-US" dirty="0">
                <a:solidFill>
                  <a:srgbClr val="003366"/>
                </a:solidFill>
                <a:latin typeface="Franklin Gothic Book" panose="020B0503020102020204" pitchFamily="34" charset="0"/>
                <a:cs typeface="Calibri" panose="020F0502020204030204" pitchFamily="34" charset="0"/>
              </a:rPr>
              <a:t>Component IL </a:t>
            </a:r>
            <a:r>
              <a:rPr lang="en-US" b="0" i="0" u="sng" dirty="0">
                <a:solidFill>
                  <a:srgbClr val="002B47"/>
                </a:solidFill>
                <a:effectLst/>
                <a:latin typeface="Franklin Gothic Book" panose="020B0503020102020204" pitchFamily="34" charset="0"/>
                <a:hlinkClick r:id="rId5"/>
              </a:rPr>
              <a:t>IndustryLiaison@usss.dhs.gov</a:t>
            </a:r>
            <a:endParaRPr lang="en-US" b="0" i="0" u="sng" dirty="0">
              <a:solidFill>
                <a:srgbClr val="002B47"/>
              </a:solidFill>
              <a:effectLst/>
              <a:latin typeface="Franklin Gothic Book" panose="020B0503020102020204" pitchFamily="34" charset="0"/>
            </a:endParaRPr>
          </a:p>
          <a:p>
            <a:endParaRPr lang="en-US" dirty="0">
              <a:solidFill>
                <a:srgbClr val="005188"/>
              </a:solidFill>
              <a:latin typeface="Franklin Gothic Book" panose="020B0503020102020204" pitchFamily="34" charset="0"/>
            </a:endParaRPr>
          </a:p>
        </p:txBody>
      </p:sp>
      <p:sp>
        <p:nvSpPr>
          <p:cNvPr id="44" name="Rectangle 43">
            <a:extLst>
              <a:ext uri="{FF2B5EF4-FFF2-40B4-BE49-F238E27FC236}">
                <a16:creationId xmlns:a16="http://schemas.microsoft.com/office/drawing/2014/main" id="{4366D019-23FA-4332-947C-31BE78F33BF8}"/>
              </a:ext>
            </a:extLst>
          </p:cNvPr>
          <p:cNvSpPr/>
          <p:nvPr/>
        </p:nvSpPr>
        <p:spPr>
          <a:xfrm>
            <a:off x="5368141" y="1648155"/>
            <a:ext cx="1531917" cy="115256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5" name="Picture 44" descr="Logo&#10;&#10;Description automatically generated">
            <a:extLst>
              <a:ext uri="{FF2B5EF4-FFF2-40B4-BE49-F238E27FC236}">
                <a16:creationId xmlns:a16="http://schemas.microsoft.com/office/drawing/2014/main" id="{5AEA13D9-896D-4429-9FEA-1F7752002E06}"/>
              </a:ext>
            </a:extLst>
          </p:cNvPr>
          <p:cNvPicPr>
            <a:picLocks noChangeAspect="1"/>
          </p:cNvPicPr>
          <p:nvPr/>
        </p:nvPicPr>
        <p:blipFill>
          <a:blip r:embed="rId6"/>
          <a:stretch>
            <a:fillRect/>
          </a:stretch>
        </p:blipFill>
        <p:spPr>
          <a:xfrm>
            <a:off x="5626417" y="1740099"/>
            <a:ext cx="1015365" cy="981293"/>
          </a:xfrm>
          <a:prstGeom prst="rect">
            <a:avLst/>
          </a:prstGeom>
        </p:spPr>
      </p:pic>
      <p:grpSp>
        <p:nvGrpSpPr>
          <p:cNvPr id="3" name="Group 2">
            <a:extLst>
              <a:ext uri="{FF2B5EF4-FFF2-40B4-BE49-F238E27FC236}">
                <a16:creationId xmlns:a16="http://schemas.microsoft.com/office/drawing/2014/main" id="{46D82852-A058-698D-F1CA-F6CCA510B2F1}"/>
              </a:ext>
            </a:extLst>
          </p:cNvPr>
          <p:cNvGrpSpPr/>
          <p:nvPr/>
        </p:nvGrpSpPr>
        <p:grpSpPr>
          <a:xfrm>
            <a:off x="4268365" y="3056682"/>
            <a:ext cx="596777" cy="596777"/>
            <a:chOff x="4103366" y="3057874"/>
            <a:chExt cx="596777" cy="596777"/>
          </a:xfrm>
        </p:grpSpPr>
        <p:sp>
          <p:nvSpPr>
            <p:cNvPr id="6" name="Oval 5">
              <a:extLst>
                <a:ext uri="{FF2B5EF4-FFF2-40B4-BE49-F238E27FC236}">
                  <a16:creationId xmlns:a16="http://schemas.microsoft.com/office/drawing/2014/main" id="{C5F90C06-367E-6C5D-4D5D-659354D812B5}"/>
                </a:ext>
              </a:extLst>
            </p:cNvPr>
            <p:cNvSpPr/>
            <p:nvPr/>
          </p:nvSpPr>
          <p:spPr>
            <a:xfrm>
              <a:off x="4103366" y="3057874"/>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Graphic 7" descr="Thumbs up sign with solid fill">
              <a:extLst>
                <a:ext uri="{FF2B5EF4-FFF2-40B4-BE49-F238E27FC236}">
                  <a16:creationId xmlns:a16="http://schemas.microsoft.com/office/drawing/2014/main" id="{2333D675-FAB8-695F-E5BA-BDC13935006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183557" y="3119795"/>
              <a:ext cx="451008" cy="472933"/>
            </a:xfrm>
            <a:prstGeom prst="rect">
              <a:avLst/>
            </a:prstGeom>
          </p:spPr>
        </p:pic>
      </p:grpSp>
      <p:grpSp>
        <p:nvGrpSpPr>
          <p:cNvPr id="9" name="Group 8">
            <a:extLst>
              <a:ext uri="{FF2B5EF4-FFF2-40B4-BE49-F238E27FC236}">
                <a16:creationId xmlns:a16="http://schemas.microsoft.com/office/drawing/2014/main" id="{65682142-99F7-D40F-CD42-94C47E4D5E42}"/>
              </a:ext>
            </a:extLst>
          </p:cNvPr>
          <p:cNvGrpSpPr/>
          <p:nvPr/>
        </p:nvGrpSpPr>
        <p:grpSpPr>
          <a:xfrm>
            <a:off x="712306" y="3056682"/>
            <a:ext cx="596777" cy="596777"/>
            <a:chOff x="720155" y="3061041"/>
            <a:chExt cx="596777" cy="596777"/>
          </a:xfrm>
        </p:grpSpPr>
        <p:sp>
          <p:nvSpPr>
            <p:cNvPr id="10" name="Oval 9">
              <a:extLst>
                <a:ext uri="{FF2B5EF4-FFF2-40B4-BE49-F238E27FC236}">
                  <a16:creationId xmlns:a16="http://schemas.microsoft.com/office/drawing/2014/main" id="{D2C03340-4C19-CB5A-2292-28A3A698D798}"/>
                </a:ext>
              </a:extLst>
            </p:cNvPr>
            <p:cNvSpPr/>
            <p:nvPr/>
          </p:nvSpPr>
          <p:spPr>
            <a:xfrm>
              <a:off x="720155" y="3061041"/>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Graphic 11" descr="Send with solid fill">
              <a:extLst>
                <a:ext uri="{FF2B5EF4-FFF2-40B4-BE49-F238E27FC236}">
                  <a16:creationId xmlns:a16="http://schemas.microsoft.com/office/drawing/2014/main" id="{3ADE8579-365D-2493-FD77-DC6581B23A4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39843" y="3135057"/>
              <a:ext cx="486167" cy="458618"/>
            </a:xfrm>
            <a:prstGeom prst="rect">
              <a:avLst/>
            </a:prstGeom>
          </p:spPr>
        </p:pic>
      </p:grpSp>
      <p:grpSp>
        <p:nvGrpSpPr>
          <p:cNvPr id="13" name="Group 12">
            <a:extLst>
              <a:ext uri="{FF2B5EF4-FFF2-40B4-BE49-F238E27FC236}">
                <a16:creationId xmlns:a16="http://schemas.microsoft.com/office/drawing/2014/main" id="{F80E418D-9606-B7F7-5C11-3F5734ECFAD5}"/>
              </a:ext>
            </a:extLst>
          </p:cNvPr>
          <p:cNvGrpSpPr/>
          <p:nvPr/>
        </p:nvGrpSpPr>
        <p:grpSpPr>
          <a:xfrm>
            <a:off x="722342" y="5558784"/>
            <a:ext cx="596777" cy="596777"/>
            <a:chOff x="722342" y="5462505"/>
            <a:chExt cx="596777" cy="596777"/>
          </a:xfrm>
        </p:grpSpPr>
        <p:sp>
          <p:nvSpPr>
            <p:cNvPr id="15" name="Oval 14">
              <a:extLst>
                <a:ext uri="{FF2B5EF4-FFF2-40B4-BE49-F238E27FC236}">
                  <a16:creationId xmlns:a16="http://schemas.microsoft.com/office/drawing/2014/main" id="{4D285928-5EDB-8C17-810B-955C42B34552}"/>
                </a:ext>
              </a:extLst>
            </p:cNvPr>
            <p:cNvSpPr/>
            <p:nvPr/>
          </p:nvSpPr>
          <p:spPr>
            <a:xfrm>
              <a:off x="722342" y="5462505"/>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Graphic 15" descr="Piggy Bank with solid fill">
              <a:extLst>
                <a:ext uri="{FF2B5EF4-FFF2-40B4-BE49-F238E27FC236}">
                  <a16:creationId xmlns:a16="http://schemas.microsoft.com/office/drawing/2014/main" id="{22901FD8-B644-F386-08CA-0646EB084160}"/>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800528" y="5510181"/>
              <a:ext cx="485456" cy="485456"/>
            </a:xfrm>
            <a:prstGeom prst="rect">
              <a:avLst/>
            </a:prstGeom>
          </p:spPr>
        </p:pic>
      </p:grpSp>
      <p:grpSp>
        <p:nvGrpSpPr>
          <p:cNvPr id="21" name="Group 20">
            <a:extLst>
              <a:ext uri="{FF2B5EF4-FFF2-40B4-BE49-F238E27FC236}">
                <a16:creationId xmlns:a16="http://schemas.microsoft.com/office/drawing/2014/main" id="{A3F41A0D-D948-2073-FF2B-71776F7037BE}"/>
              </a:ext>
            </a:extLst>
          </p:cNvPr>
          <p:cNvGrpSpPr/>
          <p:nvPr/>
        </p:nvGrpSpPr>
        <p:grpSpPr>
          <a:xfrm>
            <a:off x="10352098" y="752702"/>
            <a:ext cx="1850062" cy="584775"/>
            <a:chOff x="10352098" y="752702"/>
            <a:chExt cx="1850062" cy="584775"/>
          </a:xfrm>
        </p:grpSpPr>
        <p:sp>
          <p:nvSpPr>
            <p:cNvPr id="22" name="Rectangle 21">
              <a:extLst>
                <a:ext uri="{FF2B5EF4-FFF2-40B4-BE49-F238E27FC236}">
                  <a16:creationId xmlns:a16="http://schemas.microsoft.com/office/drawing/2014/main" id="{A01DCFCC-4831-A5A2-3379-6E596157C8B0}"/>
                </a:ext>
              </a:extLst>
            </p:cNvPr>
            <p:cNvSpPr/>
            <p:nvPr/>
          </p:nvSpPr>
          <p:spPr>
            <a:xfrm>
              <a:off x="10352098" y="752702"/>
              <a:ext cx="1850062" cy="58477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Box 22">
              <a:extLst>
                <a:ext uri="{FF2B5EF4-FFF2-40B4-BE49-F238E27FC236}">
                  <a16:creationId xmlns:a16="http://schemas.microsoft.com/office/drawing/2014/main" id="{5357066B-63C3-1AEE-FBEE-5D11FCBC9DC6}"/>
                </a:ext>
              </a:extLst>
            </p:cNvPr>
            <p:cNvSpPr txBox="1"/>
            <p:nvPr/>
          </p:nvSpPr>
          <p:spPr>
            <a:xfrm>
              <a:off x="10707209" y="859001"/>
              <a:ext cx="1411187"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2</a:t>
              </a:r>
              <a:endParaRPr lang="en-US" dirty="0">
                <a:solidFill>
                  <a:srgbClr val="3F3F3F"/>
                </a:solidFill>
                <a:effectLst/>
                <a:latin typeface="FranklinGothicURWBoo" pitchFamily="2" charset="77"/>
              </a:endParaRPr>
            </a:p>
          </p:txBody>
        </p:sp>
        <p:pic>
          <p:nvPicPr>
            <p:cNvPr id="24" name="Graphic 23" descr="Magnifying glass with solid fill">
              <a:extLst>
                <a:ext uri="{FF2B5EF4-FFF2-40B4-BE49-F238E27FC236}">
                  <a16:creationId xmlns:a16="http://schemas.microsoft.com/office/drawing/2014/main" id="{368A2692-C2D5-5E6F-2C77-7CDD281CAF7A}"/>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0427749" y="787645"/>
              <a:ext cx="509491" cy="509491"/>
            </a:xfrm>
            <a:prstGeom prst="rect">
              <a:avLst/>
            </a:prstGeom>
          </p:spPr>
        </p:pic>
      </p:grpSp>
    </p:spTree>
    <p:extLst>
      <p:ext uri="{BB962C8B-B14F-4D97-AF65-F5344CB8AC3E}">
        <p14:creationId xmlns:p14="http://schemas.microsoft.com/office/powerpoint/2010/main" val="11693561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7716FBDA-4E78-54E5-894B-86140940C96B}"/>
              </a:ext>
            </a:extLst>
          </p:cNvPr>
          <p:cNvSpPr/>
          <p:nvPr/>
        </p:nvSpPr>
        <p:spPr>
          <a:xfrm>
            <a:off x="1698957" y="3481711"/>
            <a:ext cx="2296097" cy="1060595"/>
          </a:xfrm>
          <a:prstGeom prst="rect">
            <a:avLst/>
          </a:prstGeom>
          <a:solidFill>
            <a:srgbClr val="BF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7" name="Graphic 36" descr="Bullseye with solid fill">
            <a:extLst>
              <a:ext uri="{FF2B5EF4-FFF2-40B4-BE49-F238E27FC236}">
                <a16:creationId xmlns:a16="http://schemas.microsoft.com/office/drawing/2014/main" id="{FC7A23FC-25E8-D98B-1FFB-97564AF5282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60742" y="3561294"/>
            <a:ext cx="887031" cy="887031"/>
          </a:xfrm>
          <a:prstGeom prst="rect">
            <a:avLst/>
          </a:prstGeom>
        </p:spPr>
      </p:pic>
      <p:sp>
        <p:nvSpPr>
          <p:cNvPr id="38" name="TextBox 37">
            <a:extLst>
              <a:ext uri="{FF2B5EF4-FFF2-40B4-BE49-F238E27FC236}">
                <a16:creationId xmlns:a16="http://schemas.microsoft.com/office/drawing/2014/main" id="{8361251E-38A7-F4A4-DA30-82DE81408C0C}"/>
              </a:ext>
            </a:extLst>
          </p:cNvPr>
          <p:cNvSpPr txBox="1"/>
          <p:nvPr/>
        </p:nvSpPr>
        <p:spPr>
          <a:xfrm>
            <a:off x="2551575" y="3723021"/>
            <a:ext cx="1404003" cy="584775"/>
          </a:xfrm>
          <a:prstGeom prst="rect">
            <a:avLst/>
          </a:prstGeom>
          <a:noFill/>
        </p:spPr>
        <p:txBody>
          <a:bodyPr wrap="square" rtlCol="0">
            <a:spAutoFit/>
          </a:bodyPr>
          <a:lstStyle/>
          <a:p>
            <a:pPr algn="ctr"/>
            <a:r>
              <a:rPr lang="en-US" sz="3200" b="1" dirty="0">
                <a:solidFill>
                  <a:schemeClr val="bg1"/>
                </a:solidFill>
                <a:effectLst/>
                <a:latin typeface="FranklinGothicURWDem" pitchFamily="2" charset="77"/>
              </a:rPr>
              <a:t>Step 3</a:t>
            </a:r>
            <a:endParaRPr lang="en-US" sz="3200" dirty="0">
              <a:solidFill>
                <a:srgbClr val="3F3F3F"/>
              </a:solidFill>
              <a:effectLst/>
              <a:latin typeface="FranklinGothicURWBoo" pitchFamily="2" charset="77"/>
            </a:endParaRPr>
          </a:p>
        </p:txBody>
      </p:sp>
      <p:sp>
        <p:nvSpPr>
          <p:cNvPr id="41" name="TextBox 40">
            <a:extLst>
              <a:ext uri="{FF2B5EF4-FFF2-40B4-BE49-F238E27FC236}">
                <a16:creationId xmlns:a16="http://schemas.microsoft.com/office/drawing/2014/main" id="{D4F4FC4B-2194-E6E3-F7C5-7AD79FF7FD3D}"/>
              </a:ext>
            </a:extLst>
          </p:cNvPr>
          <p:cNvSpPr txBox="1"/>
          <p:nvPr/>
        </p:nvSpPr>
        <p:spPr>
          <a:xfrm>
            <a:off x="4068904" y="3522487"/>
            <a:ext cx="7518687" cy="1077218"/>
          </a:xfrm>
          <a:prstGeom prst="rect">
            <a:avLst/>
          </a:prstGeom>
          <a:noFill/>
        </p:spPr>
        <p:txBody>
          <a:bodyPr wrap="square" rtlCol="0">
            <a:spAutoFit/>
          </a:bodyPr>
          <a:lstStyle/>
          <a:p>
            <a:r>
              <a:rPr lang="en-US" sz="3200" b="1" dirty="0">
                <a:solidFill>
                  <a:schemeClr val="accent4">
                    <a:lumMod val="75000"/>
                  </a:schemeClr>
                </a:solidFill>
                <a:latin typeface="FranklinGothicURWBoo" pitchFamily="2" charset="77"/>
              </a:rPr>
              <a:t>Find Opportunities, Know Your Audience, and Leverage DHS Resources</a:t>
            </a:r>
            <a:endParaRPr lang="en-US" sz="3200" b="1" dirty="0">
              <a:solidFill>
                <a:schemeClr val="accent4">
                  <a:lumMod val="75000"/>
                </a:schemeClr>
              </a:solidFill>
            </a:endParaRPr>
          </a:p>
        </p:txBody>
      </p:sp>
      <p:cxnSp>
        <p:nvCxnSpPr>
          <p:cNvPr id="47" name="Straight Connector 46">
            <a:extLst>
              <a:ext uri="{FF2B5EF4-FFF2-40B4-BE49-F238E27FC236}">
                <a16:creationId xmlns:a16="http://schemas.microsoft.com/office/drawing/2014/main" id="{19E985EC-E4FA-C9AF-1DAF-FD540DAA091A}"/>
              </a:ext>
            </a:extLst>
          </p:cNvPr>
          <p:cNvCxnSpPr>
            <a:cxnSpLocks/>
          </p:cNvCxnSpPr>
          <p:nvPr/>
        </p:nvCxnSpPr>
        <p:spPr>
          <a:xfrm>
            <a:off x="3995054" y="3481711"/>
            <a:ext cx="7527222" cy="0"/>
          </a:xfrm>
          <a:prstGeom prst="line">
            <a:avLst/>
          </a:prstGeom>
          <a:ln w="12700">
            <a:solidFill>
              <a:srgbClr val="BF9000"/>
            </a:solidFill>
          </a:ln>
        </p:spPr>
        <p:style>
          <a:lnRef idx="1">
            <a:schemeClr val="accent1"/>
          </a:lnRef>
          <a:fillRef idx="0">
            <a:schemeClr val="accent1"/>
          </a:fillRef>
          <a:effectRef idx="0">
            <a:schemeClr val="accent1"/>
          </a:effectRef>
          <a:fontRef idx="minor">
            <a:schemeClr val="tx1"/>
          </a:fontRef>
        </p:style>
      </p:cxnSp>
      <p:sp>
        <p:nvSpPr>
          <p:cNvPr id="4" name="Slide Number Placeholder 3">
            <a:extLst>
              <a:ext uri="{FF2B5EF4-FFF2-40B4-BE49-F238E27FC236}">
                <a16:creationId xmlns:a16="http://schemas.microsoft.com/office/drawing/2014/main" id="{2C25AC4A-F777-7946-8EC5-4E584B7919D7}"/>
              </a:ext>
            </a:extLst>
          </p:cNvPr>
          <p:cNvSpPr>
            <a:spLocks noGrp="1"/>
          </p:cNvSpPr>
          <p:nvPr>
            <p:ph type="sldNum" sz="quarter" idx="10"/>
          </p:nvPr>
        </p:nvSpPr>
        <p:spPr/>
        <p:txBody>
          <a:bodyPr/>
          <a:lstStyle/>
          <a:p>
            <a:fld id="{608A590B-EA45-4811-A9A8-40DF519EF08C}" type="slidenum">
              <a:rPr lang="en-US" smtClean="0"/>
              <a:pPr/>
              <a:t>36</a:t>
            </a:fld>
            <a:endParaRPr lang="en-US" dirty="0"/>
          </a:p>
        </p:txBody>
      </p:sp>
      <p:sp>
        <p:nvSpPr>
          <p:cNvPr id="3" name="Rectangle 2">
            <a:extLst>
              <a:ext uri="{FF2B5EF4-FFF2-40B4-BE49-F238E27FC236}">
                <a16:creationId xmlns:a16="http://schemas.microsoft.com/office/drawing/2014/main" id="{3AA5B52A-1E64-327F-6513-9093F09B1EEC}"/>
              </a:ext>
            </a:extLst>
          </p:cNvPr>
          <p:cNvSpPr/>
          <p:nvPr/>
        </p:nvSpPr>
        <p:spPr>
          <a:xfrm>
            <a:off x="4090337" y="1770591"/>
            <a:ext cx="1526647" cy="661710"/>
          </a:xfrm>
          <a:prstGeom prst="rect">
            <a:avLst/>
          </a:prstGeom>
          <a:solidFill>
            <a:srgbClr val="00518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D02E0A20-3854-E762-32AC-A0DD825220C1}"/>
              </a:ext>
            </a:extLst>
          </p:cNvPr>
          <p:cNvSpPr/>
          <p:nvPr/>
        </p:nvSpPr>
        <p:spPr>
          <a:xfrm>
            <a:off x="3286634" y="2554993"/>
            <a:ext cx="1526647" cy="661710"/>
          </a:xfrm>
          <a:prstGeom prst="rect">
            <a:avLst/>
          </a:prstGeom>
          <a:solidFill>
            <a:srgbClr val="5E97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TextBox 39">
            <a:extLst>
              <a:ext uri="{FF2B5EF4-FFF2-40B4-BE49-F238E27FC236}">
                <a16:creationId xmlns:a16="http://schemas.microsoft.com/office/drawing/2014/main" id="{4C1716FB-4864-DCE0-1847-D36A58866CB8}"/>
              </a:ext>
            </a:extLst>
          </p:cNvPr>
          <p:cNvSpPr txBox="1"/>
          <p:nvPr/>
        </p:nvSpPr>
        <p:spPr>
          <a:xfrm>
            <a:off x="3786878" y="2706121"/>
            <a:ext cx="1026403"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4</a:t>
            </a:r>
            <a:endParaRPr lang="en-US" dirty="0">
              <a:solidFill>
                <a:schemeClr val="bg1"/>
              </a:solidFill>
              <a:effectLst/>
              <a:latin typeface="FranklinGothicURWBoo" pitchFamily="2" charset="77"/>
            </a:endParaRPr>
          </a:p>
        </p:txBody>
      </p:sp>
      <p:sp>
        <p:nvSpPr>
          <p:cNvPr id="43" name="TextBox 42">
            <a:extLst>
              <a:ext uri="{FF2B5EF4-FFF2-40B4-BE49-F238E27FC236}">
                <a16:creationId xmlns:a16="http://schemas.microsoft.com/office/drawing/2014/main" id="{01FA4C3F-0669-9A2B-715E-DA9FC0E2D254}"/>
              </a:ext>
            </a:extLst>
          </p:cNvPr>
          <p:cNvSpPr txBox="1"/>
          <p:nvPr/>
        </p:nvSpPr>
        <p:spPr>
          <a:xfrm>
            <a:off x="4863732" y="2718478"/>
            <a:ext cx="6452149" cy="369332"/>
          </a:xfrm>
          <a:prstGeom prst="rect">
            <a:avLst/>
          </a:prstGeom>
          <a:noFill/>
        </p:spPr>
        <p:txBody>
          <a:bodyPr wrap="square" rtlCol="0">
            <a:spAutoFit/>
          </a:bodyPr>
          <a:lstStyle/>
          <a:p>
            <a:r>
              <a:rPr lang="en-US" b="1" dirty="0">
                <a:solidFill>
                  <a:srgbClr val="5E9732"/>
                </a:solidFill>
                <a:effectLst/>
                <a:latin typeface="FranklinGothicURWBoo" pitchFamily="2" charset="77"/>
              </a:rPr>
              <a:t>Understand How DHS Buys and Award Types</a:t>
            </a:r>
            <a:endParaRPr lang="en-US" b="1" dirty="0">
              <a:solidFill>
                <a:srgbClr val="5E9732"/>
              </a:solidFill>
            </a:endParaRPr>
          </a:p>
        </p:txBody>
      </p:sp>
      <p:sp>
        <p:nvSpPr>
          <p:cNvPr id="44" name="TextBox 43">
            <a:extLst>
              <a:ext uri="{FF2B5EF4-FFF2-40B4-BE49-F238E27FC236}">
                <a16:creationId xmlns:a16="http://schemas.microsoft.com/office/drawing/2014/main" id="{7BC83E7C-1B13-F506-ADED-EB1F80F1A36F}"/>
              </a:ext>
            </a:extLst>
          </p:cNvPr>
          <p:cNvSpPr txBox="1"/>
          <p:nvPr/>
        </p:nvSpPr>
        <p:spPr>
          <a:xfrm>
            <a:off x="4629366" y="1930948"/>
            <a:ext cx="987618"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5</a:t>
            </a:r>
            <a:endParaRPr lang="en-US" dirty="0">
              <a:solidFill>
                <a:schemeClr val="bg1"/>
              </a:solidFill>
              <a:effectLst/>
              <a:latin typeface="FranklinGothicURWBoo" pitchFamily="2" charset="77"/>
            </a:endParaRPr>
          </a:p>
        </p:txBody>
      </p:sp>
      <p:sp>
        <p:nvSpPr>
          <p:cNvPr id="45" name="TextBox 44">
            <a:extLst>
              <a:ext uri="{FF2B5EF4-FFF2-40B4-BE49-F238E27FC236}">
                <a16:creationId xmlns:a16="http://schemas.microsoft.com/office/drawing/2014/main" id="{74DA82EA-217E-5D26-027D-6B6480E6AE0F}"/>
              </a:ext>
            </a:extLst>
          </p:cNvPr>
          <p:cNvSpPr txBox="1"/>
          <p:nvPr/>
        </p:nvSpPr>
        <p:spPr>
          <a:xfrm>
            <a:off x="5681784" y="1930948"/>
            <a:ext cx="6131275" cy="369332"/>
          </a:xfrm>
          <a:prstGeom prst="rect">
            <a:avLst/>
          </a:prstGeom>
          <a:noFill/>
        </p:spPr>
        <p:txBody>
          <a:bodyPr wrap="square" rtlCol="0">
            <a:spAutoFit/>
          </a:bodyPr>
          <a:lstStyle/>
          <a:p>
            <a:r>
              <a:rPr lang="en-US" b="1" dirty="0">
                <a:solidFill>
                  <a:srgbClr val="003366"/>
                </a:solidFill>
                <a:effectLst/>
                <a:latin typeface="FranklinGothicURWBoo" pitchFamily="2" charset="77"/>
              </a:rPr>
              <a:t>Bid on DHS Opportunities, </a:t>
            </a:r>
            <a:r>
              <a:rPr lang="en-US" b="1" dirty="0">
                <a:solidFill>
                  <a:srgbClr val="003366"/>
                </a:solidFill>
                <a:latin typeface="FranklinGothicURWBoo" pitchFamily="2" charset="77"/>
                <a:sym typeface="Wingdings" panose="05000000000000000000" pitchFamily="2" charset="2"/>
              </a:rPr>
              <a:t>Proposal Information and Tips</a:t>
            </a:r>
            <a:endParaRPr lang="en-US" b="1" dirty="0">
              <a:solidFill>
                <a:srgbClr val="003366"/>
              </a:solidFill>
            </a:endParaRPr>
          </a:p>
        </p:txBody>
      </p:sp>
      <p:sp>
        <p:nvSpPr>
          <p:cNvPr id="46" name="TextBox 45">
            <a:extLst>
              <a:ext uri="{FF2B5EF4-FFF2-40B4-BE49-F238E27FC236}">
                <a16:creationId xmlns:a16="http://schemas.microsoft.com/office/drawing/2014/main" id="{3F102D19-B135-358E-6DC2-489F54D902E6}"/>
              </a:ext>
            </a:extLst>
          </p:cNvPr>
          <p:cNvSpPr txBox="1"/>
          <p:nvPr/>
        </p:nvSpPr>
        <p:spPr>
          <a:xfrm>
            <a:off x="6314054" y="1164244"/>
            <a:ext cx="4913602" cy="369332"/>
          </a:xfrm>
          <a:prstGeom prst="rect">
            <a:avLst/>
          </a:prstGeom>
          <a:noFill/>
        </p:spPr>
        <p:txBody>
          <a:bodyPr wrap="square" rtlCol="0">
            <a:spAutoFit/>
          </a:bodyPr>
          <a:lstStyle/>
          <a:p>
            <a:r>
              <a:rPr lang="en-US" b="1" dirty="0">
                <a:solidFill>
                  <a:srgbClr val="003366"/>
                </a:solidFill>
                <a:effectLst/>
                <a:latin typeface="FranklinGothicURWBoo" pitchFamily="2" charset="77"/>
              </a:rPr>
              <a:t>Win DHS Work and Provide Excellent Support</a:t>
            </a:r>
            <a:endParaRPr lang="en-US" b="1" dirty="0">
              <a:solidFill>
                <a:srgbClr val="003366"/>
              </a:solidFill>
            </a:endParaRPr>
          </a:p>
        </p:txBody>
      </p:sp>
      <p:cxnSp>
        <p:nvCxnSpPr>
          <p:cNvPr id="49" name="Straight Connector 48">
            <a:extLst>
              <a:ext uri="{FF2B5EF4-FFF2-40B4-BE49-F238E27FC236}">
                <a16:creationId xmlns:a16="http://schemas.microsoft.com/office/drawing/2014/main" id="{43424D0B-0DF1-FAED-2271-FBFD5ADCCD6A}"/>
              </a:ext>
            </a:extLst>
          </p:cNvPr>
          <p:cNvCxnSpPr>
            <a:cxnSpLocks/>
          </p:cNvCxnSpPr>
          <p:nvPr/>
        </p:nvCxnSpPr>
        <p:spPr>
          <a:xfrm>
            <a:off x="4813281" y="2554993"/>
            <a:ext cx="6708995" cy="0"/>
          </a:xfrm>
          <a:prstGeom prst="line">
            <a:avLst/>
          </a:prstGeom>
          <a:ln w="12700">
            <a:solidFill>
              <a:srgbClr val="5E9732">
                <a:alpha val="50000"/>
              </a:srgb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C637292A-F0B7-A538-3927-FA9D8A91F529}"/>
              </a:ext>
            </a:extLst>
          </p:cNvPr>
          <p:cNvCxnSpPr>
            <a:cxnSpLocks/>
          </p:cNvCxnSpPr>
          <p:nvPr/>
        </p:nvCxnSpPr>
        <p:spPr>
          <a:xfrm>
            <a:off x="5616984" y="1770591"/>
            <a:ext cx="5905292" cy="0"/>
          </a:xfrm>
          <a:prstGeom prst="line">
            <a:avLst/>
          </a:prstGeom>
          <a:ln w="12700">
            <a:solidFill>
              <a:srgbClr val="005188">
                <a:alpha val="50000"/>
              </a:srgb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73703C98-CC51-75F1-0140-B867DB47AD5E}"/>
              </a:ext>
            </a:extLst>
          </p:cNvPr>
          <p:cNvCxnSpPr>
            <a:cxnSpLocks/>
          </p:cNvCxnSpPr>
          <p:nvPr/>
        </p:nvCxnSpPr>
        <p:spPr>
          <a:xfrm>
            <a:off x="6261474" y="986189"/>
            <a:ext cx="5260802" cy="0"/>
          </a:xfrm>
          <a:prstGeom prst="line">
            <a:avLst/>
          </a:prstGeom>
          <a:ln w="12700">
            <a:solidFill>
              <a:srgbClr val="003366">
                <a:alpha val="50000"/>
              </a:srgbClr>
            </a:solidFill>
          </a:ln>
        </p:spPr>
        <p:style>
          <a:lnRef idx="1">
            <a:schemeClr val="accent1"/>
          </a:lnRef>
          <a:fillRef idx="0">
            <a:schemeClr val="accent1"/>
          </a:fillRef>
          <a:effectRef idx="0">
            <a:schemeClr val="accent1"/>
          </a:effectRef>
          <a:fontRef idx="minor">
            <a:schemeClr val="tx1"/>
          </a:fontRef>
        </p:style>
      </p:cxnSp>
      <p:sp>
        <p:nvSpPr>
          <p:cNvPr id="52" name="Rectangle 51">
            <a:extLst>
              <a:ext uri="{FF2B5EF4-FFF2-40B4-BE49-F238E27FC236}">
                <a16:creationId xmlns:a16="http://schemas.microsoft.com/office/drawing/2014/main" id="{EB5E1E25-2C5B-678A-C584-CCEDD5FF5416}"/>
              </a:ext>
            </a:extLst>
          </p:cNvPr>
          <p:cNvSpPr/>
          <p:nvPr/>
        </p:nvSpPr>
        <p:spPr>
          <a:xfrm>
            <a:off x="4734827" y="986189"/>
            <a:ext cx="1526647" cy="661710"/>
          </a:xfrm>
          <a:prstGeom prst="rect">
            <a:avLst/>
          </a:prstGeom>
          <a:solidFill>
            <a:srgbClr val="003366">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TextBox 52">
            <a:extLst>
              <a:ext uri="{FF2B5EF4-FFF2-40B4-BE49-F238E27FC236}">
                <a16:creationId xmlns:a16="http://schemas.microsoft.com/office/drawing/2014/main" id="{F577053A-108A-D8E4-74C4-0441B09D0D28}"/>
              </a:ext>
            </a:extLst>
          </p:cNvPr>
          <p:cNvSpPr txBox="1"/>
          <p:nvPr/>
        </p:nvSpPr>
        <p:spPr>
          <a:xfrm>
            <a:off x="5301048" y="1164244"/>
            <a:ext cx="960426"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6</a:t>
            </a:r>
            <a:endParaRPr lang="en-US" dirty="0">
              <a:solidFill>
                <a:schemeClr val="bg1"/>
              </a:solidFill>
              <a:effectLst/>
              <a:latin typeface="FranklinGothicURWBoo" pitchFamily="2" charset="77"/>
            </a:endParaRPr>
          </a:p>
        </p:txBody>
      </p:sp>
      <p:pic>
        <p:nvPicPr>
          <p:cNvPr id="54" name="Graphic 53" descr="Thumbs up sign with solid fill">
            <a:extLst>
              <a:ext uri="{FF2B5EF4-FFF2-40B4-BE49-F238E27FC236}">
                <a16:creationId xmlns:a16="http://schemas.microsoft.com/office/drawing/2014/main" id="{0DEDE835-1C61-9117-6B63-10E4283EA19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390270" y="2641935"/>
            <a:ext cx="460520" cy="460520"/>
          </a:xfrm>
          <a:prstGeom prst="rect">
            <a:avLst/>
          </a:prstGeom>
        </p:spPr>
      </p:pic>
      <p:pic>
        <p:nvPicPr>
          <p:cNvPr id="55" name="Graphic 54" descr="Trophy with solid fill">
            <a:extLst>
              <a:ext uri="{FF2B5EF4-FFF2-40B4-BE49-F238E27FC236}">
                <a16:creationId xmlns:a16="http://schemas.microsoft.com/office/drawing/2014/main" id="{84501AB8-E619-FB44-33A9-23A23FA4449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799763" y="1067732"/>
            <a:ext cx="501285" cy="501285"/>
          </a:xfrm>
          <a:prstGeom prst="rect">
            <a:avLst/>
          </a:prstGeom>
        </p:spPr>
      </p:pic>
      <p:pic>
        <p:nvPicPr>
          <p:cNvPr id="56" name="Graphic 55" descr="Checklist with solid fill">
            <a:extLst>
              <a:ext uri="{FF2B5EF4-FFF2-40B4-BE49-F238E27FC236}">
                <a16:creationId xmlns:a16="http://schemas.microsoft.com/office/drawing/2014/main" id="{F2AD8C5A-A4BB-99ED-41B7-D6A5EFAA92BB}"/>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169150" y="1824650"/>
            <a:ext cx="553319" cy="553319"/>
          </a:xfrm>
          <a:prstGeom prst="rect">
            <a:avLst/>
          </a:prstGeom>
        </p:spPr>
      </p:pic>
      <p:sp>
        <p:nvSpPr>
          <p:cNvPr id="57" name="Rectangle 56">
            <a:extLst>
              <a:ext uri="{FF2B5EF4-FFF2-40B4-BE49-F238E27FC236}">
                <a16:creationId xmlns:a16="http://schemas.microsoft.com/office/drawing/2014/main" id="{45B8CC42-C934-2F2E-00A3-181993412ACA}"/>
              </a:ext>
            </a:extLst>
          </p:cNvPr>
          <p:cNvSpPr/>
          <p:nvPr/>
        </p:nvSpPr>
        <p:spPr>
          <a:xfrm>
            <a:off x="6353368" y="1140206"/>
            <a:ext cx="4834973" cy="41609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Rectangle 57">
            <a:extLst>
              <a:ext uri="{FF2B5EF4-FFF2-40B4-BE49-F238E27FC236}">
                <a16:creationId xmlns:a16="http://schemas.microsoft.com/office/drawing/2014/main" id="{7507B58E-509A-5870-209F-E8B359C8592E}"/>
              </a:ext>
            </a:extLst>
          </p:cNvPr>
          <p:cNvSpPr/>
          <p:nvPr/>
        </p:nvSpPr>
        <p:spPr>
          <a:xfrm>
            <a:off x="5750291" y="1933014"/>
            <a:ext cx="5908309" cy="41609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Rectangle 58">
            <a:extLst>
              <a:ext uri="{FF2B5EF4-FFF2-40B4-BE49-F238E27FC236}">
                <a16:creationId xmlns:a16="http://schemas.microsoft.com/office/drawing/2014/main" id="{BA3878ED-F0E3-C8F6-68F6-893176ACF740}"/>
              </a:ext>
            </a:extLst>
          </p:cNvPr>
          <p:cNvSpPr/>
          <p:nvPr/>
        </p:nvSpPr>
        <p:spPr>
          <a:xfrm>
            <a:off x="4916917" y="2677686"/>
            <a:ext cx="4834973" cy="41609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Rectangle 60">
            <a:extLst>
              <a:ext uri="{FF2B5EF4-FFF2-40B4-BE49-F238E27FC236}">
                <a16:creationId xmlns:a16="http://schemas.microsoft.com/office/drawing/2014/main" id="{D53F21AD-0CCD-4961-212D-D91B0B14E0EE}"/>
              </a:ext>
            </a:extLst>
          </p:cNvPr>
          <p:cNvSpPr/>
          <p:nvPr/>
        </p:nvSpPr>
        <p:spPr>
          <a:xfrm>
            <a:off x="676054" y="5529042"/>
            <a:ext cx="1526647" cy="661710"/>
          </a:xfrm>
          <a:prstGeom prst="rect">
            <a:avLst/>
          </a:prstGeom>
          <a:solidFill>
            <a:srgbClr val="C4123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2" name="Graphic 61" descr="Internet with solid fill">
            <a:extLst>
              <a:ext uri="{FF2B5EF4-FFF2-40B4-BE49-F238E27FC236}">
                <a16:creationId xmlns:a16="http://schemas.microsoft.com/office/drawing/2014/main" id="{CBEE1051-AC71-C78B-3639-8B9237D87C2C}"/>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735143" y="5583004"/>
            <a:ext cx="529911" cy="529911"/>
          </a:xfrm>
          <a:prstGeom prst="rect">
            <a:avLst/>
          </a:prstGeom>
        </p:spPr>
      </p:pic>
      <p:sp>
        <p:nvSpPr>
          <p:cNvPr id="63" name="TextBox 62">
            <a:extLst>
              <a:ext uri="{FF2B5EF4-FFF2-40B4-BE49-F238E27FC236}">
                <a16:creationId xmlns:a16="http://schemas.microsoft.com/office/drawing/2014/main" id="{4C7AFBDF-132E-D1ED-FBED-43D5BA775A1A}"/>
              </a:ext>
            </a:extLst>
          </p:cNvPr>
          <p:cNvSpPr txBox="1"/>
          <p:nvPr/>
        </p:nvSpPr>
        <p:spPr>
          <a:xfrm>
            <a:off x="1314483" y="5687145"/>
            <a:ext cx="837602"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1</a:t>
            </a:r>
            <a:endParaRPr lang="en-US" dirty="0">
              <a:solidFill>
                <a:srgbClr val="3F3F3F"/>
              </a:solidFill>
              <a:effectLst/>
              <a:latin typeface="FranklinGothicURWBoo" pitchFamily="2" charset="77"/>
            </a:endParaRPr>
          </a:p>
        </p:txBody>
      </p:sp>
      <p:sp>
        <p:nvSpPr>
          <p:cNvPr id="64" name="TextBox 63">
            <a:extLst>
              <a:ext uri="{FF2B5EF4-FFF2-40B4-BE49-F238E27FC236}">
                <a16:creationId xmlns:a16="http://schemas.microsoft.com/office/drawing/2014/main" id="{E16C062D-BD81-BFE9-2F82-FDB393CED3D5}"/>
              </a:ext>
            </a:extLst>
          </p:cNvPr>
          <p:cNvSpPr txBox="1"/>
          <p:nvPr/>
        </p:nvSpPr>
        <p:spPr>
          <a:xfrm>
            <a:off x="2237076" y="5687145"/>
            <a:ext cx="7569165" cy="369332"/>
          </a:xfrm>
          <a:prstGeom prst="rect">
            <a:avLst/>
          </a:prstGeom>
          <a:noFill/>
        </p:spPr>
        <p:txBody>
          <a:bodyPr wrap="square" rtlCol="0">
            <a:spAutoFit/>
          </a:bodyPr>
          <a:lstStyle/>
          <a:p>
            <a:r>
              <a:rPr lang="en-US" b="1" dirty="0">
                <a:solidFill>
                  <a:srgbClr val="C41230"/>
                </a:solidFill>
                <a:effectLst/>
                <a:latin typeface="FranklinGothicURWBoo" pitchFamily="2" charset="77"/>
              </a:rPr>
              <a:t>Register on </a:t>
            </a:r>
            <a:r>
              <a:rPr lang="en-US" b="1" u="sng" dirty="0">
                <a:solidFill>
                  <a:srgbClr val="C41230"/>
                </a:solidFill>
                <a:effectLst/>
                <a:latin typeface="FranklinGothicURWBoo" pitchFamily="2" charset="77"/>
              </a:rPr>
              <a:t>www.</a:t>
            </a:r>
            <a:r>
              <a:rPr lang="en-US" b="1" u="sng" dirty="0">
                <a:solidFill>
                  <a:srgbClr val="C41230"/>
                </a:solidFill>
                <a:effectLst/>
                <a:latin typeface="FranklinGothicURWBoo" pitchFamily="2" charset="77"/>
                <a:hlinkClick r:id="rId13">
                  <a:extLst>
                    <a:ext uri="{A12FA001-AC4F-418D-AE19-62706E023703}">
                      <ahyp:hlinkClr xmlns:ahyp="http://schemas.microsoft.com/office/drawing/2018/hyperlinkcolor" val="tx"/>
                    </a:ext>
                  </a:extLst>
                </a:hlinkClick>
              </a:rPr>
              <a:t>S</a:t>
            </a:r>
            <a:r>
              <a:rPr lang="en-US" b="1" dirty="0">
                <a:solidFill>
                  <a:srgbClr val="C41230"/>
                </a:solidFill>
                <a:effectLst/>
                <a:latin typeface="FranklinGothicURWBoo" pitchFamily="2" charset="77"/>
                <a:hlinkClick r:id="rId13">
                  <a:extLst>
                    <a:ext uri="{A12FA001-AC4F-418D-AE19-62706E023703}">
                      <ahyp:hlinkClr xmlns:ahyp="http://schemas.microsoft.com/office/drawing/2018/hyperlinkcolor" val="tx"/>
                    </a:ext>
                  </a:extLst>
                </a:hlinkClick>
              </a:rPr>
              <a:t>AM.gov</a:t>
            </a:r>
            <a:endParaRPr lang="en-US" b="1" dirty="0">
              <a:solidFill>
                <a:srgbClr val="C41230"/>
              </a:solidFill>
            </a:endParaRPr>
          </a:p>
        </p:txBody>
      </p:sp>
      <p:cxnSp>
        <p:nvCxnSpPr>
          <p:cNvPr id="65" name="Straight Connector 64">
            <a:extLst>
              <a:ext uri="{FF2B5EF4-FFF2-40B4-BE49-F238E27FC236}">
                <a16:creationId xmlns:a16="http://schemas.microsoft.com/office/drawing/2014/main" id="{8BF07FF6-462B-5627-0C3E-CB60A9B3A5AF}"/>
              </a:ext>
            </a:extLst>
          </p:cNvPr>
          <p:cNvCxnSpPr>
            <a:cxnSpLocks/>
          </p:cNvCxnSpPr>
          <p:nvPr/>
        </p:nvCxnSpPr>
        <p:spPr>
          <a:xfrm>
            <a:off x="2202701" y="5525573"/>
            <a:ext cx="9319575" cy="0"/>
          </a:xfrm>
          <a:prstGeom prst="line">
            <a:avLst/>
          </a:prstGeom>
          <a:ln w="12700">
            <a:solidFill>
              <a:srgbClr val="C41230">
                <a:alpha val="50000"/>
              </a:srgbClr>
            </a:solidFill>
          </a:ln>
        </p:spPr>
        <p:style>
          <a:lnRef idx="1">
            <a:schemeClr val="accent1"/>
          </a:lnRef>
          <a:fillRef idx="0">
            <a:schemeClr val="accent1"/>
          </a:fillRef>
          <a:effectRef idx="0">
            <a:schemeClr val="accent1"/>
          </a:effectRef>
          <a:fontRef idx="minor">
            <a:schemeClr val="tx1"/>
          </a:fontRef>
        </p:style>
      </p:cxnSp>
      <p:sp>
        <p:nvSpPr>
          <p:cNvPr id="66" name="Rectangle 65">
            <a:extLst>
              <a:ext uri="{FF2B5EF4-FFF2-40B4-BE49-F238E27FC236}">
                <a16:creationId xmlns:a16="http://schemas.microsoft.com/office/drawing/2014/main" id="{E7DB3FFA-4974-1D55-4581-B95F1343FAAE}"/>
              </a:ext>
            </a:extLst>
          </p:cNvPr>
          <p:cNvSpPr/>
          <p:nvPr/>
        </p:nvSpPr>
        <p:spPr>
          <a:xfrm>
            <a:off x="2285431" y="5660713"/>
            <a:ext cx="2854980" cy="41609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 name="Rectangle 68">
            <a:extLst>
              <a:ext uri="{FF2B5EF4-FFF2-40B4-BE49-F238E27FC236}">
                <a16:creationId xmlns:a16="http://schemas.microsoft.com/office/drawing/2014/main" id="{1BA9FEDC-42E7-9FC6-C865-0CCA43754772}"/>
              </a:ext>
            </a:extLst>
          </p:cNvPr>
          <p:cNvSpPr/>
          <p:nvPr/>
        </p:nvSpPr>
        <p:spPr>
          <a:xfrm>
            <a:off x="1526109" y="4755220"/>
            <a:ext cx="1526647" cy="661710"/>
          </a:xfrm>
          <a:prstGeom prst="rect">
            <a:avLst/>
          </a:prstGeom>
          <a:solidFill>
            <a:schemeClr val="accent2">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TextBox 69">
            <a:extLst>
              <a:ext uri="{FF2B5EF4-FFF2-40B4-BE49-F238E27FC236}">
                <a16:creationId xmlns:a16="http://schemas.microsoft.com/office/drawing/2014/main" id="{967A1887-E051-F231-C7EC-8365E424AA7D}"/>
              </a:ext>
            </a:extLst>
          </p:cNvPr>
          <p:cNvSpPr txBox="1"/>
          <p:nvPr/>
        </p:nvSpPr>
        <p:spPr>
          <a:xfrm>
            <a:off x="2059191" y="4942162"/>
            <a:ext cx="993565"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2</a:t>
            </a:r>
            <a:endParaRPr lang="en-US" dirty="0">
              <a:solidFill>
                <a:schemeClr val="bg1"/>
              </a:solidFill>
              <a:effectLst/>
              <a:latin typeface="FranklinGothicURWBoo" pitchFamily="2" charset="77"/>
            </a:endParaRPr>
          </a:p>
        </p:txBody>
      </p:sp>
      <p:sp>
        <p:nvSpPr>
          <p:cNvPr id="71" name="TextBox 70">
            <a:extLst>
              <a:ext uri="{FF2B5EF4-FFF2-40B4-BE49-F238E27FC236}">
                <a16:creationId xmlns:a16="http://schemas.microsoft.com/office/drawing/2014/main" id="{304D7AB2-9E78-CDBC-416A-27DD1735B609}"/>
              </a:ext>
            </a:extLst>
          </p:cNvPr>
          <p:cNvSpPr txBox="1"/>
          <p:nvPr/>
        </p:nvSpPr>
        <p:spPr>
          <a:xfrm>
            <a:off x="3121557" y="4942162"/>
            <a:ext cx="8400720" cy="369332"/>
          </a:xfrm>
          <a:prstGeom prst="rect">
            <a:avLst/>
          </a:prstGeom>
          <a:noFill/>
        </p:spPr>
        <p:txBody>
          <a:bodyPr wrap="square" rtlCol="0">
            <a:spAutoFit/>
          </a:bodyPr>
          <a:lstStyle/>
          <a:p>
            <a:r>
              <a:rPr lang="en-US" b="1" i="0" dirty="0">
                <a:solidFill>
                  <a:schemeClr val="accent2">
                    <a:lumMod val="75000"/>
                  </a:schemeClr>
                </a:solidFill>
                <a:effectLst/>
                <a:latin typeface="FranklinGothicURWBoo"/>
              </a:rPr>
              <a:t>Do Your </a:t>
            </a:r>
            <a:r>
              <a:rPr lang="en-US" b="1" dirty="0">
                <a:solidFill>
                  <a:schemeClr val="accent2">
                    <a:lumMod val="75000"/>
                  </a:schemeClr>
                </a:solidFill>
                <a:latin typeface="FranklinGothicURWBoo"/>
              </a:rPr>
              <a:t>Re</a:t>
            </a:r>
            <a:r>
              <a:rPr lang="en-US" b="1" i="0" dirty="0">
                <a:solidFill>
                  <a:schemeClr val="accent2">
                    <a:lumMod val="75000"/>
                  </a:schemeClr>
                </a:solidFill>
                <a:effectLst/>
                <a:latin typeface="FranklinGothicURWBoo"/>
              </a:rPr>
              <a:t>search </a:t>
            </a:r>
            <a:r>
              <a:rPr lang="en-US" b="1" dirty="0">
                <a:solidFill>
                  <a:schemeClr val="accent2">
                    <a:lumMod val="75000"/>
                  </a:schemeClr>
                </a:solidFill>
                <a:latin typeface="FranklinGothicURWBoo"/>
              </a:rPr>
              <a:t>to</a:t>
            </a:r>
            <a:r>
              <a:rPr lang="en-US" b="1" i="0" dirty="0">
                <a:solidFill>
                  <a:schemeClr val="accent2">
                    <a:lumMod val="75000"/>
                  </a:schemeClr>
                </a:solidFill>
                <a:effectLst/>
                <a:latin typeface="FranklinGothicURWBoo"/>
              </a:rPr>
              <a:t> Understand What DHS </a:t>
            </a:r>
            <a:r>
              <a:rPr lang="en-US" b="1" dirty="0">
                <a:solidFill>
                  <a:schemeClr val="accent2">
                    <a:lumMod val="75000"/>
                  </a:schemeClr>
                </a:solidFill>
                <a:latin typeface="FranklinGothicURWBoo"/>
              </a:rPr>
              <a:t>Does, Needs, and Buys</a:t>
            </a:r>
            <a:endParaRPr lang="en-US" b="1" dirty="0">
              <a:solidFill>
                <a:schemeClr val="accent2">
                  <a:lumMod val="75000"/>
                </a:schemeClr>
              </a:solidFill>
            </a:endParaRPr>
          </a:p>
        </p:txBody>
      </p:sp>
      <p:cxnSp>
        <p:nvCxnSpPr>
          <p:cNvPr id="72" name="Straight Connector 71">
            <a:extLst>
              <a:ext uri="{FF2B5EF4-FFF2-40B4-BE49-F238E27FC236}">
                <a16:creationId xmlns:a16="http://schemas.microsoft.com/office/drawing/2014/main" id="{AEF24735-C840-928D-6670-70E5F71D73F8}"/>
              </a:ext>
            </a:extLst>
          </p:cNvPr>
          <p:cNvCxnSpPr>
            <a:cxnSpLocks/>
          </p:cNvCxnSpPr>
          <p:nvPr/>
        </p:nvCxnSpPr>
        <p:spPr>
          <a:xfrm>
            <a:off x="2928618" y="4755220"/>
            <a:ext cx="8593658" cy="0"/>
          </a:xfrm>
          <a:prstGeom prst="line">
            <a:avLst/>
          </a:prstGeom>
          <a:ln w="12700">
            <a:solidFill>
              <a:schemeClr val="accent2">
                <a:lumMod val="75000"/>
                <a:alpha val="50000"/>
              </a:schemeClr>
            </a:solidFill>
          </a:ln>
        </p:spPr>
        <p:style>
          <a:lnRef idx="1">
            <a:schemeClr val="accent1"/>
          </a:lnRef>
          <a:fillRef idx="0">
            <a:schemeClr val="accent1"/>
          </a:fillRef>
          <a:effectRef idx="0">
            <a:schemeClr val="accent1"/>
          </a:effectRef>
          <a:fontRef idx="minor">
            <a:schemeClr val="tx1"/>
          </a:fontRef>
        </p:style>
      </p:cxnSp>
      <p:pic>
        <p:nvPicPr>
          <p:cNvPr id="73" name="Graphic 72" descr="Magnifying glass with solid fill">
            <a:extLst>
              <a:ext uri="{FF2B5EF4-FFF2-40B4-BE49-F238E27FC236}">
                <a16:creationId xmlns:a16="http://schemas.microsoft.com/office/drawing/2014/main" id="{5E67914C-955C-F6B0-F49D-A463920ABA7A}"/>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1601991" y="4857475"/>
            <a:ext cx="457200" cy="457200"/>
          </a:xfrm>
          <a:prstGeom prst="rect">
            <a:avLst/>
          </a:prstGeom>
        </p:spPr>
      </p:pic>
      <p:sp>
        <p:nvSpPr>
          <p:cNvPr id="74" name="Rectangle 73">
            <a:extLst>
              <a:ext uri="{FF2B5EF4-FFF2-40B4-BE49-F238E27FC236}">
                <a16:creationId xmlns:a16="http://schemas.microsoft.com/office/drawing/2014/main" id="{6A571D43-A761-8B94-ABF8-A845A1F342E3}"/>
              </a:ext>
            </a:extLst>
          </p:cNvPr>
          <p:cNvSpPr/>
          <p:nvPr/>
        </p:nvSpPr>
        <p:spPr>
          <a:xfrm>
            <a:off x="3128637" y="4923114"/>
            <a:ext cx="7004171" cy="41609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761830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Group 41">
            <a:extLst>
              <a:ext uri="{FF2B5EF4-FFF2-40B4-BE49-F238E27FC236}">
                <a16:creationId xmlns:a16="http://schemas.microsoft.com/office/drawing/2014/main" id="{9A469A0A-01AC-43F7-BC63-4C7E3EAEF967}"/>
              </a:ext>
            </a:extLst>
          </p:cNvPr>
          <p:cNvGrpSpPr/>
          <p:nvPr/>
        </p:nvGrpSpPr>
        <p:grpSpPr>
          <a:xfrm>
            <a:off x="10367328" y="759044"/>
            <a:ext cx="1828800" cy="584775"/>
            <a:chOff x="10270951" y="782918"/>
            <a:chExt cx="1702751" cy="584775"/>
          </a:xfrm>
        </p:grpSpPr>
        <p:sp>
          <p:nvSpPr>
            <p:cNvPr id="43" name="Rectangle 42">
              <a:extLst>
                <a:ext uri="{FF2B5EF4-FFF2-40B4-BE49-F238E27FC236}">
                  <a16:creationId xmlns:a16="http://schemas.microsoft.com/office/drawing/2014/main" id="{1A8E5BF1-2D7F-48AB-90BB-9D092BAE259A}"/>
                </a:ext>
              </a:extLst>
            </p:cNvPr>
            <p:cNvSpPr/>
            <p:nvPr/>
          </p:nvSpPr>
          <p:spPr>
            <a:xfrm>
              <a:off x="10270951" y="782918"/>
              <a:ext cx="1702751" cy="584775"/>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4" name="Graphic 43" descr="Bullseye with solid fill">
              <a:extLst>
                <a:ext uri="{FF2B5EF4-FFF2-40B4-BE49-F238E27FC236}">
                  <a16:creationId xmlns:a16="http://schemas.microsoft.com/office/drawing/2014/main" id="{D47F132D-444F-434F-997A-D69FD7D325D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342843" y="863818"/>
              <a:ext cx="408440" cy="408440"/>
            </a:xfrm>
            <a:prstGeom prst="rect">
              <a:avLst/>
            </a:prstGeom>
          </p:spPr>
        </p:pic>
        <p:sp>
          <p:nvSpPr>
            <p:cNvPr id="45" name="TextBox 44">
              <a:extLst>
                <a:ext uri="{FF2B5EF4-FFF2-40B4-BE49-F238E27FC236}">
                  <a16:creationId xmlns:a16="http://schemas.microsoft.com/office/drawing/2014/main" id="{2E0D6381-C0A1-4929-B4C1-4FB31CE14BB3}"/>
                </a:ext>
              </a:extLst>
            </p:cNvPr>
            <p:cNvSpPr txBox="1"/>
            <p:nvPr/>
          </p:nvSpPr>
          <p:spPr>
            <a:xfrm>
              <a:off x="10751282" y="874867"/>
              <a:ext cx="1220541"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3</a:t>
              </a:r>
              <a:endParaRPr lang="en-US" dirty="0">
                <a:solidFill>
                  <a:schemeClr val="bg1"/>
                </a:solidFill>
                <a:effectLst/>
                <a:latin typeface="FranklinGothicURWBoo" pitchFamily="2" charset="77"/>
              </a:endParaRPr>
            </a:p>
          </p:txBody>
        </p:sp>
      </p:grpSp>
      <p:sp>
        <p:nvSpPr>
          <p:cNvPr id="2" name="Title 1"/>
          <p:cNvSpPr>
            <a:spLocks noGrp="1"/>
          </p:cNvSpPr>
          <p:nvPr>
            <p:ph type="title"/>
          </p:nvPr>
        </p:nvSpPr>
        <p:spPr>
          <a:xfrm>
            <a:off x="685800" y="632188"/>
            <a:ext cx="9352503" cy="1325563"/>
          </a:xfrm>
        </p:spPr>
        <p:txBody>
          <a:bodyPr lIns="0">
            <a:normAutofit/>
          </a:bodyPr>
          <a:lstStyle/>
          <a:p>
            <a:r>
              <a:rPr lang="en-US" sz="3200" dirty="0">
                <a:solidFill>
                  <a:srgbClr val="005188"/>
                </a:solidFill>
              </a:rPr>
              <a:t>Looking for potential procurement opportunities? </a:t>
            </a:r>
            <a:br>
              <a:rPr lang="en-US" sz="3200" dirty="0">
                <a:solidFill>
                  <a:srgbClr val="005188"/>
                </a:solidFill>
              </a:rPr>
            </a:br>
            <a:r>
              <a:rPr lang="en-US" sz="3200" dirty="0">
                <a:solidFill>
                  <a:srgbClr val="005188"/>
                </a:solidFill>
              </a:rPr>
              <a:t>Visit the Acquisition Planning Forecast System (</a:t>
            </a:r>
            <a:r>
              <a:rPr lang="en-US" sz="3200" dirty="0">
                <a:solidFill>
                  <a:srgbClr val="005188"/>
                </a:solidFill>
                <a:hlinkClick r:id="rId5"/>
              </a:rPr>
              <a:t>APFS</a:t>
            </a:r>
            <a:r>
              <a:rPr lang="en-US" sz="3200" dirty="0">
                <a:solidFill>
                  <a:srgbClr val="005188"/>
                </a:solidFill>
              </a:rPr>
              <a:t>)</a:t>
            </a:r>
          </a:p>
        </p:txBody>
      </p:sp>
      <p:sp>
        <p:nvSpPr>
          <p:cNvPr id="3" name="Slide Number Placeholder 2"/>
          <p:cNvSpPr>
            <a:spLocks noGrp="1"/>
          </p:cNvSpPr>
          <p:nvPr>
            <p:ph type="sldNum" sz="quarter" idx="10"/>
          </p:nvPr>
        </p:nvSpPr>
        <p:spPr/>
        <p:txBody>
          <a:bodyPr/>
          <a:lstStyle/>
          <a:p>
            <a:fld id="{4FAB73BC-B049-4115-A692-8D63A059BFB8}" type="slidenum">
              <a:rPr lang="en-US" smtClean="0"/>
              <a:pPr/>
              <a:t>37</a:t>
            </a:fld>
            <a:endParaRPr lang="en-US" dirty="0"/>
          </a:p>
        </p:txBody>
      </p:sp>
      <p:grpSp>
        <p:nvGrpSpPr>
          <p:cNvPr id="76" name="Group 75">
            <a:extLst>
              <a:ext uri="{FF2B5EF4-FFF2-40B4-BE49-F238E27FC236}">
                <a16:creationId xmlns:a16="http://schemas.microsoft.com/office/drawing/2014/main" id="{11D303B3-7BF5-6B7D-D015-65036DBE1F6F}"/>
              </a:ext>
            </a:extLst>
          </p:cNvPr>
          <p:cNvGrpSpPr/>
          <p:nvPr/>
        </p:nvGrpSpPr>
        <p:grpSpPr>
          <a:xfrm>
            <a:off x="669428" y="2477889"/>
            <a:ext cx="8517626" cy="3377985"/>
            <a:chOff x="2890023" y="2438793"/>
            <a:chExt cx="8517626" cy="3377985"/>
          </a:xfrm>
        </p:grpSpPr>
        <p:grpSp>
          <p:nvGrpSpPr>
            <p:cNvPr id="16" name="Group 15">
              <a:extLst>
                <a:ext uri="{FF2B5EF4-FFF2-40B4-BE49-F238E27FC236}">
                  <a16:creationId xmlns:a16="http://schemas.microsoft.com/office/drawing/2014/main" id="{46FE3AC6-2A77-3677-ACBF-0E0B3CBE4F9B}"/>
                </a:ext>
              </a:extLst>
            </p:cNvPr>
            <p:cNvGrpSpPr/>
            <p:nvPr/>
          </p:nvGrpSpPr>
          <p:grpSpPr>
            <a:xfrm>
              <a:off x="2890023" y="2438793"/>
              <a:ext cx="8517626" cy="3377985"/>
              <a:chOff x="2988858" y="2459408"/>
              <a:chExt cx="8517626" cy="3377985"/>
            </a:xfrm>
            <a:effectLst>
              <a:outerShdw blurRad="50800" dist="38100" dir="2700000" algn="tl" rotWithShape="0">
                <a:prstClr val="black">
                  <a:alpha val="40000"/>
                </a:prstClr>
              </a:outerShdw>
            </a:effectLst>
          </p:grpSpPr>
          <p:sp>
            <p:nvSpPr>
              <p:cNvPr id="39" name="Rounded Rectangle 38"/>
              <p:cNvSpPr/>
              <p:nvPr/>
            </p:nvSpPr>
            <p:spPr>
              <a:xfrm>
                <a:off x="2988860" y="3102881"/>
                <a:ext cx="8517622" cy="2734512"/>
              </a:xfrm>
              <a:prstGeom prst="roundRect">
                <a:avLst>
                  <a:gd name="adj" fmla="val 474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Franklin Gothic Book" panose="020B0503020102020204" pitchFamily="34" charset="0"/>
                </a:endParaRPr>
              </a:p>
            </p:txBody>
          </p:sp>
          <p:sp>
            <p:nvSpPr>
              <p:cNvPr id="30" name="Rounded Rectangle 29"/>
              <p:cNvSpPr/>
              <p:nvPr/>
            </p:nvSpPr>
            <p:spPr>
              <a:xfrm>
                <a:off x="2988858" y="2459408"/>
                <a:ext cx="8517622" cy="1656017"/>
              </a:xfrm>
              <a:prstGeom prst="roundRect">
                <a:avLst>
                  <a:gd name="adj" fmla="val 474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Franklin Gothic Book" panose="020B0503020102020204" pitchFamily="34" charset="0"/>
                </a:endParaRPr>
              </a:p>
            </p:txBody>
          </p:sp>
          <p:sp>
            <p:nvSpPr>
              <p:cNvPr id="31" name="Round Same Side Corner Rectangle 30"/>
              <p:cNvSpPr/>
              <p:nvPr/>
            </p:nvSpPr>
            <p:spPr>
              <a:xfrm>
                <a:off x="3142594" y="2528925"/>
                <a:ext cx="1596920" cy="574054"/>
              </a:xfrm>
              <a:prstGeom prst="round2Same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Franklin Gothic Book" panose="020B0503020102020204" pitchFamily="34" charset="0"/>
                </a:endParaRPr>
              </a:p>
            </p:txBody>
          </p:sp>
          <p:sp>
            <p:nvSpPr>
              <p:cNvPr id="32" name="Rectangle 31"/>
              <p:cNvSpPr/>
              <p:nvPr/>
            </p:nvSpPr>
            <p:spPr>
              <a:xfrm>
                <a:off x="2988861" y="2686988"/>
                <a:ext cx="8271404" cy="4159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Franklin Gothic Book" panose="020B0503020102020204" pitchFamily="34" charset="0"/>
                </a:endParaRPr>
              </a:p>
            </p:txBody>
          </p:sp>
          <p:sp>
            <p:nvSpPr>
              <p:cNvPr id="33" name="Oval 32"/>
              <p:cNvSpPr/>
              <p:nvPr/>
            </p:nvSpPr>
            <p:spPr>
              <a:xfrm>
                <a:off x="3300711" y="2732483"/>
                <a:ext cx="324346" cy="316463"/>
              </a:xfrm>
              <a:prstGeom prst="ellipse">
                <a:avLst/>
              </a:prstGeom>
              <a:solidFill>
                <a:schemeClr val="bg1">
                  <a:lumMod val="7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Franklin Gothic Book" panose="020B0503020102020204" pitchFamily="34" charset="0"/>
                </a:endParaRPr>
              </a:p>
            </p:txBody>
          </p:sp>
          <p:sp>
            <p:nvSpPr>
              <p:cNvPr id="34" name="Rectangle 33"/>
              <p:cNvSpPr/>
              <p:nvPr/>
            </p:nvSpPr>
            <p:spPr>
              <a:xfrm>
                <a:off x="4099707" y="2756405"/>
                <a:ext cx="7000032" cy="2770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solidFill>
                      <a:schemeClr val="bg2">
                        <a:lumMod val="50000"/>
                      </a:schemeClr>
                    </a:solidFill>
                    <a:latin typeface="Franklin Gothic Book" panose="020B0503020102020204" pitchFamily="34" charset="0"/>
                    <a:hlinkClick r:id="rId5"/>
                  </a:rPr>
                  <a:t>apfs-cloud.dhs.gov</a:t>
                </a:r>
                <a:endParaRPr lang="en-US" sz="1600" dirty="0">
                  <a:solidFill>
                    <a:schemeClr val="bg2">
                      <a:lumMod val="50000"/>
                    </a:schemeClr>
                  </a:solidFill>
                  <a:latin typeface="Franklin Gothic Book" panose="020B0503020102020204" pitchFamily="34" charset="0"/>
                </a:endParaRPr>
              </a:p>
            </p:txBody>
          </p:sp>
          <p:sp>
            <p:nvSpPr>
              <p:cNvPr id="35" name="Right Arrow 34"/>
              <p:cNvSpPr/>
              <p:nvPr/>
            </p:nvSpPr>
            <p:spPr>
              <a:xfrm flipH="1">
                <a:off x="3375862" y="2825106"/>
                <a:ext cx="181949" cy="131217"/>
              </a:xfrm>
              <a:prstGeom prst="rightArrow">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Franklin Gothic Book" panose="020B0503020102020204" pitchFamily="34" charset="0"/>
                </a:endParaRPr>
              </a:p>
            </p:txBody>
          </p:sp>
          <p:sp>
            <p:nvSpPr>
              <p:cNvPr id="36" name="Oval 35"/>
              <p:cNvSpPr/>
              <p:nvPr/>
            </p:nvSpPr>
            <p:spPr>
              <a:xfrm>
                <a:off x="3700208" y="2732483"/>
                <a:ext cx="324346" cy="316463"/>
              </a:xfrm>
              <a:prstGeom prst="ellipse">
                <a:avLst/>
              </a:prstGeom>
              <a:solidFill>
                <a:schemeClr val="bg1">
                  <a:lumMod val="7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Franklin Gothic Book" panose="020B0503020102020204" pitchFamily="34" charset="0"/>
                </a:endParaRPr>
              </a:p>
            </p:txBody>
          </p:sp>
          <p:sp>
            <p:nvSpPr>
              <p:cNvPr id="37" name="Right Arrow 36"/>
              <p:cNvSpPr/>
              <p:nvPr/>
            </p:nvSpPr>
            <p:spPr>
              <a:xfrm>
                <a:off x="3775360" y="2825106"/>
                <a:ext cx="181949" cy="131217"/>
              </a:xfrm>
              <a:prstGeom prst="rightArrow">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Franklin Gothic Book" panose="020B0503020102020204" pitchFamily="34" charset="0"/>
                </a:endParaRPr>
              </a:p>
            </p:txBody>
          </p:sp>
          <p:sp>
            <p:nvSpPr>
              <p:cNvPr id="51" name="Rectangle 50"/>
              <p:cNvSpPr/>
              <p:nvPr/>
            </p:nvSpPr>
            <p:spPr>
              <a:xfrm>
                <a:off x="4024553" y="3253837"/>
                <a:ext cx="7235711" cy="877163"/>
              </a:xfrm>
              <a:prstGeom prst="rect">
                <a:avLst/>
              </a:prstGeom>
            </p:spPr>
            <p:txBody>
              <a:bodyPr wrap="square">
                <a:spAutoFit/>
              </a:bodyPr>
              <a:lstStyle/>
              <a:p>
                <a:pPr>
                  <a:spcBef>
                    <a:spcPts val="300"/>
                  </a:spcBef>
                </a:pPr>
                <a:r>
                  <a:rPr lang="en-US" sz="1700" dirty="0">
                    <a:solidFill>
                      <a:srgbClr val="003366"/>
                    </a:solidFill>
                    <a:latin typeface="Franklin Gothic Book" panose="020B0503020102020204" pitchFamily="34" charset="0"/>
                  </a:rPr>
                  <a:t>The Department of Homeland Security’s Acquisition Planning Forecast System is a portal for vendors to view anticipated contract actions above $250,000.</a:t>
                </a:r>
              </a:p>
            </p:txBody>
          </p:sp>
          <p:sp>
            <p:nvSpPr>
              <p:cNvPr id="52" name="Rectangle 51"/>
              <p:cNvSpPr/>
              <p:nvPr/>
            </p:nvSpPr>
            <p:spPr>
              <a:xfrm>
                <a:off x="2988861" y="3098994"/>
                <a:ext cx="8517623" cy="196650"/>
              </a:xfrm>
              <a:prstGeom prst="rec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Franklin Gothic Book" panose="020B0503020102020204" pitchFamily="34" charset="0"/>
                </a:endParaRPr>
              </a:p>
            </p:txBody>
          </p:sp>
          <p:sp>
            <p:nvSpPr>
              <p:cNvPr id="38" name="Rectangle 37"/>
              <p:cNvSpPr/>
              <p:nvPr/>
            </p:nvSpPr>
            <p:spPr>
              <a:xfrm>
                <a:off x="3287830" y="4227232"/>
                <a:ext cx="7972435" cy="15217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ysClr val="windowText" lastClr="000000"/>
                  </a:solidFill>
                  <a:latin typeface="Franklin Gothic Book" panose="020B0503020102020204" pitchFamily="34" charset="0"/>
                </a:endParaRPr>
              </a:p>
            </p:txBody>
          </p:sp>
          <p:sp>
            <p:nvSpPr>
              <p:cNvPr id="60" name="TextBox 59"/>
              <p:cNvSpPr txBox="1"/>
              <p:nvPr/>
            </p:nvSpPr>
            <p:spPr>
              <a:xfrm>
                <a:off x="3957309" y="4138637"/>
                <a:ext cx="7206294" cy="1477328"/>
              </a:xfrm>
              <a:prstGeom prst="rect">
                <a:avLst/>
              </a:prstGeom>
              <a:noFill/>
            </p:spPr>
            <p:txBody>
              <a:bodyPr wrap="square" rtlCol="0">
                <a:spAutoFit/>
              </a:bodyPr>
              <a:lstStyle/>
              <a:p>
                <a:pPr>
                  <a:spcAft>
                    <a:spcPts val="600"/>
                  </a:spcAft>
                </a:pPr>
                <a:r>
                  <a:rPr lang="en-US" sz="1600" dirty="0">
                    <a:solidFill>
                      <a:srgbClr val="005188"/>
                    </a:solidFill>
                    <a:latin typeface="Franklin Gothic Book" panose="020B0503020102020204" pitchFamily="34" charset="0"/>
                  </a:rPr>
                  <a:t>First place to check for upcoming, planned procurements. Components post potential procurements up to a year in advance of the action on APFS.</a:t>
                </a:r>
              </a:p>
              <a:p>
                <a:pPr>
                  <a:spcAft>
                    <a:spcPts val="600"/>
                  </a:spcAft>
                </a:pPr>
                <a:r>
                  <a:rPr lang="en-US" sz="1600" dirty="0">
                    <a:solidFill>
                      <a:srgbClr val="005188"/>
                    </a:solidFill>
                    <a:latin typeface="Franklin Gothic Book" panose="020B0503020102020204" pitchFamily="34" charset="0"/>
                  </a:rPr>
                  <a:t>Vendors have the option to search by many fields including NAICS code, Component, and Product Service Codes.</a:t>
                </a:r>
              </a:p>
              <a:p>
                <a:pPr>
                  <a:spcAft>
                    <a:spcPts val="600"/>
                  </a:spcAft>
                </a:pPr>
                <a:r>
                  <a:rPr lang="en-US" sz="1600" dirty="0">
                    <a:solidFill>
                      <a:srgbClr val="005188"/>
                    </a:solidFill>
                    <a:latin typeface="Franklin Gothic Book" panose="020B0503020102020204" pitchFamily="34" charset="0"/>
                  </a:rPr>
                  <a:t>Track opportunities and receive alerts.</a:t>
                </a:r>
              </a:p>
            </p:txBody>
          </p:sp>
          <p:sp>
            <p:nvSpPr>
              <p:cNvPr id="61" name="Rectangle 60"/>
              <p:cNvSpPr/>
              <p:nvPr/>
            </p:nvSpPr>
            <p:spPr>
              <a:xfrm>
                <a:off x="3497719" y="4879646"/>
                <a:ext cx="225168" cy="197391"/>
              </a:xfrm>
              <a:prstGeom prst="rect">
                <a:avLst/>
              </a:prstGeom>
              <a:solidFill>
                <a:schemeClr val="bg1"/>
              </a:solidFill>
              <a:ln>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Franklin Gothic Book" panose="020B0503020102020204" pitchFamily="34" charset="0"/>
                </a:endParaRPr>
              </a:p>
            </p:txBody>
          </p:sp>
          <p:sp>
            <p:nvSpPr>
              <p:cNvPr id="64" name="Rectangle 63"/>
              <p:cNvSpPr/>
              <p:nvPr/>
            </p:nvSpPr>
            <p:spPr>
              <a:xfrm>
                <a:off x="3497719" y="5420456"/>
                <a:ext cx="225168" cy="197391"/>
              </a:xfrm>
              <a:prstGeom prst="rect">
                <a:avLst/>
              </a:prstGeom>
              <a:solidFill>
                <a:schemeClr val="bg1"/>
              </a:solidFill>
              <a:ln>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Franklin Gothic Book" panose="020B0503020102020204" pitchFamily="34" charset="0"/>
                </a:endParaRPr>
              </a:p>
            </p:txBody>
          </p:sp>
          <p:pic>
            <p:nvPicPr>
              <p:cNvPr id="40" name="Picture 39">
                <a:extLst>
                  <a:ext uri="{FF2B5EF4-FFF2-40B4-BE49-F238E27FC236}">
                    <a16:creationId xmlns:a16="http://schemas.microsoft.com/office/drawing/2014/main" id="{2BD120D5-92A5-F648-8890-699A54F4E12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70754"/>
              <a:stretch/>
            </p:blipFill>
            <p:spPr>
              <a:xfrm>
                <a:off x="3289344" y="3313785"/>
                <a:ext cx="707562" cy="706986"/>
              </a:xfrm>
              <a:prstGeom prst="rect">
                <a:avLst/>
              </a:prstGeom>
            </p:spPr>
          </p:pic>
          <p:sp>
            <p:nvSpPr>
              <p:cNvPr id="41" name="Rectangle 40">
                <a:extLst>
                  <a:ext uri="{FF2B5EF4-FFF2-40B4-BE49-F238E27FC236}">
                    <a16:creationId xmlns:a16="http://schemas.microsoft.com/office/drawing/2014/main" id="{EA3EA621-025B-D648-8063-ADC57476CCFC}"/>
                  </a:ext>
                </a:extLst>
              </p:cNvPr>
              <p:cNvSpPr/>
              <p:nvPr/>
            </p:nvSpPr>
            <p:spPr>
              <a:xfrm>
                <a:off x="3509691" y="4345881"/>
                <a:ext cx="225168" cy="197391"/>
              </a:xfrm>
              <a:prstGeom prst="rect">
                <a:avLst/>
              </a:prstGeom>
              <a:solidFill>
                <a:schemeClr val="bg1"/>
              </a:solidFill>
              <a:ln>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Franklin Gothic Book" panose="020B0503020102020204" pitchFamily="34" charset="0"/>
                </a:endParaRPr>
              </a:p>
            </p:txBody>
          </p:sp>
        </p:grpSp>
        <p:pic>
          <p:nvPicPr>
            <p:cNvPr id="57" name="Graphic 56" descr="Marker with solid fill">
              <a:extLst>
                <a:ext uri="{FF2B5EF4-FFF2-40B4-BE49-F238E27FC236}">
                  <a16:creationId xmlns:a16="http://schemas.microsoft.com/office/drawing/2014/main" id="{279D9E79-9B2F-74EF-169B-1220D80703B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259949" y="4571794"/>
              <a:ext cx="520138" cy="520138"/>
            </a:xfrm>
            <a:prstGeom prst="rect">
              <a:avLst/>
            </a:prstGeom>
          </p:spPr>
        </p:pic>
        <p:pic>
          <p:nvPicPr>
            <p:cNvPr id="58" name="Graphic 57" descr="Marker with solid fill">
              <a:extLst>
                <a:ext uri="{FF2B5EF4-FFF2-40B4-BE49-F238E27FC236}">
                  <a16:creationId xmlns:a16="http://schemas.microsoft.com/office/drawing/2014/main" id="{4EC37EF8-9E6A-EA1D-DC75-D38F78F362C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259949" y="5091932"/>
              <a:ext cx="520138" cy="520138"/>
            </a:xfrm>
            <a:prstGeom prst="rect">
              <a:avLst/>
            </a:prstGeom>
          </p:spPr>
        </p:pic>
      </p:grpSp>
      <p:pic>
        <p:nvPicPr>
          <p:cNvPr id="91" name="Graphic 90" descr="Thought bubble with solid fill">
            <a:extLst>
              <a:ext uri="{FF2B5EF4-FFF2-40B4-BE49-F238E27FC236}">
                <a16:creationId xmlns:a16="http://schemas.microsoft.com/office/drawing/2014/main" id="{0AD6126F-643F-2A97-0C77-350A7976DCC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646954" y="1392248"/>
            <a:ext cx="3379823" cy="3379823"/>
          </a:xfrm>
          <a:prstGeom prst="rect">
            <a:avLst/>
          </a:prstGeom>
        </p:spPr>
      </p:pic>
      <p:pic>
        <p:nvPicPr>
          <p:cNvPr id="95" name="Graphic 94" descr="Playbook outline">
            <a:extLst>
              <a:ext uri="{FF2B5EF4-FFF2-40B4-BE49-F238E27FC236}">
                <a16:creationId xmlns:a16="http://schemas.microsoft.com/office/drawing/2014/main" id="{0E162625-E3B4-1A7F-0DB3-C46D413A463B}"/>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9677046" y="2046819"/>
            <a:ext cx="1382181" cy="1382181"/>
          </a:xfrm>
          <a:prstGeom prst="rect">
            <a:avLst/>
          </a:prstGeom>
        </p:spPr>
      </p:pic>
      <p:pic>
        <p:nvPicPr>
          <p:cNvPr id="4" name="Graphic 3" descr="Marker with solid fill">
            <a:extLst>
              <a:ext uri="{FF2B5EF4-FFF2-40B4-BE49-F238E27FC236}">
                <a16:creationId xmlns:a16="http://schemas.microsoft.com/office/drawing/2014/main" id="{3B5EC337-420B-2E27-5FC2-25DE2F9D31F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39354" y="4090752"/>
            <a:ext cx="520138" cy="520138"/>
          </a:xfrm>
          <a:prstGeom prst="rect">
            <a:avLst/>
          </a:prstGeom>
        </p:spPr>
      </p:pic>
    </p:spTree>
    <p:extLst>
      <p:ext uri="{BB962C8B-B14F-4D97-AF65-F5344CB8AC3E}">
        <p14:creationId xmlns:p14="http://schemas.microsoft.com/office/powerpoint/2010/main" val="33485353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a:extLst>
              <a:ext uri="{FF2B5EF4-FFF2-40B4-BE49-F238E27FC236}">
                <a16:creationId xmlns:a16="http://schemas.microsoft.com/office/drawing/2014/main" id="{34AAF6D2-BF15-4572-8359-0A54EC6B0071}"/>
              </a:ext>
            </a:extLst>
          </p:cNvPr>
          <p:cNvGrpSpPr/>
          <p:nvPr/>
        </p:nvGrpSpPr>
        <p:grpSpPr>
          <a:xfrm>
            <a:off x="10367328" y="759044"/>
            <a:ext cx="1828800" cy="584775"/>
            <a:chOff x="10270951" y="782918"/>
            <a:chExt cx="1702751" cy="584775"/>
          </a:xfrm>
        </p:grpSpPr>
        <p:sp>
          <p:nvSpPr>
            <p:cNvPr id="29" name="Rectangle 28">
              <a:extLst>
                <a:ext uri="{FF2B5EF4-FFF2-40B4-BE49-F238E27FC236}">
                  <a16:creationId xmlns:a16="http://schemas.microsoft.com/office/drawing/2014/main" id="{E7174152-7D18-49B3-8067-C2115429D866}"/>
                </a:ext>
              </a:extLst>
            </p:cNvPr>
            <p:cNvSpPr/>
            <p:nvPr/>
          </p:nvSpPr>
          <p:spPr>
            <a:xfrm>
              <a:off x="10270951" y="782918"/>
              <a:ext cx="1702751" cy="584775"/>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0" name="Graphic 39" descr="Bullseye with solid fill">
              <a:extLst>
                <a:ext uri="{FF2B5EF4-FFF2-40B4-BE49-F238E27FC236}">
                  <a16:creationId xmlns:a16="http://schemas.microsoft.com/office/drawing/2014/main" id="{57C4C404-089A-426D-9CFD-6EA7AE9BC51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342843" y="863818"/>
              <a:ext cx="408440" cy="408440"/>
            </a:xfrm>
            <a:prstGeom prst="rect">
              <a:avLst/>
            </a:prstGeom>
          </p:spPr>
        </p:pic>
        <p:sp>
          <p:nvSpPr>
            <p:cNvPr id="41" name="TextBox 40">
              <a:extLst>
                <a:ext uri="{FF2B5EF4-FFF2-40B4-BE49-F238E27FC236}">
                  <a16:creationId xmlns:a16="http://schemas.microsoft.com/office/drawing/2014/main" id="{43D03004-0B15-4A35-82C7-8B83ED3704DF}"/>
                </a:ext>
              </a:extLst>
            </p:cNvPr>
            <p:cNvSpPr txBox="1"/>
            <p:nvPr/>
          </p:nvSpPr>
          <p:spPr>
            <a:xfrm>
              <a:off x="10751282" y="874867"/>
              <a:ext cx="1220541"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3</a:t>
              </a:r>
              <a:endParaRPr lang="en-US" dirty="0">
                <a:solidFill>
                  <a:schemeClr val="bg1"/>
                </a:solidFill>
                <a:effectLst/>
                <a:latin typeface="FranklinGothicURWBoo" pitchFamily="2" charset="77"/>
              </a:endParaRPr>
            </a:p>
          </p:txBody>
        </p:sp>
      </p:grpSp>
      <p:sp>
        <p:nvSpPr>
          <p:cNvPr id="2" name="Title 1"/>
          <p:cNvSpPr>
            <a:spLocks noGrp="1"/>
          </p:cNvSpPr>
          <p:nvPr>
            <p:ph type="title"/>
          </p:nvPr>
        </p:nvSpPr>
        <p:spPr>
          <a:xfrm>
            <a:off x="685800" y="589886"/>
            <a:ext cx="11010014" cy="1325563"/>
          </a:xfrm>
        </p:spPr>
        <p:txBody>
          <a:bodyPr lIns="0">
            <a:normAutofit/>
          </a:bodyPr>
          <a:lstStyle/>
          <a:p>
            <a:r>
              <a:rPr lang="en-US" sz="3200" dirty="0">
                <a:solidFill>
                  <a:srgbClr val="005188"/>
                </a:solidFill>
              </a:rPr>
              <a:t>Why is APFS Important to You?</a:t>
            </a:r>
            <a:endParaRPr lang="en-US" sz="3200" b="1" dirty="0">
              <a:solidFill>
                <a:srgbClr val="005188"/>
              </a:solidFill>
            </a:endParaRPr>
          </a:p>
        </p:txBody>
      </p:sp>
      <p:sp>
        <p:nvSpPr>
          <p:cNvPr id="3" name="Slide Number Placeholder 2"/>
          <p:cNvSpPr>
            <a:spLocks noGrp="1"/>
          </p:cNvSpPr>
          <p:nvPr>
            <p:ph type="sldNum" sz="quarter" idx="10"/>
          </p:nvPr>
        </p:nvSpPr>
        <p:spPr/>
        <p:txBody>
          <a:bodyPr/>
          <a:lstStyle/>
          <a:p>
            <a:fld id="{4FAB73BC-B049-4115-A692-8D63A059BFB8}" type="slidenum">
              <a:rPr lang="en-US" smtClean="0"/>
              <a:pPr/>
              <a:t>38</a:t>
            </a:fld>
            <a:endParaRPr lang="en-US" dirty="0"/>
          </a:p>
        </p:txBody>
      </p:sp>
      <p:grpSp>
        <p:nvGrpSpPr>
          <p:cNvPr id="10" name="Group 9">
            <a:extLst>
              <a:ext uri="{FF2B5EF4-FFF2-40B4-BE49-F238E27FC236}">
                <a16:creationId xmlns:a16="http://schemas.microsoft.com/office/drawing/2014/main" id="{7E813425-B34E-24AA-5FA4-D6895B92A9C7}"/>
              </a:ext>
            </a:extLst>
          </p:cNvPr>
          <p:cNvGrpSpPr/>
          <p:nvPr/>
        </p:nvGrpSpPr>
        <p:grpSpPr>
          <a:xfrm>
            <a:off x="3010822" y="2483812"/>
            <a:ext cx="8684992" cy="3365500"/>
            <a:chOff x="712304" y="1986283"/>
            <a:chExt cx="10952878" cy="4244323"/>
          </a:xfrm>
          <a:effectLst>
            <a:outerShdw blurRad="50800" dist="38100" dir="2700000" algn="tl" rotWithShape="0">
              <a:prstClr val="black">
                <a:alpha val="40000"/>
              </a:prstClr>
            </a:outerShdw>
          </a:effectLst>
        </p:grpSpPr>
        <p:sp>
          <p:nvSpPr>
            <p:cNvPr id="39" name="Rounded Rectangle 38"/>
            <p:cNvSpPr/>
            <p:nvPr/>
          </p:nvSpPr>
          <p:spPr>
            <a:xfrm>
              <a:off x="712304" y="2830946"/>
              <a:ext cx="10589463" cy="3399660"/>
            </a:xfrm>
            <a:prstGeom prst="roundRect">
              <a:avLst>
                <a:gd name="adj" fmla="val 474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Franklin Gothic Book" panose="020B0503020102020204" pitchFamily="34" charset="0"/>
              </a:endParaRPr>
            </a:p>
          </p:txBody>
        </p:sp>
        <p:sp>
          <p:nvSpPr>
            <p:cNvPr id="30" name="Rounded Rectangle 29"/>
            <p:cNvSpPr/>
            <p:nvPr/>
          </p:nvSpPr>
          <p:spPr>
            <a:xfrm>
              <a:off x="712305" y="1986283"/>
              <a:ext cx="10589463" cy="1442717"/>
            </a:xfrm>
            <a:prstGeom prst="roundRect">
              <a:avLst>
                <a:gd name="adj" fmla="val 474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Franklin Gothic Book" panose="020B0503020102020204" pitchFamily="34" charset="0"/>
              </a:endParaRPr>
            </a:p>
          </p:txBody>
        </p:sp>
        <p:sp>
          <p:nvSpPr>
            <p:cNvPr id="31" name="Round Same Side Corner Rectangle 30"/>
            <p:cNvSpPr/>
            <p:nvPr/>
          </p:nvSpPr>
          <p:spPr>
            <a:xfrm>
              <a:off x="903432" y="2117380"/>
              <a:ext cx="1985357" cy="713688"/>
            </a:xfrm>
            <a:prstGeom prst="round2Same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Franklin Gothic Book" panose="020B0503020102020204" pitchFamily="34" charset="0"/>
              </a:endParaRPr>
            </a:p>
          </p:txBody>
        </p:sp>
        <p:sp>
          <p:nvSpPr>
            <p:cNvPr id="32" name="Rectangle 31"/>
            <p:cNvSpPr/>
            <p:nvPr/>
          </p:nvSpPr>
          <p:spPr>
            <a:xfrm>
              <a:off x="712305" y="2313891"/>
              <a:ext cx="10283354" cy="5171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Franklin Gothic Book" panose="020B0503020102020204" pitchFamily="34" charset="0"/>
              </a:endParaRPr>
            </a:p>
          </p:txBody>
        </p:sp>
        <p:sp>
          <p:nvSpPr>
            <p:cNvPr id="33" name="Oval 32"/>
            <p:cNvSpPr/>
            <p:nvPr/>
          </p:nvSpPr>
          <p:spPr>
            <a:xfrm>
              <a:off x="1100010" y="2370452"/>
              <a:ext cx="403240" cy="393440"/>
            </a:xfrm>
            <a:prstGeom prst="ellipse">
              <a:avLst/>
            </a:prstGeom>
            <a:solidFill>
              <a:schemeClr val="bg1">
                <a:lumMod val="7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Franklin Gothic Book" panose="020B0503020102020204" pitchFamily="34" charset="0"/>
              </a:endParaRPr>
            </a:p>
          </p:txBody>
        </p:sp>
        <p:sp>
          <p:nvSpPr>
            <p:cNvPr id="34" name="Rectangle 33"/>
            <p:cNvSpPr/>
            <p:nvPr/>
          </p:nvSpPr>
          <p:spPr>
            <a:xfrm>
              <a:off x="2093355" y="2400192"/>
              <a:ext cx="8702732" cy="3444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solidFill>
                    <a:schemeClr val="bg2">
                      <a:lumMod val="50000"/>
                    </a:schemeClr>
                  </a:solidFill>
                  <a:latin typeface="Franklin Gothic Book" panose="020B0503020102020204" pitchFamily="34" charset="0"/>
                  <a:hlinkClick r:id="rId5"/>
                </a:rPr>
                <a:t>apfs-cloud.dhs.gov</a:t>
              </a:r>
              <a:endParaRPr lang="en-US" sz="1600" dirty="0">
                <a:solidFill>
                  <a:schemeClr val="bg2">
                    <a:lumMod val="50000"/>
                  </a:schemeClr>
                </a:solidFill>
                <a:latin typeface="Franklin Gothic Book" panose="020B0503020102020204" pitchFamily="34" charset="0"/>
              </a:endParaRPr>
            </a:p>
          </p:txBody>
        </p:sp>
        <p:sp>
          <p:nvSpPr>
            <p:cNvPr id="35" name="Right Arrow 34"/>
            <p:cNvSpPr/>
            <p:nvPr/>
          </p:nvSpPr>
          <p:spPr>
            <a:xfrm flipH="1">
              <a:off x="1193441" y="2485605"/>
              <a:ext cx="226207" cy="163134"/>
            </a:xfrm>
            <a:prstGeom prst="rightArrow">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Franklin Gothic Book" panose="020B0503020102020204" pitchFamily="34" charset="0"/>
              </a:endParaRPr>
            </a:p>
          </p:txBody>
        </p:sp>
        <p:sp>
          <p:nvSpPr>
            <p:cNvPr id="36" name="Oval 35"/>
            <p:cNvSpPr/>
            <p:nvPr/>
          </p:nvSpPr>
          <p:spPr>
            <a:xfrm>
              <a:off x="1596682" y="2370452"/>
              <a:ext cx="403240" cy="393440"/>
            </a:xfrm>
            <a:prstGeom prst="ellipse">
              <a:avLst/>
            </a:prstGeom>
            <a:solidFill>
              <a:schemeClr val="bg1">
                <a:lumMod val="7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Franklin Gothic Book" panose="020B0503020102020204" pitchFamily="34" charset="0"/>
              </a:endParaRPr>
            </a:p>
          </p:txBody>
        </p:sp>
        <p:sp>
          <p:nvSpPr>
            <p:cNvPr id="37" name="Right Arrow 36"/>
            <p:cNvSpPr/>
            <p:nvPr/>
          </p:nvSpPr>
          <p:spPr>
            <a:xfrm>
              <a:off x="1690113" y="2485605"/>
              <a:ext cx="226207" cy="163134"/>
            </a:xfrm>
            <a:prstGeom prst="rightArrow">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Franklin Gothic Book" panose="020B0503020102020204" pitchFamily="34" charset="0"/>
              </a:endParaRPr>
            </a:p>
          </p:txBody>
        </p:sp>
        <p:sp>
          <p:nvSpPr>
            <p:cNvPr id="52" name="Rectangle 51"/>
            <p:cNvSpPr/>
            <p:nvPr/>
          </p:nvSpPr>
          <p:spPr>
            <a:xfrm>
              <a:off x="712305" y="2826114"/>
              <a:ext cx="10589464" cy="244484"/>
            </a:xfrm>
            <a:prstGeom prst="rec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Franklin Gothic Book" panose="020B0503020102020204" pitchFamily="34" charset="0"/>
              </a:endParaRPr>
            </a:p>
          </p:txBody>
        </p:sp>
        <p:sp>
          <p:nvSpPr>
            <p:cNvPr id="38" name="Rectangle 37"/>
            <p:cNvSpPr/>
            <p:nvPr/>
          </p:nvSpPr>
          <p:spPr>
            <a:xfrm>
              <a:off x="1083997" y="3741733"/>
              <a:ext cx="9911663" cy="23187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ysClr val="windowText" lastClr="000000"/>
                </a:solidFill>
                <a:latin typeface="Franklin Gothic Book" panose="020B0503020102020204" pitchFamily="34" charset="0"/>
              </a:endParaRPr>
            </a:p>
          </p:txBody>
        </p:sp>
        <p:sp>
          <p:nvSpPr>
            <p:cNvPr id="60" name="TextBox 59"/>
            <p:cNvSpPr txBox="1"/>
            <p:nvPr/>
          </p:nvSpPr>
          <p:spPr>
            <a:xfrm>
              <a:off x="1835493" y="3762212"/>
              <a:ext cx="9829689" cy="2425909"/>
            </a:xfrm>
            <a:prstGeom prst="rect">
              <a:avLst/>
            </a:prstGeom>
            <a:noFill/>
          </p:spPr>
          <p:txBody>
            <a:bodyPr wrap="square" rtlCol="0">
              <a:spAutoFit/>
            </a:bodyPr>
            <a:lstStyle/>
            <a:p>
              <a:pPr marL="0" indent="0">
                <a:buNone/>
              </a:pPr>
              <a:r>
                <a:rPr lang="en-US" sz="1700" dirty="0">
                  <a:solidFill>
                    <a:srgbClr val="005188"/>
                  </a:solidFill>
                  <a:effectLst/>
                  <a:latin typeface="Franklin Gothic Book" panose="020B0503020102020204" pitchFamily="34" charset="0"/>
                </a:rPr>
                <a:t>The </a:t>
              </a:r>
              <a:r>
                <a:rPr lang="en-US" sz="1700" dirty="0">
                  <a:solidFill>
                    <a:srgbClr val="005188"/>
                  </a:solidFill>
                  <a:latin typeface="Franklin Gothic Book" panose="020B0503020102020204" pitchFamily="34" charset="0"/>
                  <a:hlinkClick r:id="rId5"/>
                </a:rPr>
                <a:t>APFS</a:t>
              </a:r>
              <a:r>
                <a:rPr lang="en-US" sz="1700" dirty="0">
                  <a:effectLst/>
                  <a:latin typeface="Franklin Gothic Book" panose="020B0503020102020204" pitchFamily="34" charset="0"/>
                  <a:hlinkClick r:id="rId5"/>
                </a:rPr>
                <a:t> </a:t>
              </a:r>
              <a:r>
                <a:rPr lang="en-US" sz="1700" dirty="0">
                  <a:solidFill>
                    <a:srgbClr val="005188"/>
                  </a:solidFill>
                  <a:effectLst/>
                  <a:latin typeface="Franklin Gothic Book" panose="020B0503020102020204" pitchFamily="34" charset="0"/>
                  <a:hlinkClick r:id="rId5"/>
                </a:rPr>
                <a:t>portal</a:t>
              </a:r>
              <a:r>
                <a:rPr lang="en-US" sz="1700" dirty="0">
                  <a:solidFill>
                    <a:srgbClr val="005188"/>
                  </a:solidFill>
                  <a:effectLst/>
                  <a:latin typeface="Franklin Gothic Book" panose="020B0503020102020204" pitchFamily="34" charset="0"/>
                </a:rPr>
                <a:t> provides industry with a way to view anticipated contract actions, understand what the Department plans to buy, and find points of contact. Have questions about an APFS record? Reach out and talk t</a:t>
              </a:r>
              <a:r>
                <a:rPr lang="en-US" sz="1700" dirty="0">
                  <a:solidFill>
                    <a:srgbClr val="005188"/>
                  </a:solidFill>
                  <a:latin typeface="Franklin Gothic Book" panose="020B0503020102020204" pitchFamily="34" charset="0"/>
                </a:rPr>
                <a:t>o the points of contact</a:t>
              </a:r>
              <a:r>
                <a:rPr lang="en-US" sz="1700" dirty="0">
                  <a:solidFill>
                    <a:srgbClr val="005188"/>
                  </a:solidFill>
                  <a:effectLst/>
                  <a:latin typeface="Franklin Gothic Book" panose="020B0503020102020204" pitchFamily="34" charset="0"/>
                </a:rPr>
                <a:t>! </a:t>
              </a:r>
              <a:br>
                <a:rPr lang="en-US" sz="1700" dirty="0">
                  <a:solidFill>
                    <a:srgbClr val="003366"/>
                  </a:solidFill>
                  <a:effectLst/>
                  <a:latin typeface="Franklin Gothic Book" panose="020B0503020102020204" pitchFamily="34" charset="0"/>
                </a:rPr>
              </a:br>
              <a:br>
                <a:rPr lang="en-US" sz="1700" dirty="0">
                  <a:solidFill>
                    <a:srgbClr val="003366"/>
                  </a:solidFill>
                  <a:effectLst/>
                  <a:latin typeface="Franklin Gothic Book" panose="020B0503020102020204" pitchFamily="34" charset="0"/>
                </a:rPr>
              </a:br>
              <a:r>
                <a:rPr lang="en-US" sz="1700" dirty="0">
                  <a:solidFill>
                    <a:srgbClr val="005188"/>
                  </a:solidFill>
                  <a:effectLst/>
                  <a:latin typeface="Franklin Gothic Book" panose="020B0503020102020204" pitchFamily="34" charset="0"/>
                </a:rPr>
                <a:t>APFS </a:t>
              </a:r>
              <a:r>
                <a:rPr lang="en-US" sz="1700" dirty="0">
                  <a:solidFill>
                    <a:srgbClr val="005188"/>
                  </a:solidFill>
                  <a:latin typeface="Franklin Gothic Book" panose="020B0503020102020204" pitchFamily="34" charset="0"/>
                </a:rPr>
                <a:t>provides industry with an early view on what procurement are being planned so that industry can track them. </a:t>
              </a:r>
              <a:r>
                <a:rPr lang="en-US" sz="1700" dirty="0">
                  <a:solidFill>
                    <a:srgbClr val="005188"/>
                  </a:solidFill>
                  <a:effectLst/>
                  <a:latin typeface="Franklin Gothic Book" panose="020B0503020102020204" pitchFamily="34" charset="0"/>
                </a:rPr>
                <a:t>Register on </a:t>
              </a:r>
              <a:r>
                <a:rPr lang="en-US" sz="1700" dirty="0">
                  <a:solidFill>
                    <a:srgbClr val="005188"/>
                  </a:solidFill>
                  <a:effectLst/>
                  <a:latin typeface="Franklin Gothic Book" panose="020B0503020102020204" pitchFamily="34" charset="0"/>
                  <a:hlinkClick r:id="rId5"/>
                </a:rPr>
                <a:t>APFS</a:t>
              </a:r>
              <a:r>
                <a:rPr lang="en-US" sz="1700" dirty="0">
                  <a:solidFill>
                    <a:srgbClr val="005188"/>
                  </a:solidFill>
                  <a:effectLst/>
                  <a:latin typeface="Franklin Gothic Book" panose="020B0503020102020204" pitchFamily="34" charset="0"/>
                </a:rPr>
                <a:t> to subscribe to email notifications from the system.</a:t>
              </a:r>
              <a:endParaRPr lang="en-US" sz="1700" dirty="0">
                <a:solidFill>
                  <a:srgbClr val="005188"/>
                </a:solidFill>
                <a:latin typeface="Franklin Gothic Book" panose="020B0503020102020204" pitchFamily="34" charset="0"/>
              </a:endParaRPr>
            </a:p>
          </p:txBody>
        </p:sp>
        <p:pic>
          <p:nvPicPr>
            <p:cNvPr id="27" name="Graphic 5">
              <a:extLst>
                <a:ext uri="{FF2B5EF4-FFF2-40B4-BE49-F238E27FC236}">
                  <a16:creationId xmlns:a16="http://schemas.microsoft.com/office/drawing/2014/main" id="{AB65C909-ADAC-4638-B813-91C0A4BD934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99470" y="3968005"/>
              <a:ext cx="495865" cy="490644"/>
            </a:xfrm>
            <a:prstGeom prst="rect">
              <a:avLst/>
            </a:prstGeom>
          </p:spPr>
        </p:pic>
        <p:grpSp>
          <p:nvGrpSpPr>
            <p:cNvPr id="7" name="Group 6">
              <a:extLst>
                <a:ext uri="{FF2B5EF4-FFF2-40B4-BE49-F238E27FC236}">
                  <a16:creationId xmlns:a16="http://schemas.microsoft.com/office/drawing/2014/main" id="{4A19336C-3C6D-36FF-78B4-C9A480499134}"/>
                </a:ext>
              </a:extLst>
            </p:cNvPr>
            <p:cNvGrpSpPr/>
            <p:nvPr/>
          </p:nvGrpSpPr>
          <p:grpSpPr>
            <a:xfrm>
              <a:off x="1199470" y="5006801"/>
              <a:ext cx="506669" cy="505322"/>
              <a:chOff x="3455506" y="4463256"/>
              <a:chExt cx="506669" cy="505322"/>
            </a:xfrm>
          </p:grpSpPr>
          <p:sp>
            <p:nvSpPr>
              <p:cNvPr id="6" name="Oval 5">
                <a:extLst>
                  <a:ext uri="{FF2B5EF4-FFF2-40B4-BE49-F238E27FC236}">
                    <a16:creationId xmlns:a16="http://schemas.microsoft.com/office/drawing/2014/main" id="{CEAD8906-9D8B-C43E-E402-EB22A9DC8A84}"/>
                  </a:ext>
                </a:extLst>
              </p:cNvPr>
              <p:cNvSpPr/>
              <p:nvPr/>
            </p:nvSpPr>
            <p:spPr>
              <a:xfrm>
                <a:off x="3465503" y="4471906"/>
                <a:ext cx="496672" cy="496672"/>
              </a:xfrm>
              <a:prstGeom prst="ellipse">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Graphic 4" descr="Megaphone1 with solid fill">
                <a:extLst>
                  <a:ext uri="{FF2B5EF4-FFF2-40B4-BE49-F238E27FC236}">
                    <a16:creationId xmlns:a16="http://schemas.microsoft.com/office/drawing/2014/main" id="{780473E5-0892-557D-0D6E-D51D560A5CA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455506" y="4463256"/>
                <a:ext cx="490642" cy="490642"/>
              </a:xfrm>
              <a:prstGeom prst="rect">
                <a:avLst/>
              </a:prstGeom>
            </p:spPr>
          </p:pic>
        </p:grpSp>
      </p:grpSp>
      <p:pic>
        <p:nvPicPr>
          <p:cNvPr id="19" name="Graphic 18" descr="Thought bubble with solid fill">
            <a:extLst>
              <a:ext uri="{FF2B5EF4-FFF2-40B4-BE49-F238E27FC236}">
                <a16:creationId xmlns:a16="http://schemas.microsoft.com/office/drawing/2014/main" id="{0064AD9B-D8B8-00A4-B111-835489A9B12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flipH="1">
            <a:off x="113906" y="1254682"/>
            <a:ext cx="3379823" cy="3379823"/>
          </a:xfrm>
          <a:prstGeom prst="rect">
            <a:avLst/>
          </a:prstGeom>
        </p:spPr>
      </p:pic>
      <p:pic>
        <p:nvPicPr>
          <p:cNvPr id="22" name="Graphic 21" descr="Priorities outline">
            <a:extLst>
              <a:ext uri="{FF2B5EF4-FFF2-40B4-BE49-F238E27FC236}">
                <a16:creationId xmlns:a16="http://schemas.microsoft.com/office/drawing/2014/main" id="{4BE0FE83-4298-66BE-3C43-62F09BDC7FB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029515" y="2006063"/>
            <a:ext cx="1268913" cy="1268913"/>
          </a:xfrm>
          <a:prstGeom prst="rect">
            <a:avLst/>
          </a:prstGeom>
        </p:spPr>
      </p:pic>
    </p:spTree>
    <p:extLst>
      <p:ext uri="{BB962C8B-B14F-4D97-AF65-F5344CB8AC3E}">
        <p14:creationId xmlns:p14="http://schemas.microsoft.com/office/powerpoint/2010/main" val="381841834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967FB3-389C-4DC3-BB0A-4CFC13DED613}"/>
              </a:ext>
            </a:extLst>
          </p:cNvPr>
          <p:cNvSpPr>
            <a:spLocks noGrp="1"/>
          </p:cNvSpPr>
          <p:nvPr>
            <p:ph type="title"/>
          </p:nvPr>
        </p:nvSpPr>
        <p:spPr>
          <a:xfrm>
            <a:off x="685800" y="840635"/>
            <a:ext cx="10793896" cy="557186"/>
          </a:xfrm>
        </p:spPr>
        <p:txBody>
          <a:bodyPr>
            <a:normAutofit/>
          </a:bodyPr>
          <a:lstStyle/>
          <a:p>
            <a:r>
              <a:rPr lang="en-US" sz="3200" dirty="0"/>
              <a:t>Meeting with the Government? Know Your Audience!</a:t>
            </a:r>
          </a:p>
        </p:txBody>
      </p:sp>
      <p:sp>
        <p:nvSpPr>
          <p:cNvPr id="4" name="Slide Number Placeholder 3">
            <a:extLst>
              <a:ext uri="{FF2B5EF4-FFF2-40B4-BE49-F238E27FC236}">
                <a16:creationId xmlns:a16="http://schemas.microsoft.com/office/drawing/2014/main" id="{A1460775-E81F-4DBB-8EDF-8ABE7ED26D9A}"/>
              </a:ext>
            </a:extLst>
          </p:cNvPr>
          <p:cNvSpPr>
            <a:spLocks noGrp="1"/>
          </p:cNvSpPr>
          <p:nvPr>
            <p:ph type="sldNum" sz="quarter" idx="10"/>
          </p:nvPr>
        </p:nvSpPr>
        <p:spPr/>
        <p:txBody>
          <a:bodyPr/>
          <a:lstStyle/>
          <a:p>
            <a:fld id="{608A590B-EA45-4811-A9A8-40DF519EF08C}" type="slidenum">
              <a:rPr lang="en-US" smtClean="0"/>
              <a:pPr/>
              <a:t>39</a:t>
            </a:fld>
            <a:endParaRPr lang="en-US" dirty="0"/>
          </a:p>
        </p:txBody>
      </p:sp>
      <p:pic>
        <p:nvPicPr>
          <p:cNvPr id="9" name="Picture 8">
            <a:extLst>
              <a:ext uri="{FF2B5EF4-FFF2-40B4-BE49-F238E27FC236}">
                <a16:creationId xmlns:a16="http://schemas.microsoft.com/office/drawing/2014/main" id="{7B0FF243-5AC1-8CDA-D703-2889CDCBC3D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2670595" y="1119228"/>
            <a:ext cx="6578540" cy="6578540"/>
          </a:xfrm>
          <a:prstGeom prst="rect">
            <a:avLst/>
          </a:prstGeom>
        </p:spPr>
      </p:pic>
      <p:sp>
        <p:nvSpPr>
          <p:cNvPr id="10" name="TextBox 9">
            <a:extLst>
              <a:ext uri="{FF2B5EF4-FFF2-40B4-BE49-F238E27FC236}">
                <a16:creationId xmlns:a16="http://schemas.microsoft.com/office/drawing/2014/main" id="{9118FAA9-8262-8E23-0BD1-3699E50B9A60}"/>
              </a:ext>
            </a:extLst>
          </p:cNvPr>
          <p:cNvSpPr txBox="1"/>
          <p:nvPr/>
        </p:nvSpPr>
        <p:spPr>
          <a:xfrm>
            <a:off x="8281281" y="3790632"/>
            <a:ext cx="3388711" cy="2308324"/>
          </a:xfrm>
          <a:prstGeom prst="rect">
            <a:avLst/>
          </a:prstGeom>
          <a:noFill/>
        </p:spPr>
        <p:txBody>
          <a:bodyPr wrap="square" rtlCol="0">
            <a:spAutoFit/>
          </a:bodyPr>
          <a:lstStyle/>
          <a:p>
            <a:pPr marL="137160" lvl="1" indent="-137160">
              <a:buFont typeface="Arial" panose="020B0604020202020204" pitchFamily="34" charset="0"/>
              <a:buChar char="•"/>
            </a:pPr>
            <a:r>
              <a:rPr lang="en-US" dirty="0">
                <a:solidFill>
                  <a:schemeClr val="bg2">
                    <a:lumMod val="50000"/>
                  </a:schemeClr>
                </a:solidFill>
                <a:latin typeface="Franklin Gothic Book" panose="020B0503020102020204" pitchFamily="34" charset="0"/>
              </a:rPr>
              <a:t>Contact the appropriate Industry Liaison or Small Business Specialist to request a meeting with appropriate stakeholders. </a:t>
            </a:r>
          </a:p>
          <a:p>
            <a:pPr marL="137160" lvl="1" indent="-137160">
              <a:buFont typeface="Arial" panose="020B0604020202020204" pitchFamily="34" charset="0"/>
              <a:buChar char="•"/>
            </a:pPr>
            <a:r>
              <a:rPr lang="en-US" dirty="0">
                <a:solidFill>
                  <a:schemeClr val="bg2">
                    <a:lumMod val="50000"/>
                  </a:schemeClr>
                </a:solidFill>
                <a:latin typeface="Franklin Gothic Book" panose="020B0503020102020204" pitchFamily="34" charset="0"/>
              </a:rPr>
              <a:t>Continually check for new opportunities and engage with the points of contact listed.</a:t>
            </a:r>
          </a:p>
        </p:txBody>
      </p:sp>
      <p:sp>
        <p:nvSpPr>
          <p:cNvPr id="11" name="TextBox 10">
            <a:extLst>
              <a:ext uri="{FF2B5EF4-FFF2-40B4-BE49-F238E27FC236}">
                <a16:creationId xmlns:a16="http://schemas.microsoft.com/office/drawing/2014/main" id="{488F24D9-0A60-CA34-43A0-D96CD6D822F5}"/>
              </a:ext>
            </a:extLst>
          </p:cNvPr>
          <p:cNvSpPr txBox="1"/>
          <p:nvPr/>
        </p:nvSpPr>
        <p:spPr>
          <a:xfrm>
            <a:off x="712306" y="3691821"/>
            <a:ext cx="2612686" cy="2585323"/>
          </a:xfrm>
          <a:prstGeom prst="rect">
            <a:avLst/>
          </a:prstGeom>
          <a:noFill/>
        </p:spPr>
        <p:txBody>
          <a:bodyPr wrap="square" rtlCol="0">
            <a:spAutoFit/>
          </a:bodyPr>
          <a:lstStyle/>
          <a:p>
            <a:pPr marL="137160" lvl="1" indent="-137160">
              <a:buFont typeface="Arial" panose="020B0604020202020204" pitchFamily="34" charset="0"/>
              <a:buChar char="•"/>
            </a:pPr>
            <a:r>
              <a:rPr lang="en-US" dirty="0">
                <a:solidFill>
                  <a:srgbClr val="005188"/>
                </a:solidFill>
                <a:latin typeface="Franklin Gothic Book" panose="020B0503020102020204" pitchFamily="34" charset="0"/>
              </a:rPr>
              <a:t>Tailor your capability statement to the audience.</a:t>
            </a:r>
          </a:p>
          <a:p>
            <a:pPr marL="137160" lvl="1" indent="-137160">
              <a:buFont typeface="Arial" panose="020B0604020202020204" pitchFamily="34" charset="0"/>
              <a:buChar char="•"/>
            </a:pPr>
            <a:r>
              <a:rPr lang="en-US" dirty="0">
                <a:solidFill>
                  <a:srgbClr val="005188"/>
                </a:solidFill>
                <a:latin typeface="Franklin Gothic Book" panose="020B0503020102020204" pitchFamily="34" charset="0"/>
              </a:rPr>
              <a:t>Share how your offerings enable the mission and needs of those in the meeting.</a:t>
            </a:r>
          </a:p>
          <a:p>
            <a:pPr marL="137160" lvl="1" indent="-137160">
              <a:buFont typeface="Arial" panose="020B0604020202020204" pitchFamily="34" charset="0"/>
              <a:buChar char="•"/>
            </a:pPr>
            <a:r>
              <a:rPr lang="en-US" dirty="0">
                <a:solidFill>
                  <a:srgbClr val="005188"/>
                </a:solidFill>
                <a:latin typeface="Franklin Gothic Book" panose="020B0503020102020204" pitchFamily="34" charset="0"/>
              </a:rPr>
              <a:t>Differentiate yourself </a:t>
            </a:r>
            <a:br>
              <a:rPr lang="en-US" dirty="0">
                <a:solidFill>
                  <a:srgbClr val="005188"/>
                </a:solidFill>
                <a:latin typeface="Franklin Gothic Book" panose="020B0503020102020204" pitchFamily="34" charset="0"/>
              </a:rPr>
            </a:br>
            <a:r>
              <a:rPr lang="en-US" dirty="0">
                <a:solidFill>
                  <a:srgbClr val="005188"/>
                </a:solidFill>
                <a:latin typeface="Franklin Gothic Book" panose="020B0503020102020204" pitchFamily="34" charset="0"/>
              </a:rPr>
              <a:t>from the competition.</a:t>
            </a:r>
          </a:p>
        </p:txBody>
      </p:sp>
      <p:sp>
        <p:nvSpPr>
          <p:cNvPr id="12" name="TextBox 11">
            <a:extLst>
              <a:ext uri="{FF2B5EF4-FFF2-40B4-BE49-F238E27FC236}">
                <a16:creationId xmlns:a16="http://schemas.microsoft.com/office/drawing/2014/main" id="{455F6A32-721F-EA74-041F-9AC54F46569B}"/>
              </a:ext>
            </a:extLst>
          </p:cNvPr>
          <p:cNvSpPr txBox="1"/>
          <p:nvPr/>
        </p:nvSpPr>
        <p:spPr>
          <a:xfrm>
            <a:off x="7064322" y="1780223"/>
            <a:ext cx="4484663" cy="1200329"/>
          </a:xfrm>
          <a:prstGeom prst="rect">
            <a:avLst/>
          </a:prstGeom>
          <a:noFill/>
        </p:spPr>
        <p:txBody>
          <a:bodyPr wrap="square" rtlCol="0">
            <a:spAutoFit/>
          </a:bodyPr>
          <a:lstStyle/>
          <a:p>
            <a:pPr marL="137160" lvl="1" indent="-137160">
              <a:buFont typeface="Arial" panose="020B0604020202020204" pitchFamily="34" charset="0"/>
              <a:buChar char="•"/>
            </a:pPr>
            <a:r>
              <a:rPr lang="en-US" dirty="0">
                <a:solidFill>
                  <a:srgbClr val="01671B"/>
                </a:solidFill>
                <a:latin typeface="Franklin Gothic Book" panose="020B0503020102020204" pitchFamily="34" charset="0"/>
              </a:rPr>
              <a:t>Read about each Component at DHS.gov. </a:t>
            </a:r>
          </a:p>
          <a:p>
            <a:pPr marL="137160" lvl="1" indent="-137160">
              <a:buFont typeface="Arial" panose="020B0604020202020204" pitchFamily="34" charset="0"/>
              <a:buChar char="•"/>
            </a:pPr>
            <a:r>
              <a:rPr lang="en-US" dirty="0">
                <a:solidFill>
                  <a:srgbClr val="01671B"/>
                </a:solidFill>
                <a:latin typeface="Franklin Gothic Book" panose="020B0503020102020204" pitchFamily="34" charset="0"/>
              </a:rPr>
              <a:t>Research who you are meeting with and their role(s) within the Department so that you can target your conversation.</a:t>
            </a:r>
          </a:p>
        </p:txBody>
      </p:sp>
      <p:sp>
        <p:nvSpPr>
          <p:cNvPr id="13" name="TextBox 12">
            <a:extLst>
              <a:ext uri="{FF2B5EF4-FFF2-40B4-BE49-F238E27FC236}">
                <a16:creationId xmlns:a16="http://schemas.microsoft.com/office/drawing/2014/main" id="{4236D646-4F3B-7E99-A075-3BCEF982EDD5}"/>
              </a:ext>
            </a:extLst>
          </p:cNvPr>
          <p:cNvSpPr txBox="1"/>
          <p:nvPr/>
        </p:nvSpPr>
        <p:spPr>
          <a:xfrm>
            <a:off x="3259448" y="4447962"/>
            <a:ext cx="2050340" cy="769441"/>
          </a:xfrm>
          <a:prstGeom prst="rect">
            <a:avLst/>
          </a:prstGeom>
          <a:noFill/>
        </p:spPr>
        <p:txBody>
          <a:bodyPr wrap="square" rtlCol="0">
            <a:spAutoFit/>
          </a:bodyPr>
          <a:lstStyle/>
          <a:p>
            <a:pPr algn="ctr"/>
            <a:r>
              <a:rPr lang="en-US" sz="2200" b="1" dirty="0">
                <a:solidFill>
                  <a:schemeClr val="bg1"/>
                </a:solidFill>
                <a:latin typeface="Franklin Gothic Book" panose="020B0503020102020204" pitchFamily="34" charset="0"/>
              </a:rPr>
              <a:t>Get </a:t>
            </a:r>
          </a:p>
          <a:p>
            <a:pPr algn="ctr"/>
            <a:r>
              <a:rPr lang="en-US" sz="2200" b="1" dirty="0">
                <a:solidFill>
                  <a:schemeClr val="bg1"/>
                </a:solidFill>
                <a:latin typeface="Franklin Gothic Book" panose="020B0503020102020204" pitchFamily="34" charset="0"/>
              </a:rPr>
              <a:t>Organized! </a:t>
            </a:r>
          </a:p>
        </p:txBody>
      </p:sp>
      <p:sp>
        <p:nvSpPr>
          <p:cNvPr id="14" name="TextBox 13">
            <a:extLst>
              <a:ext uri="{FF2B5EF4-FFF2-40B4-BE49-F238E27FC236}">
                <a16:creationId xmlns:a16="http://schemas.microsoft.com/office/drawing/2014/main" id="{26CFA00B-996A-A07B-1ED6-06266357A837}"/>
              </a:ext>
            </a:extLst>
          </p:cNvPr>
          <p:cNvSpPr txBox="1"/>
          <p:nvPr/>
        </p:nvSpPr>
        <p:spPr>
          <a:xfrm>
            <a:off x="5691147" y="4476031"/>
            <a:ext cx="2208775" cy="769441"/>
          </a:xfrm>
          <a:prstGeom prst="rect">
            <a:avLst/>
          </a:prstGeom>
          <a:noFill/>
        </p:spPr>
        <p:txBody>
          <a:bodyPr wrap="square" rtlCol="0">
            <a:spAutoFit/>
          </a:bodyPr>
          <a:lstStyle/>
          <a:p>
            <a:pPr algn="ctr"/>
            <a:r>
              <a:rPr lang="en-US" sz="2200" b="1" dirty="0">
                <a:solidFill>
                  <a:schemeClr val="bg1"/>
                </a:solidFill>
                <a:latin typeface="Franklin Gothic Book" panose="020B0503020102020204" pitchFamily="34" charset="0"/>
              </a:rPr>
              <a:t>Get in </a:t>
            </a:r>
            <a:br>
              <a:rPr lang="en-US" sz="2200" b="1" dirty="0">
                <a:solidFill>
                  <a:schemeClr val="bg1"/>
                </a:solidFill>
                <a:latin typeface="Franklin Gothic Book" panose="020B0503020102020204" pitchFamily="34" charset="0"/>
              </a:rPr>
            </a:br>
            <a:r>
              <a:rPr lang="en-US" sz="2200" b="1" dirty="0">
                <a:solidFill>
                  <a:schemeClr val="bg1"/>
                </a:solidFill>
                <a:latin typeface="Franklin Gothic Book" panose="020B0503020102020204" pitchFamily="34" charset="0"/>
              </a:rPr>
              <a:t>Touch!</a:t>
            </a:r>
          </a:p>
        </p:txBody>
      </p:sp>
      <p:sp>
        <p:nvSpPr>
          <p:cNvPr id="15" name="TextBox 14">
            <a:extLst>
              <a:ext uri="{FF2B5EF4-FFF2-40B4-BE49-F238E27FC236}">
                <a16:creationId xmlns:a16="http://schemas.microsoft.com/office/drawing/2014/main" id="{CA4ADE39-0DDF-66B3-687D-1E0F550FB5D8}"/>
              </a:ext>
            </a:extLst>
          </p:cNvPr>
          <p:cNvSpPr txBox="1"/>
          <p:nvPr/>
        </p:nvSpPr>
        <p:spPr>
          <a:xfrm>
            <a:off x="4512381" y="1895262"/>
            <a:ext cx="2357531" cy="1446550"/>
          </a:xfrm>
          <a:prstGeom prst="rect">
            <a:avLst/>
          </a:prstGeom>
          <a:noFill/>
        </p:spPr>
        <p:txBody>
          <a:bodyPr wrap="square" rtlCol="0">
            <a:spAutoFit/>
          </a:bodyPr>
          <a:lstStyle/>
          <a:p>
            <a:pPr algn="ctr"/>
            <a:r>
              <a:rPr lang="en-US" sz="2200" b="1" dirty="0">
                <a:solidFill>
                  <a:schemeClr val="bg1"/>
                </a:solidFill>
                <a:latin typeface="Franklin Gothic Book" panose="020B0503020102020204" pitchFamily="34" charset="0"/>
              </a:rPr>
              <a:t>Understand </a:t>
            </a:r>
          </a:p>
          <a:p>
            <a:pPr algn="ctr"/>
            <a:r>
              <a:rPr lang="en-US" sz="2200" b="1" dirty="0">
                <a:solidFill>
                  <a:schemeClr val="bg1"/>
                </a:solidFill>
                <a:latin typeface="Franklin Gothic Book" panose="020B0503020102020204" pitchFamily="34" charset="0"/>
              </a:rPr>
              <a:t>How Your Goods </a:t>
            </a:r>
            <a:br>
              <a:rPr lang="en-US" sz="2200" b="1" dirty="0">
                <a:solidFill>
                  <a:schemeClr val="bg1"/>
                </a:solidFill>
                <a:latin typeface="Franklin Gothic Book" panose="020B0503020102020204" pitchFamily="34" charset="0"/>
              </a:rPr>
            </a:br>
            <a:r>
              <a:rPr lang="en-US" sz="2200" b="1" dirty="0">
                <a:solidFill>
                  <a:schemeClr val="bg1"/>
                </a:solidFill>
                <a:latin typeface="Franklin Gothic Book" panose="020B0503020102020204" pitchFamily="34" charset="0"/>
              </a:rPr>
              <a:t>and Services Align with DHS Needs</a:t>
            </a:r>
          </a:p>
        </p:txBody>
      </p:sp>
      <p:grpSp>
        <p:nvGrpSpPr>
          <p:cNvPr id="3" name="Group 2">
            <a:extLst>
              <a:ext uri="{FF2B5EF4-FFF2-40B4-BE49-F238E27FC236}">
                <a16:creationId xmlns:a16="http://schemas.microsoft.com/office/drawing/2014/main" id="{EB097267-F4A6-B3F2-EEB3-119F781EFB7B}"/>
              </a:ext>
            </a:extLst>
          </p:cNvPr>
          <p:cNvGrpSpPr/>
          <p:nvPr/>
        </p:nvGrpSpPr>
        <p:grpSpPr>
          <a:xfrm>
            <a:off x="10367328" y="759044"/>
            <a:ext cx="1828800" cy="584775"/>
            <a:chOff x="10270951" y="782918"/>
            <a:chExt cx="1702751" cy="584775"/>
          </a:xfrm>
        </p:grpSpPr>
        <p:sp>
          <p:nvSpPr>
            <p:cNvPr id="16" name="Rectangle 15">
              <a:extLst>
                <a:ext uri="{FF2B5EF4-FFF2-40B4-BE49-F238E27FC236}">
                  <a16:creationId xmlns:a16="http://schemas.microsoft.com/office/drawing/2014/main" id="{D83180AD-87D6-F143-ADA9-9BB40AB868CD}"/>
                </a:ext>
              </a:extLst>
            </p:cNvPr>
            <p:cNvSpPr/>
            <p:nvPr/>
          </p:nvSpPr>
          <p:spPr>
            <a:xfrm>
              <a:off x="10270951" y="782918"/>
              <a:ext cx="1702751" cy="584775"/>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Graphic 16" descr="Bullseye with solid fill">
              <a:extLst>
                <a:ext uri="{FF2B5EF4-FFF2-40B4-BE49-F238E27FC236}">
                  <a16:creationId xmlns:a16="http://schemas.microsoft.com/office/drawing/2014/main" id="{A9D82F88-1E9A-B562-E028-217DF9FB4BB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342843" y="863818"/>
              <a:ext cx="408440" cy="408440"/>
            </a:xfrm>
            <a:prstGeom prst="rect">
              <a:avLst/>
            </a:prstGeom>
          </p:spPr>
        </p:pic>
        <p:sp>
          <p:nvSpPr>
            <p:cNvPr id="18" name="TextBox 17">
              <a:extLst>
                <a:ext uri="{FF2B5EF4-FFF2-40B4-BE49-F238E27FC236}">
                  <a16:creationId xmlns:a16="http://schemas.microsoft.com/office/drawing/2014/main" id="{AE9BCEF5-F218-0264-75A2-909F5C07F1AC}"/>
                </a:ext>
              </a:extLst>
            </p:cNvPr>
            <p:cNvSpPr txBox="1"/>
            <p:nvPr/>
          </p:nvSpPr>
          <p:spPr>
            <a:xfrm>
              <a:off x="10751282" y="874867"/>
              <a:ext cx="1220541"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3</a:t>
              </a:r>
              <a:endParaRPr lang="en-US" dirty="0">
                <a:solidFill>
                  <a:schemeClr val="bg1"/>
                </a:solidFill>
                <a:effectLst/>
                <a:latin typeface="FranklinGothicURWBoo" pitchFamily="2" charset="77"/>
              </a:endParaRPr>
            </a:p>
          </p:txBody>
        </p:sp>
      </p:grpSp>
    </p:spTree>
    <p:extLst>
      <p:ext uri="{BB962C8B-B14F-4D97-AF65-F5344CB8AC3E}">
        <p14:creationId xmlns:p14="http://schemas.microsoft.com/office/powerpoint/2010/main" val="37112122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3D4BBE40-D5B2-5951-8EC4-1C08D0F871E9}"/>
              </a:ext>
            </a:extLst>
          </p:cNvPr>
          <p:cNvCxnSpPr>
            <a:cxnSpLocks/>
          </p:cNvCxnSpPr>
          <p:nvPr/>
        </p:nvCxnSpPr>
        <p:spPr>
          <a:xfrm flipV="1">
            <a:off x="2754287" y="4237502"/>
            <a:ext cx="551594" cy="5076"/>
          </a:xfrm>
          <a:prstGeom prst="line">
            <a:avLst/>
          </a:prstGeom>
          <a:ln w="25400">
            <a:solidFill>
              <a:srgbClr val="C4123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5C636023-6915-869F-6583-145F08C8459F}"/>
              </a:ext>
            </a:extLst>
          </p:cNvPr>
          <p:cNvCxnSpPr>
            <a:cxnSpLocks/>
          </p:cNvCxnSpPr>
          <p:nvPr/>
        </p:nvCxnSpPr>
        <p:spPr>
          <a:xfrm>
            <a:off x="2755391" y="2405407"/>
            <a:ext cx="550490" cy="0"/>
          </a:xfrm>
          <a:prstGeom prst="line">
            <a:avLst/>
          </a:prstGeom>
          <a:ln w="25400">
            <a:solidFill>
              <a:srgbClr val="C41230"/>
            </a:solidFill>
          </a:ln>
        </p:spPr>
        <p:style>
          <a:lnRef idx="1">
            <a:schemeClr val="accent1"/>
          </a:lnRef>
          <a:fillRef idx="0">
            <a:schemeClr val="accent1"/>
          </a:fillRef>
          <a:effectRef idx="0">
            <a:schemeClr val="accent1"/>
          </a:effectRef>
          <a:fontRef idx="minor">
            <a:schemeClr val="tx1"/>
          </a:fontRef>
        </p:style>
      </p:cxnSp>
      <p:sp>
        <p:nvSpPr>
          <p:cNvPr id="17" name="Oval 16">
            <a:extLst>
              <a:ext uri="{FF2B5EF4-FFF2-40B4-BE49-F238E27FC236}">
                <a16:creationId xmlns:a16="http://schemas.microsoft.com/office/drawing/2014/main" id="{08843A0C-A5CE-0C8D-8C2A-B97D13326706}"/>
              </a:ext>
            </a:extLst>
          </p:cNvPr>
          <p:cNvSpPr/>
          <p:nvPr/>
        </p:nvSpPr>
        <p:spPr>
          <a:xfrm>
            <a:off x="3013718" y="1853715"/>
            <a:ext cx="1319446" cy="1260496"/>
          </a:xfrm>
          <a:prstGeom prst="ellipse">
            <a:avLst/>
          </a:prstGeom>
          <a:solidFill>
            <a:srgbClr val="C41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Graphic 4" descr="Monitor with solid fill">
            <a:extLst>
              <a:ext uri="{FF2B5EF4-FFF2-40B4-BE49-F238E27FC236}">
                <a16:creationId xmlns:a16="http://schemas.microsoft.com/office/drawing/2014/main" id="{B111863B-36F1-8742-A052-E1B6BCA7E4B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5468" y="2336316"/>
            <a:ext cx="2115987" cy="2115987"/>
          </a:xfrm>
          <a:prstGeom prst="rect">
            <a:avLst/>
          </a:prstGeom>
        </p:spPr>
      </p:pic>
      <p:pic>
        <p:nvPicPr>
          <p:cNvPr id="50" name="Picture 49">
            <a:extLst>
              <a:ext uri="{FF2B5EF4-FFF2-40B4-BE49-F238E27FC236}">
                <a16:creationId xmlns:a16="http://schemas.microsoft.com/office/drawing/2014/main" id="{18188C7D-E8D7-6324-31D6-8D9D0FDBD243}"/>
              </a:ext>
            </a:extLst>
          </p:cNvPr>
          <p:cNvPicPr>
            <a:picLocks noChangeAspect="1"/>
          </p:cNvPicPr>
          <p:nvPr/>
        </p:nvPicPr>
        <p:blipFill>
          <a:blip r:embed="rId5"/>
          <a:stretch>
            <a:fillRect/>
          </a:stretch>
        </p:blipFill>
        <p:spPr>
          <a:xfrm>
            <a:off x="820116" y="2763982"/>
            <a:ext cx="1502170" cy="943508"/>
          </a:xfrm>
          <a:prstGeom prst="rect">
            <a:avLst/>
          </a:prstGeom>
          <a:ln>
            <a:noFill/>
          </a:ln>
        </p:spPr>
      </p:pic>
      <p:sp>
        <p:nvSpPr>
          <p:cNvPr id="2" name="Title 1">
            <a:extLst>
              <a:ext uri="{FF2B5EF4-FFF2-40B4-BE49-F238E27FC236}">
                <a16:creationId xmlns:a16="http://schemas.microsoft.com/office/drawing/2014/main" id="{0AF3F579-012D-44C0-A5C0-1BEF4BAF709D}"/>
              </a:ext>
            </a:extLst>
          </p:cNvPr>
          <p:cNvSpPr>
            <a:spLocks noGrp="1"/>
          </p:cNvSpPr>
          <p:nvPr>
            <p:ph type="title"/>
          </p:nvPr>
        </p:nvSpPr>
        <p:spPr>
          <a:xfrm>
            <a:off x="615158" y="963658"/>
            <a:ext cx="10793896" cy="903295"/>
          </a:xfrm>
        </p:spPr>
        <p:txBody>
          <a:bodyPr>
            <a:noAutofit/>
          </a:bodyPr>
          <a:lstStyle/>
          <a:p>
            <a:r>
              <a:rPr lang="en-US" sz="3200" dirty="0">
                <a:solidFill>
                  <a:srgbClr val="005188"/>
                </a:solidFill>
              </a:rPr>
              <a:t>New to Government Business? </a:t>
            </a:r>
            <a:br>
              <a:rPr lang="en-US" sz="3200" dirty="0">
                <a:solidFill>
                  <a:srgbClr val="005188"/>
                </a:solidFill>
              </a:rPr>
            </a:br>
            <a:r>
              <a:rPr lang="en-US" sz="3200" dirty="0">
                <a:solidFill>
                  <a:srgbClr val="005188"/>
                </a:solidFill>
              </a:rPr>
              <a:t>Your Starting Point is SAM.gov</a:t>
            </a:r>
            <a:br>
              <a:rPr lang="en-US" sz="3200" dirty="0">
                <a:solidFill>
                  <a:srgbClr val="005188"/>
                </a:solidFill>
              </a:rPr>
            </a:br>
            <a:endParaRPr lang="en-US" sz="3200" dirty="0"/>
          </a:p>
        </p:txBody>
      </p:sp>
      <p:sp>
        <p:nvSpPr>
          <p:cNvPr id="4" name="Slide Number Placeholder 3">
            <a:extLst>
              <a:ext uri="{FF2B5EF4-FFF2-40B4-BE49-F238E27FC236}">
                <a16:creationId xmlns:a16="http://schemas.microsoft.com/office/drawing/2014/main" id="{049020FC-5FF6-4F6F-B891-1180BD721E89}"/>
              </a:ext>
            </a:extLst>
          </p:cNvPr>
          <p:cNvSpPr>
            <a:spLocks noGrp="1"/>
          </p:cNvSpPr>
          <p:nvPr>
            <p:ph type="sldNum" sz="quarter" idx="10"/>
          </p:nvPr>
        </p:nvSpPr>
        <p:spPr/>
        <p:txBody>
          <a:bodyPr/>
          <a:lstStyle/>
          <a:p>
            <a:fld id="{608A590B-EA45-4811-A9A8-40DF519EF08C}" type="slidenum">
              <a:rPr lang="en-US" smtClean="0"/>
              <a:pPr/>
              <a:t>4</a:t>
            </a:fld>
            <a:endParaRPr lang="en-US" dirty="0"/>
          </a:p>
        </p:txBody>
      </p:sp>
      <p:sp>
        <p:nvSpPr>
          <p:cNvPr id="30" name="TextBox 29">
            <a:extLst>
              <a:ext uri="{FF2B5EF4-FFF2-40B4-BE49-F238E27FC236}">
                <a16:creationId xmlns:a16="http://schemas.microsoft.com/office/drawing/2014/main" id="{43F6B5F4-4E0A-853C-4D29-3B37E0989776}"/>
              </a:ext>
            </a:extLst>
          </p:cNvPr>
          <p:cNvSpPr txBox="1"/>
          <p:nvPr/>
        </p:nvSpPr>
        <p:spPr>
          <a:xfrm>
            <a:off x="4398545" y="3668696"/>
            <a:ext cx="7098130" cy="2046714"/>
          </a:xfrm>
          <a:prstGeom prst="rect">
            <a:avLst/>
          </a:prstGeom>
          <a:noFill/>
        </p:spPr>
        <p:txBody>
          <a:bodyPr wrap="square" rtlCol="0">
            <a:spAutoFit/>
          </a:bodyPr>
          <a:lstStyle/>
          <a:p>
            <a:pPr>
              <a:spcAft>
                <a:spcPts val="300"/>
              </a:spcAft>
            </a:pPr>
            <a:r>
              <a:rPr lang="en-US" dirty="0">
                <a:solidFill>
                  <a:srgbClr val="005188"/>
                </a:solidFill>
                <a:effectLst/>
                <a:latin typeface="Franklin Gothic Book" panose="020B0503020102020204" pitchFamily="34" charset="0"/>
              </a:rPr>
              <a:t>It’s easy! Visit </a:t>
            </a:r>
            <a:r>
              <a:rPr lang="en-US" dirty="0">
                <a:solidFill>
                  <a:srgbClr val="005188"/>
                </a:solidFill>
                <a:effectLst/>
                <a:latin typeface="Franklin Gothic Book" panose="020B0503020102020204" pitchFamily="34" charset="0"/>
                <a:hlinkClick r:id="rId6"/>
              </a:rPr>
              <a:t>SAM.gov</a:t>
            </a:r>
            <a:r>
              <a:rPr lang="en-US" dirty="0">
                <a:solidFill>
                  <a:srgbClr val="005188"/>
                </a:solidFill>
                <a:effectLst/>
                <a:latin typeface="Franklin Gothic Book" panose="020B0503020102020204" pitchFamily="34" charset="0"/>
              </a:rPr>
              <a:t> to find </a:t>
            </a:r>
            <a:br>
              <a:rPr lang="en-US" dirty="0">
                <a:solidFill>
                  <a:srgbClr val="005188"/>
                </a:solidFill>
                <a:effectLst/>
                <a:latin typeface="Franklin Gothic Book" panose="020B0503020102020204" pitchFamily="34" charset="0"/>
              </a:rPr>
            </a:br>
            <a:r>
              <a:rPr lang="en-US" dirty="0">
                <a:solidFill>
                  <a:srgbClr val="005188"/>
                </a:solidFill>
                <a:effectLst/>
                <a:latin typeface="Franklin Gothic Book" panose="020B0503020102020204" pitchFamily="34" charset="0"/>
              </a:rPr>
              <a:t>instructions on the landing page </a:t>
            </a:r>
            <a:br>
              <a:rPr lang="en-US" dirty="0">
                <a:solidFill>
                  <a:srgbClr val="005188"/>
                </a:solidFill>
                <a:effectLst/>
                <a:latin typeface="Franklin Gothic Book" panose="020B0503020102020204" pitchFamily="34" charset="0"/>
              </a:rPr>
            </a:br>
            <a:r>
              <a:rPr lang="en-US" dirty="0">
                <a:solidFill>
                  <a:srgbClr val="005188"/>
                </a:solidFill>
                <a:effectLst/>
                <a:latin typeface="Franklin Gothic Book" panose="020B0503020102020204" pitchFamily="34" charset="0"/>
              </a:rPr>
              <a:t>to “register your entity.” You will be </a:t>
            </a:r>
            <a:br>
              <a:rPr lang="en-US" dirty="0">
                <a:solidFill>
                  <a:srgbClr val="005188"/>
                </a:solidFill>
                <a:effectLst/>
                <a:latin typeface="Franklin Gothic Book" panose="020B0503020102020204" pitchFamily="34" charset="0"/>
              </a:rPr>
            </a:br>
            <a:r>
              <a:rPr lang="en-US" dirty="0">
                <a:solidFill>
                  <a:srgbClr val="005188"/>
                </a:solidFill>
                <a:effectLst/>
                <a:latin typeface="Franklin Gothic Book" panose="020B0503020102020204" pitchFamily="34" charset="0"/>
              </a:rPr>
              <a:t>assigned a Unique Entity ID and then you will be ready to go!</a:t>
            </a:r>
          </a:p>
          <a:p>
            <a:pPr>
              <a:spcAft>
                <a:spcPts val="300"/>
              </a:spcAft>
            </a:pPr>
            <a:r>
              <a:rPr lang="en-US" sz="1600" i="1" dirty="0">
                <a:solidFill>
                  <a:srgbClr val="005188"/>
                </a:solidFill>
                <a:effectLst/>
                <a:latin typeface="Franklin Gothic Book" panose="020B0503020102020204" pitchFamily="34" charset="0"/>
              </a:rPr>
              <a:t>*The “How to </a:t>
            </a:r>
            <a:r>
              <a:rPr lang="en-US" sz="1600" i="1" dirty="0">
                <a:solidFill>
                  <a:srgbClr val="005188"/>
                </a:solidFill>
                <a:latin typeface="Franklin Gothic Book" panose="020B0503020102020204" pitchFamily="34" charset="0"/>
              </a:rPr>
              <a:t>get a Unique Entity ID” </a:t>
            </a:r>
            <a:r>
              <a:rPr lang="en-US" sz="1600" i="1" dirty="0">
                <a:solidFill>
                  <a:srgbClr val="005188"/>
                </a:solidFill>
                <a:effectLst/>
                <a:latin typeface="Franklin Gothic Book" panose="020B0503020102020204" pitchFamily="34" charset="0"/>
              </a:rPr>
              <a:t>video on the landing page </a:t>
            </a:r>
            <a:r>
              <a:rPr lang="en-US" sz="1600" i="1" dirty="0">
                <a:solidFill>
                  <a:srgbClr val="005188"/>
                </a:solidFill>
                <a:latin typeface="Franklin Gothic Book" panose="020B0503020102020204" pitchFamily="34" charset="0"/>
              </a:rPr>
              <a:t>details </a:t>
            </a:r>
            <a:r>
              <a:rPr lang="en-US" sz="1600" i="1" dirty="0">
                <a:solidFill>
                  <a:srgbClr val="005188"/>
                </a:solidFill>
                <a:effectLst/>
                <a:latin typeface="Franklin Gothic Book" panose="020B0503020102020204" pitchFamily="34" charset="0"/>
              </a:rPr>
              <a:t>what/how to get registered.</a:t>
            </a:r>
            <a:endParaRPr lang="en-US" sz="1600" i="1" dirty="0">
              <a:solidFill>
                <a:srgbClr val="005188"/>
              </a:solidFill>
              <a:latin typeface="Franklin Gothic Book" panose="020B0503020102020204" pitchFamily="34" charset="0"/>
            </a:endParaRPr>
          </a:p>
          <a:p>
            <a:pPr>
              <a:spcAft>
                <a:spcPts val="300"/>
              </a:spcAft>
            </a:pPr>
            <a:endParaRPr lang="en-US" dirty="0">
              <a:solidFill>
                <a:srgbClr val="005188"/>
              </a:solidFill>
              <a:effectLst/>
              <a:latin typeface="Franklin Gothic Book" panose="020B0503020102020204" pitchFamily="34" charset="0"/>
            </a:endParaRPr>
          </a:p>
        </p:txBody>
      </p:sp>
      <p:pic>
        <p:nvPicPr>
          <p:cNvPr id="38" name="Graphic 37" descr="Clipboard Checked outline">
            <a:extLst>
              <a:ext uri="{FF2B5EF4-FFF2-40B4-BE49-F238E27FC236}">
                <a16:creationId xmlns:a16="http://schemas.microsoft.com/office/drawing/2014/main" id="{824A2735-1713-8ECC-B508-B8C91E63101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373458" y="5343681"/>
            <a:ext cx="992820" cy="968152"/>
          </a:xfrm>
          <a:prstGeom prst="rect">
            <a:avLst/>
          </a:prstGeom>
        </p:spPr>
      </p:pic>
      <p:sp>
        <p:nvSpPr>
          <p:cNvPr id="45" name="TextBox 44">
            <a:extLst>
              <a:ext uri="{FF2B5EF4-FFF2-40B4-BE49-F238E27FC236}">
                <a16:creationId xmlns:a16="http://schemas.microsoft.com/office/drawing/2014/main" id="{399AB3B3-F33C-B38E-F1B5-4FBEFA6505FC}"/>
              </a:ext>
            </a:extLst>
          </p:cNvPr>
          <p:cNvSpPr txBox="1"/>
          <p:nvPr/>
        </p:nvSpPr>
        <p:spPr>
          <a:xfrm>
            <a:off x="4319202" y="1888555"/>
            <a:ext cx="7052682" cy="1138773"/>
          </a:xfrm>
          <a:prstGeom prst="rect">
            <a:avLst/>
          </a:prstGeom>
          <a:noFill/>
        </p:spPr>
        <p:txBody>
          <a:bodyPr wrap="square" rtlCol="0">
            <a:spAutoFit/>
          </a:bodyPr>
          <a:lstStyle/>
          <a:p>
            <a:r>
              <a:rPr kumimoji="0" lang="en-US" b="0" i="0" u="none" strike="noStrike" kern="1200" cap="none" spc="0" normalizeH="0" baseline="0" noProof="0" dirty="0">
                <a:ln>
                  <a:noFill/>
                </a:ln>
                <a:solidFill>
                  <a:srgbClr val="005188"/>
                </a:solidFill>
                <a:effectLst/>
                <a:uLnTx/>
                <a:uFillTx/>
                <a:latin typeface="Franklin Gothic Book" panose="020B0503020102020204" pitchFamily="34" charset="0"/>
                <a:ea typeface="+mj-ea"/>
                <a:cs typeface="Arial" panose="020B0604020202020204" pitchFamily="34" charset="0"/>
              </a:rPr>
              <a:t>The government can only do business with entities that are registered in </a:t>
            </a:r>
            <a:r>
              <a:rPr kumimoji="0" lang="en-US" b="0" i="0" u="none" strike="noStrike" kern="1200" cap="none" spc="0" normalizeH="0" baseline="0" noProof="0" dirty="0">
                <a:ln>
                  <a:noFill/>
                </a:ln>
                <a:solidFill>
                  <a:srgbClr val="005188"/>
                </a:solidFill>
                <a:effectLst/>
                <a:uLnTx/>
                <a:uFillTx/>
                <a:latin typeface="Franklin Gothic Book" panose="020B0503020102020204" pitchFamily="34" charset="0"/>
                <a:ea typeface="+mj-ea"/>
                <a:cs typeface="Arial" panose="020B0604020202020204" pitchFamily="34" charset="0"/>
                <a:hlinkClick r:id="rId6"/>
              </a:rPr>
              <a:t>SAM.gov</a:t>
            </a:r>
            <a:r>
              <a:rPr kumimoji="0" lang="en-US" b="0" i="0" u="none" strike="noStrike" kern="1200" cap="none" spc="0" normalizeH="0" baseline="0" noProof="0" dirty="0">
                <a:ln>
                  <a:noFill/>
                </a:ln>
                <a:solidFill>
                  <a:srgbClr val="005188"/>
                </a:solidFill>
                <a:effectLst/>
                <a:uLnTx/>
                <a:uFillTx/>
                <a:latin typeface="Franklin Gothic Book" panose="020B0503020102020204" pitchFamily="34" charset="0"/>
                <a:ea typeface="+mj-ea"/>
                <a:cs typeface="Arial" panose="020B0604020202020204" pitchFamily="34" charset="0"/>
              </a:rPr>
              <a:t>.</a:t>
            </a:r>
            <a:br>
              <a:rPr kumimoji="0" lang="en-US" b="0" i="0" u="none" strike="noStrike" kern="1200" cap="none" spc="0" normalizeH="0" baseline="0" noProof="0" dirty="0">
                <a:ln>
                  <a:noFill/>
                </a:ln>
                <a:solidFill>
                  <a:srgbClr val="005188"/>
                </a:solidFill>
                <a:effectLst/>
                <a:uLnTx/>
                <a:uFillTx/>
                <a:latin typeface="Franklin Gothic Book" panose="020B0503020102020204" pitchFamily="34" charset="0"/>
                <a:ea typeface="+mj-ea"/>
                <a:cs typeface="Arial" panose="020B0604020202020204" pitchFamily="34" charset="0"/>
              </a:rPr>
            </a:br>
            <a:r>
              <a:rPr lang="en-US" sz="1600" i="1" dirty="0">
                <a:solidFill>
                  <a:srgbClr val="005188"/>
                </a:solidFill>
                <a:effectLst/>
                <a:latin typeface="Franklin Gothic Book" panose="020B0503020102020204" pitchFamily="34" charset="0"/>
              </a:rPr>
              <a:t>*SAM.gov is a GSA owned and </a:t>
            </a:r>
            <a:br>
              <a:rPr lang="en-US" sz="1600" i="1" dirty="0">
                <a:solidFill>
                  <a:srgbClr val="005188"/>
                </a:solidFill>
                <a:effectLst/>
                <a:latin typeface="Franklin Gothic Book" panose="020B0503020102020204" pitchFamily="34" charset="0"/>
              </a:rPr>
            </a:br>
            <a:r>
              <a:rPr lang="en-US" sz="1600" i="1" dirty="0">
                <a:solidFill>
                  <a:srgbClr val="005188"/>
                </a:solidFill>
                <a:effectLst/>
                <a:latin typeface="Franklin Gothic Book" panose="020B0503020102020204" pitchFamily="34" charset="0"/>
              </a:rPr>
              <a:t>operated system.</a:t>
            </a:r>
            <a:endParaRPr kumimoji="0" lang="en-US" sz="1600" b="0" i="0" u="none" strike="noStrike" kern="1200" cap="none" spc="0" normalizeH="0" baseline="0" noProof="0" dirty="0">
              <a:ln>
                <a:noFill/>
              </a:ln>
              <a:solidFill>
                <a:srgbClr val="005188"/>
              </a:solidFill>
              <a:effectLst/>
              <a:uLnTx/>
              <a:uFillTx/>
              <a:latin typeface="Franklin Gothic Book" panose="020B0503020102020204" pitchFamily="34" charset="0"/>
              <a:ea typeface="+mj-ea"/>
              <a:cs typeface="Arial" panose="020B0604020202020204" pitchFamily="34" charset="0"/>
            </a:endParaRPr>
          </a:p>
        </p:txBody>
      </p:sp>
      <p:sp>
        <p:nvSpPr>
          <p:cNvPr id="7" name="Oval 6">
            <a:extLst>
              <a:ext uri="{FF2B5EF4-FFF2-40B4-BE49-F238E27FC236}">
                <a16:creationId xmlns:a16="http://schemas.microsoft.com/office/drawing/2014/main" id="{BE182D15-3B54-B72B-6B82-D0C600246C4E}"/>
              </a:ext>
            </a:extLst>
          </p:cNvPr>
          <p:cNvSpPr/>
          <p:nvPr/>
        </p:nvSpPr>
        <p:spPr>
          <a:xfrm>
            <a:off x="1506032" y="3177463"/>
            <a:ext cx="223073" cy="223073"/>
          </a:xfrm>
          <a:prstGeom prst="ellipse">
            <a:avLst/>
          </a:prstGeom>
          <a:solidFill>
            <a:srgbClr val="C41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8" name="Straight Connector 7">
            <a:extLst>
              <a:ext uri="{FF2B5EF4-FFF2-40B4-BE49-F238E27FC236}">
                <a16:creationId xmlns:a16="http://schemas.microsoft.com/office/drawing/2014/main" id="{C8A7CB78-5C10-8468-562B-60B60FA22890}"/>
              </a:ext>
            </a:extLst>
          </p:cNvPr>
          <p:cNvCxnSpPr>
            <a:cxnSpLocks/>
            <a:stCxn id="7" idx="6"/>
          </p:cNvCxnSpPr>
          <p:nvPr/>
        </p:nvCxnSpPr>
        <p:spPr>
          <a:xfrm>
            <a:off x="1729105" y="3289000"/>
            <a:ext cx="1025182" cy="927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8EA25A7D-1060-F012-FBC5-63D4CF1E77CB}"/>
              </a:ext>
            </a:extLst>
          </p:cNvPr>
          <p:cNvCxnSpPr>
            <a:cxnSpLocks/>
          </p:cNvCxnSpPr>
          <p:nvPr/>
        </p:nvCxnSpPr>
        <p:spPr>
          <a:xfrm>
            <a:off x="2754287" y="2405407"/>
            <a:ext cx="0" cy="1848153"/>
          </a:xfrm>
          <a:prstGeom prst="line">
            <a:avLst/>
          </a:prstGeom>
          <a:ln w="25400">
            <a:solidFill>
              <a:srgbClr val="C41230"/>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F017EF00-D5E7-0F1A-E802-C67CA2AAEE01}"/>
              </a:ext>
            </a:extLst>
          </p:cNvPr>
          <p:cNvSpPr txBox="1"/>
          <p:nvPr/>
        </p:nvSpPr>
        <p:spPr>
          <a:xfrm>
            <a:off x="5313611" y="5388503"/>
            <a:ext cx="3581234" cy="923330"/>
          </a:xfrm>
          <a:prstGeom prst="rect">
            <a:avLst/>
          </a:prstGeom>
          <a:noFill/>
        </p:spPr>
        <p:txBody>
          <a:bodyPr wrap="square" numCol="1" spcCol="182880" rtlCol="0">
            <a:spAutoFit/>
          </a:bodyPr>
          <a:lstStyle/>
          <a:p>
            <a:pPr marL="320040" indent="-320040">
              <a:buFont typeface="+mj-lt"/>
              <a:buAutoNum type="arabicPeriod"/>
            </a:pPr>
            <a:r>
              <a:rPr lang="en-US" i="0" dirty="0">
                <a:solidFill>
                  <a:srgbClr val="005188"/>
                </a:solidFill>
                <a:effectLst/>
                <a:latin typeface="Franklin Gothic Book" panose="020B0503020102020204" pitchFamily="34" charset="0"/>
              </a:rPr>
              <a:t>Set up a </a:t>
            </a:r>
            <a:r>
              <a:rPr lang="en-US" i="0" dirty="0">
                <a:solidFill>
                  <a:srgbClr val="005188"/>
                </a:solidFill>
                <a:effectLst/>
                <a:latin typeface="Franklin Gothic Book" panose="020B0503020102020204" pitchFamily="34" charset="0"/>
                <a:hlinkClick r:id="rId6"/>
              </a:rPr>
              <a:t>SAM</a:t>
            </a:r>
            <a:r>
              <a:rPr lang="en-US" dirty="0">
                <a:solidFill>
                  <a:srgbClr val="005188"/>
                </a:solidFill>
                <a:latin typeface="Franklin Gothic Book" panose="020B0503020102020204" pitchFamily="34" charset="0"/>
                <a:hlinkClick r:id="rId6"/>
              </a:rPr>
              <a:t>.gov</a:t>
            </a:r>
            <a:r>
              <a:rPr lang="en-US" dirty="0">
                <a:solidFill>
                  <a:srgbClr val="005188"/>
                </a:solidFill>
                <a:latin typeface="Franklin Gothic Book" panose="020B0503020102020204" pitchFamily="34" charset="0"/>
              </a:rPr>
              <a:t> account.</a:t>
            </a:r>
          </a:p>
          <a:p>
            <a:pPr marL="320040" indent="-320040">
              <a:buFont typeface="+mj-lt"/>
              <a:buAutoNum type="arabicPeriod"/>
            </a:pPr>
            <a:r>
              <a:rPr lang="en-US" i="0" dirty="0">
                <a:solidFill>
                  <a:srgbClr val="005188"/>
                </a:solidFill>
                <a:effectLst/>
                <a:latin typeface="Franklin Gothic Book" panose="020B0503020102020204" pitchFamily="34" charset="0"/>
              </a:rPr>
              <a:t>Prepare your data.</a:t>
            </a:r>
          </a:p>
          <a:p>
            <a:pPr marL="320040" indent="-320040">
              <a:buFont typeface="+mj-lt"/>
              <a:buAutoNum type="arabicPeriod"/>
            </a:pPr>
            <a:r>
              <a:rPr lang="en-US" dirty="0">
                <a:solidFill>
                  <a:srgbClr val="005188"/>
                </a:solidFill>
                <a:latin typeface="Franklin Gothic Book" panose="020B0503020102020204" pitchFamily="34" charset="0"/>
              </a:rPr>
              <a:t>Get started!</a:t>
            </a:r>
            <a:endParaRPr lang="en-US" i="0" dirty="0">
              <a:solidFill>
                <a:srgbClr val="005188"/>
              </a:solidFill>
              <a:effectLst/>
              <a:latin typeface="Franklin Gothic Book" panose="020B0503020102020204" pitchFamily="34" charset="0"/>
            </a:endParaRPr>
          </a:p>
        </p:txBody>
      </p:sp>
      <p:sp>
        <p:nvSpPr>
          <p:cNvPr id="6" name="TextBox 5">
            <a:extLst>
              <a:ext uri="{FF2B5EF4-FFF2-40B4-BE49-F238E27FC236}">
                <a16:creationId xmlns:a16="http://schemas.microsoft.com/office/drawing/2014/main" id="{118EEF7B-B04B-B091-D7D6-073CC1F084EC}"/>
              </a:ext>
            </a:extLst>
          </p:cNvPr>
          <p:cNvSpPr txBox="1"/>
          <p:nvPr/>
        </p:nvSpPr>
        <p:spPr>
          <a:xfrm>
            <a:off x="3080622" y="2158923"/>
            <a:ext cx="1160766" cy="707886"/>
          </a:xfrm>
          <a:prstGeom prst="rect">
            <a:avLst/>
          </a:prstGeom>
          <a:noFill/>
        </p:spPr>
        <p:txBody>
          <a:bodyPr wrap="square" rtlCol="0">
            <a:spAutoFit/>
          </a:bodyPr>
          <a:lstStyle/>
          <a:p>
            <a:pPr algn="ctr"/>
            <a:r>
              <a:rPr lang="en-US" sz="2000" b="1" dirty="0">
                <a:solidFill>
                  <a:schemeClr val="bg1"/>
                </a:solidFill>
                <a:latin typeface="Franklin Gothic Book" panose="020B0503020102020204" pitchFamily="34" charset="0"/>
              </a:rPr>
              <a:t>Register Now</a:t>
            </a:r>
            <a:r>
              <a:rPr lang="en-US" sz="2000" b="1" dirty="0">
                <a:solidFill>
                  <a:schemeClr val="bg1"/>
                </a:solidFill>
                <a:effectLst/>
                <a:latin typeface="Franklin Gothic Book" panose="020B0503020102020204" pitchFamily="34" charset="0"/>
              </a:rPr>
              <a:t>!</a:t>
            </a:r>
            <a:endParaRPr lang="en-US" sz="2000" dirty="0">
              <a:solidFill>
                <a:schemeClr val="bg1"/>
              </a:solidFill>
            </a:endParaRPr>
          </a:p>
        </p:txBody>
      </p:sp>
      <p:sp>
        <p:nvSpPr>
          <p:cNvPr id="15" name="Oval 14">
            <a:extLst>
              <a:ext uri="{FF2B5EF4-FFF2-40B4-BE49-F238E27FC236}">
                <a16:creationId xmlns:a16="http://schemas.microsoft.com/office/drawing/2014/main" id="{7B029E8E-E4CF-7AA5-32FA-8DB0B4C086A0}"/>
              </a:ext>
            </a:extLst>
          </p:cNvPr>
          <p:cNvSpPr/>
          <p:nvPr/>
        </p:nvSpPr>
        <p:spPr>
          <a:xfrm>
            <a:off x="3001282" y="3561131"/>
            <a:ext cx="1319447" cy="1314161"/>
          </a:xfrm>
          <a:prstGeom prst="ellipse">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Box 15">
            <a:extLst>
              <a:ext uri="{FF2B5EF4-FFF2-40B4-BE49-F238E27FC236}">
                <a16:creationId xmlns:a16="http://schemas.microsoft.com/office/drawing/2014/main" id="{C46DF4B7-E599-08BC-C956-17E0936B67D9}"/>
              </a:ext>
            </a:extLst>
          </p:cNvPr>
          <p:cNvSpPr txBox="1"/>
          <p:nvPr/>
        </p:nvSpPr>
        <p:spPr>
          <a:xfrm>
            <a:off x="3053472" y="3712368"/>
            <a:ext cx="1196619" cy="923330"/>
          </a:xfrm>
          <a:prstGeom prst="rect">
            <a:avLst/>
          </a:prstGeom>
          <a:noFill/>
        </p:spPr>
        <p:txBody>
          <a:bodyPr wrap="square" rtlCol="0">
            <a:spAutoFit/>
          </a:bodyPr>
          <a:lstStyle/>
          <a:p>
            <a:pPr algn="ctr"/>
            <a:r>
              <a:rPr lang="en-US" b="1" dirty="0">
                <a:solidFill>
                  <a:schemeClr val="bg1"/>
                </a:solidFill>
                <a:effectLst/>
                <a:latin typeface="Franklin Gothic Book" panose="020B0503020102020204" pitchFamily="34" charset="0"/>
              </a:rPr>
              <a:t>How </a:t>
            </a:r>
            <a:br>
              <a:rPr lang="en-US" b="1" dirty="0">
                <a:solidFill>
                  <a:schemeClr val="bg1"/>
                </a:solidFill>
                <a:effectLst/>
                <a:latin typeface="Franklin Gothic Book" panose="020B0503020102020204" pitchFamily="34" charset="0"/>
              </a:rPr>
            </a:br>
            <a:r>
              <a:rPr lang="en-US" b="1" dirty="0">
                <a:solidFill>
                  <a:schemeClr val="bg1"/>
                </a:solidFill>
                <a:effectLst/>
                <a:latin typeface="Franklin Gothic Book" panose="020B0503020102020204" pitchFamily="34" charset="0"/>
              </a:rPr>
              <a:t>do you </a:t>
            </a:r>
            <a:br>
              <a:rPr lang="en-US" b="1" dirty="0">
                <a:solidFill>
                  <a:schemeClr val="bg1"/>
                </a:solidFill>
                <a:effectLst/>
                <a:latin typeface="Franklin Gothic Book" panose="020B0503020102020204" pitchFamily="34" charset="0"/>
              </a:rPr>
            </a:br>
            <a:r>
              <a:rPr lang="en-US" b="1" dirty="0">
                <a:solidFill>
                  <a:schemeClr val="bg1"/>
                </a:solidFill>
                <a:effectLst/>
                <a:latin typeface="Franklin Gothic Book" panose="020B0503020102020204" pitchFamily="34" charset="0"/>
              </a:rPr>
              <a:t>register?</a:t>
            </a:r>
            <a:endParaRPr lang="en-US" dirty="0">
              <a:solidFill>
                <a:schemeClr val="bg1"/>
              </a:solidFill>
            </a:endParaRPr>
          </a:p>
        </p:txBody>
      </p:sp>
      <p:grpSp>
        <p:nvGrpSpPr>
          <p:cNvPr id="3" name="Group 2">
            <a:extLst>
              <a:ext uri="{FF2B5EF4-FFF2-40B4-BE49-F238E27FC236}">
                <a16:creationId xmlns:a16="http://schemas.microsoft.com/office/drawing/2014/main" id="{F4EDD985-A0F5-2C6B-8258-9A26548583CE}"/>
              </a:ext>
            </a:extLst>
          </p:cNvPr>
          <p:cNvGrpSpPr/>
          <p:nvPr/>
        </p:nvGrpSpPr>
        <p:grpSpPr>
          <a:xfrm>
            <a:off x="8188677" y="2303597"/>
            <a:ext cx="4002696" cy="2057387"/>
            <a:chOff x="8190411" y="2133989"/>
            <a:chExt cx="4002696" cy="2011680"/>
          </a:xfrm>
        </p:grpSpPr>
        <p:sp>
          <p:nvSpPr>
            <p:cNvPr id="34" name="Rectangle 33">
              <a:extLst>
                <a:ext uri="{FF2B5EF4-FFF2-40B4-BE49-F238E27FC236}">
                  <a16:creationId xmlns:a16="http://schemas.microsoft.com/office/drawing/2014/main" id="{E8914E1C-9D5F-4B5F-B5C0-F13104548D37}"/>
                </a:ext>
              </a:extLst>
            </p:cNvPr>
            <p:cNvSpPr/>
            <p:nvPr/>
          </p:nvSpPr>
          <p:spPr>
            <a:xfrm>
              <a:off x="8190411" y="2133989"/>
              <a:ext cx="4002696" cy="2011680"/>
            </a:xfrm>
            <a:prstGeom prst="rect">
              <a:avLst/>
            </a:prstGeom>
            <a:solidFill>
              <a:schemeClr val="accent4">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TextBox 34">
              <a:extLst>
                <a:ext uri="{FF2B5EF4-FFF2-40B4-BE49-F238E27FC236}">
                  <a16:creationId xmlns:a16="http://schemas.microsoft.com/office/drawing/2014/main" id="{0AEE8812-0395-46D1-A8B9-CB1E4B38EBCB}"/>
                </a:ext>
              </a:extLst>
            </p:cNvPr>
            <p:cNvSpPr txBox="1"/>
            <p:nvPr/>
          </p:nvSpPr>
          <p:spPr>
            <a:xfrm>
              <a:off x="9415551" y="2284054"/>
              <a:ext cx="2524181" cy="1775540"/>
            </a:xfrm>
            <a:prstGeom prst="rect">
              <a:avLst/>
            </a:prstGeom>
            <a:noFill/>
          </p:spPr>
          <p:txBody>
            <a:bodyPr wrap="square" rtlCol="0">
              <a:spAutoFit/>
            </a:bodyPr>
            <a:lstStyle/>
            <a:p>
              <a:pPr marL="0" indent="0">
                <a:lnSpc>
                  <a:spcPct val="100000"/>
                </a:lnSpc>
                <a:spcBef>
                  <a:spcPts val="1200"/>
                </a:spcBef>
                <a:buNone/>
              </a:pPr>
              <a:r>
                <a:rPr lang="en-US" sz="1600" b="1" dirty="0">
                  <a:solidFill>
                    <a:srgbClr val="005188"/>
                  </a:solidFill>
                  <a:effectLst/>
                  <a:latin typeface="FranklinGothicURWBoo" pitchFamily="2" charset="77"/>
                </a:rPr>
                <a:t>Pro Tip: </a:t>
              </a:r>
              <a:r>
                <a:rPr lang="en-US" sz="1600" dirty="0">
                  <a:solidFill>
                    <a:srgbClr val="005188"/>
                  </a:solidFill>
                </a:rPr>
                <a:t>Keep your SAM.gov account updated! </a:t>
              </a:r>
              <a:r>
                <a:rPr lang="en-US" sz="1600" dirty="0">
                  <a:solidFill>
                    <a:srgbClr val="005188"/>
                  </a:solidFill>
                  <a:latin typeface="FranklinGothicURWMed" pitchFamily="2" charset="77"/>
                </a:rPr>
                <a:t>Use a generic company email address so notifications aren’t missed if a staff member leaves your organization.</a:t>
              </a:r>
              <a:endParaRPr lang="en-US" sz="1600" dirty="0">
                <a:solidFill>
                  <a:srgbClr val="005188"/>
                </a:solidFill>
                <a:effectLst/>
                <a:latin typeface="FranklinGothicURWBoo" pitchFamily="2" charset="77"/>
              </a:endParaRPr>
            </a:p>
          </p:txBody>
        </p:sp>
        <p:pic>
          <p:nvPicPr>
            <p:cNvPr id="36" name="Graphic 35" descr="Thumbs up sign with solid fill">
              <a:extLst>
                <a:ext uri="{FF2B5EF4-FFF2-40B4-BE49-F238E27FC236}">
                  <a16:creationId xmlns:a16="http://schemas.microsoft.com/office/drawing/2014/main" id="{6D33D17A-55D8-4F3F-91B2-7895D3ED37F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444759" y="2793735"/>
              <a:ext cx="646948" cy="539619"/>
            </a:xfrm>
            <a:prstGeom prst="rect">
              <a:avLst/>
            </a:prstGeom>
          </p:spPr>
        </p:pic>
        <p:cxnSp>
          <p:nvCxnSpPr>
            <p:cNvPr id="40" name="Straight Connector 39">
              <a:extLst>
                <a:ext uri="{FF2B5EF4-FFF2-40B4-BE49-F238E27FC236}">
                  <a16:creationId xmlns:a16="http://schemas.microsoft.com/office/drawing/2014/main" id="{5A006E58-AE71-4222-8F8F-0FD5A01A6F64}"/>
                </a:ext>
              </a:extLst>
            </p:cNvPr>
            <p:cNvCxnSpPr>
              <a:cxnSpLocks/>
            </p:cNvCxnSpPr>
            <p:nvPr/>
          </p:nvCxnSpPr>
          <p:spPr>
            <a:xfrm>
              <a:off x="9346055" y="2445966"/>
              <a:ext cx="0" cy="1451303"/>
            </a:xfrm>
            <a:prstGeom prst="line">
              <a:avLst/>
            </a:prstGeom>
            <a:ln w="12700">
              <a:solidFill>
                <a:srgbClr val="C41230"/>
              </a:solidFill>
            </a:ln>
          </p:spPr>
          <p:style>
            <a:lnRef idx="1">
              <a:schemeClr val="accent1"/>
            </a:lnRef>
            <a:fillRef idx="0">
              <a:schemeClr val="accent1"/>
            </a:fillRef>
            <a:effectRef idx="0">
              <a:schemeClr val="accent1"/>
            </a:effectRef>
            <a:fontRef idx="minor">
              <a:schemeClr val="tx1"/>
            </a:fontRef>
          </p:style>
        </p:cxnSp>
      </p:grpSp>
      <p:grpSp>
        <p:nvGrpSpPr>
          <p:cNvPr id="13" name="Group 12">
            <a:extLst>
              <a:ext uri="{FF2B5EF4-FFF2-40B4-BE49-F238E27FC236}">
                <a16:creationId xmlns:a16="http://schemas.microsoft.com/office/drawing/2014/main" id="{A18575D6-E342-BA6E-C140-C2C575004CBE}"/>
              </a:ext>
            </a:extLst>
          </p:cNvPr>
          <p:cNvGrpSpPr/>
          <p:nvPr/>
        </p:nvGrpSpPr>
        <p:grpSpPr>
          <a:xfrm>
            <a:off x="10352098" y="752317"/>
            <a:ext cx="1850062" cy="585160"/>
            <a:chOff x="10352098" y="752317"/>
            <a:chExt cx="1850062" cy="585160"/>
          </a:xfrm>
        </p:grpSpPr>
        <p:sp>
          <p:nvSpPr>
            <p:cNvPr id="29" name="Rectangle 28">
              <a:extLst>
                <a:ext uri="{FF2B5EF4-FFF2-40B4-BE49-F238E27FC236}">
                  <a16:creationId xmlns:a16="http://schemas.microsoft.com/office/drawing/2014/main" id="{48A55827-C5F8-4223-8083-6F47D687D353}"/>
                </a:ext>
              </a:extLst>
            </p:cNvPr>
            <p:cNvSpPr/>
            <p:nvPr/>
          </p:nvSpPr>
          <p:spPr>
            <a:xfrm>
              <a:off x="10352098" y="752702"/>
              <a:ext cx="1850062" cy="584775"/>
            </a:xfrm>
            <a:prstGeom prst="rect">
              <a:avLst/>
            </a:prstGeom>
            <a:solidFill>
              <a:srgbClr val="C41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TextBox 31">
              <a:extLst>
                <a:ext uri="{FF2B5EF4-FFF2-40B4-BE49-F238E27FC236}">
                  <a16:creationId xmlns:a16="http://schemas.microsoft.com/office/drawing/2014/main" id="{48D45C5A-A365-491C-9885-AE05832561BF}"/>
                </a:ext>
              </a:extLst>
            </p:cNvPr>
            <p:cNvSpPr txBox="1"/>
            <p:nvPr/>
          </p:nvSpPr>
          <p:spPr>
            <a:xfrm>
              <a:off x="10707209" y="859001"/>
              <a:ext cx="1411187"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1</a:t>
              </a:r>
              <a:endParaRPr lang="en-US" dirty="0">
                <a:solidFill>
                  <a:srgbClr val="3F3F3F"/>
                </a:solidFill>
                <a:effectLst/>
                <a:latin typeface="FranklinGothicURWBoo" pitchFamily="2" charset="77"/>
              </a:endParaRPr>
            </a:p>
          </p:txBody>
        </p:sp>
        <p:pic>
          <p:nvPicPr>
            <p:cNvPr id="12" name="Graphic 11" descr="Internet with solid fill">
              <a:extLst>
                <a:ext uri="{FF2B5EF4-FFF2-40B4-BE49-F238E27FC236}">
                  <a16:creationId xmlns:a16="http://schemas.microsoft.com/office/drawing/2014/main" id="{F8F96193-BE63-119D-0992-318DDE516663}"/>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0402626" y="752317"/>
              <a:ext cx="546561" cy="546561"/>
            </a:xfrm>
            <a:prstGeom prst="rect">
              <a:avLst/>
            </a:prstGeom>
          </p:spPr>
        </p:pic>
      </p:grpSp>
    </p:spTree>
    <p:extLst>
      <p:ext uri="{BB962C8B-B14F-4D97-AF65-F5344CB8AC3E}">
        <p14:creationId xmlns:p14="http://schemas.microsoft.com/office/powerpoint/2010/main" val="288200156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Straight Connector 62">
            <a:extLst>
              <a:ext uri="{FF2B5EF4-FFF2-40B4-BE49-F238E27FC236}">
                <a16:creationId xmlns:a16="http://schemas.microsoft.com/office/drawing/2014/main" id="{47EAF945-BF45-CCB1-C1FB-1D9D46471BE7}"/>
              </a:ext>
            </a:extLst>
          </p:cNvPr>
          <p:cNvCxnSpPr>
            <a:cxnSpLocks/>
          </p:cNvCxnSpPr>
          <p:nvPr/>
        </p:nvCxnSpPr>
        <p:spPr>
          <a:xfrm flipV="1">
            <a:off x="2232964" y="2102359"/>
            <a:ext cx="271205" cy="1"/>
          </a:xfrm>
          <a:prstGeom prst="line">
            <a:avLst/>
          </a:prstGeom>
          <a:ln w="19050">
            <a:solidFill>
              <a:srgbClr val="C41230"/>
            </a:solidFill>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208B08D0-F99D-6EA6-87BD-FFFAF528A51B}"/>
              </a:ext>
            </a:extLst>
          </p:cNvPr>
          <p:cNvCxnSpPr>
            <a:cxnSpLocks/>
          </p:cNvCxnSpPr>
          <p:nvPr/>
        </p:nvCxnSpPr>
        <p:spPr>
          <a:xfrm flipV="1">
            <a:off x="2232964" y="3083836"/>
            <a:ext cx="271205" cy="1"/>
          </a:xfrm>
          <a:prstGeom prst="line">
            <a:avLst/>
          </a:prstGeom>
          <a:ln w="19050">
            <a:solidFill>
              <a:srgbClr val="C41230"/>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10525CF5-D58D-875F-04A3-56958368698F}"/>
              </a:ext>
            </a:extLst>
          </p:cNvPr>
          <p:cNvCxnSpPr>
            <a:cxnSpLocks/>
          </p:cNvCxnSpPr>
          <p:nvPr/>
        </p:nvCxnSpPr>
        <p:spPr>
          <a:xfrm flipV="1">
            <a:off x="2232964" y="4435819"/>
            <a:ext cx="271205" cy="1"/>
          </a:xfrm>
          <a:prstGeom prst="line">
            <a:avLst/>
          </a:prstGeom>
          <a:ln w="19050">
            <a:solidFill>
              <a:srgbClr val="C41230"/>
            </a:solidFill>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3381759A-A95C-A0FE-B1AF-F9E123D1C3F9}"/>
              </a:ext>
            </a:extLst>
          </p:cNvPr>
          <p:cNvCxnSpPr>
            <a:cxnSpLocks/>
          </p:cNvCxnSpPr>
          <p:nvPr/>
        </p:nvCxnSpPr>
        <p:spPr>
          <a:xfrm flipV="1">
            <a:off x="2232964" y="5759386"/>
            <a:ext cx="271205" cy="1"/>
          </a:xfrm>
          <a:prstGeom prst="line">
            <a:avLst/>
          </a:prstGeom>
          <a:ln w="19050">
            <a:solidFill>
              <a:srgbClr val="C41230"/>
            </a:solidFill>
          </a:ln>
        </p:spPr>
        <p:style>
          <a:lnRef idx="1">
            <a:schemeClr val="accent1"/>
          </a:lnRef>
          <a:fillRef idx="0">
            <a:schemeClr val="accent1"/>
          </a:fillRef>
          <a:effectRef idx="0">
            <a:schemeClr val="accent1"/>
          </a:effectRef>
          <a:fontRef idx="minor">
            <a:schemeClr val="tx1"/>
          </a:fontRef>
        </p:style>
      </p:cxnSp>
      <p:sp>
        <p:nvSpPr>
          <p:cNvPr id="53" name="Snip Same Side Corner Rectangle 52">
            <a:extLst>
              <a:ext uri="{FF2B5EF4-FFF2-40B4-BE49-F238E27FC236}">
                <a16:creationId xmlns:a16="http://schemas.microsoft.com/office/drawing/2014/main" id="{4CF6887B-0B8A-64A6-BEB1-F3456F45C73C}"/>
              </a:ext>
            </a:extLst>
          </p:cNvPr>
          <p:cNvSpPr/>
          <p:nvPr/>
        </p:nvSpPr>
        <p:spPr>
          <a:xfrm rot="16200000">
            <a:off x="6878607" y="-1991983"/>
            <a:ext cx="826327" cy="8302535"/>
          </a:xfrm>
          <a:prstGeom prst="snip2SameRect">
            <a:avLst/>
          </a:prstGeom>
          <a:solidFill>
            <a:srgbClr val="003366">
              <a:alpha val="2086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Snip Same Side Corner Rectangle 51">
            <a:extLst>
              <a:ext uri="{FF2B5EF4-FFF2-40B4-BE49-F238E27FC236}">
                <a16:creationId xmlns:a16="http://schemas.microsoft.com/office/drawing/2014/main" id="{383B2EA3-E0E5-9354-C25E-466BF7F2BC1F}"/>
              </a:ext>
            </a:extLst>
          </p:cNvPr>
          <p:cNvSpPr/>
          <p:nvPr/>
        </p:nvSpPr>
        <p:spPr>
          <a:xfrm rot="16200000">
            <a:off x="6884361" y="-992068"/>
            <a:ext cx="826327" cy="8302534"/>
          </a:xfrm>
          <a:prstGeom prst="snip2SameRect">
            <a:avLst/>
          </a:prstGeom>
          <a:solidFill>
            <a:srgbClr val="BF9000">
              <a:alpha val="2086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Snip Same Side Corner Rectangle 50">
            <a:extLst>
              <a:ext uri="{FF2B5EF4-FFF2-40B4-BE49-F238E27FC236}">
                <a16:creationId xmlns:a16="http://schemas.microsoft.com/office/drawing/2014/main" id="{D7803ECB-0D08-1BE2-FEC1-6BD5430918B4}"/>
              </a:ext>
            </a:extLst>
          </p:cNvPr>
          <p:cNvSpPr/>
          <p:nvPr/>
        </p:nvSpPr>
        <p:spPr>
          <a:xfrm rot="16200000">
            <a:off x="6829017" y="1559781"/>
            <a:ext cx="826327" cy="8413221"/>
          </a:xfrm>
          <a:prstGeom prst="snip2SameRect">
            <a:avLst/>
          </a:prstGeom>
          <a:solidFill>
            <a:srgbClr val="005188">
              <a:alpha val="2086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Snip Same Side Corner Rectangle 40">
            <a:extLst>
              <a:ext uri="{FF2B5EF4-FFF2-40B4-BE49-F238E27FC236}">
                <a16:creationId xmlns:a16="http://schemas.microsoft.com/office/drawing/2014/main" id="{779D816F-95BB-6ECA-AE06-A2AAC96D7C91}"/>
              </a:ext>
            </a:extLst>
          </p:cNvPr>
          <p:cNvSpPr/>
          <p:nvPr/>
        </p:nvSpPr>
        <p:spPr>
          <a:xfrm rot="16200000">
            <a:off x="6519448" y="230899"/>
            <a:ext cx="1445464" cy="8413221"/>
          </a:xfrm>
          <a:prstGeom prst="snip2SameRect">
            <a:avLst/>
          </a:prstGeom>
          <a:solidFill>
            <a:srgbClr val="5E9732">
              <a:alpha val="2086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Slide Number Placeholder 3"/>
          <p:cNvSpPr>
            <a:spLocks noGrp="1"/>
          </p:cNvSpPr>
          <p:nvPr>
            <p:ph type="sldNum" sz="quarter" idx="10"/>
          </p:nvPr>
        </p:nvSpPr>
        <p:spPr/>
        <p:txBody>
          <a:bodyPr/>
          <a:lstStyle/>
          <a:p>
            <a:fld id="{4FAB73BC-B049-4115-A692-8D63A059BFB8}" type="slidenum">
              <a:rPr lang="en-US" smtClean="0"/>
              <a:pPr/>
              <a:t>40</a:t>
            </a:fld>
            <a:endParaRPr lang="en-US" dirty="0"/>
          </a:p>
        </p:txBody>
      </p:sp>
      <p:grpSp>
        <p:nvGrpSpPr>
          <p:cNvPr id="10" name="Group 9">
            <a:extLst>
              <a:ext uri="{FF2B5EF4-FFF2-40B4-BE49-F238E27FC236}">
                <a16:creationId xmlns:a16="http://schemas.microsoft.com/office/drawing/2014/main" id="{04BE6C58-AE78-CE2F-3936-CC23B507AEDE}"/>
              </a:ext>
            </a:extLst>
          </p:cNvPr>
          <p:cNvGrpSpPr/>
          <p:nvPr/>
        </p:nvGrpSpPr>
        <p:grpSpPr>
          <a:xfrm>
            <a:off x="2441773" y="5353231"/>
            <a:ext cx="849330" cy="849329"/>
            <a:chOff x="2732848" y="2334523"/>
            <a:chExt cx="1726675" cy="1726675"/>
          </a:xfrm>
        </p:grpSpPr>
        <p:sp>
          <p:nvSpPr>
            <p:cNvPr id="15" name="Oval 14">
              <a:extLst>
                <a:ext uri="{FF2B5EF4-FFF2-40B4-BE49-F238E27FC236}">
                  <a16:creationId xmlns:a16="http://schemas.microsoft.com/office/drawing/2014/main" id="{A01B626B-51EC-86FE-2E3F-82E448C133B5}"/>
                </a:ext>
              </a:extLst>
            </p:cNvPr>
            <p:cNvSpPr/>
            <p:nvPr/>
          </p:nvSpPr>
          <p:spPr>
            <a:xfrm>
              <a:off x="2732848" y="2334523"/>
              <a:ext cx="1726675" cy="1726675"/>
            </a:xfrm>
            <a:prstGeom prst="ellipse">
              <a:avLst/>
            </a:prstGeom>
            <a:solidFill>
              <a:srgbClr val="0078A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16" name="Oval 15">
              <a:extLst>
                <a:ext uri="{FF2B5EF4-FFF2-40B4-BE49-F238E27FC236}">
                  <a16:creationId xmlns:a16="http://schemas.microsoft.com/office/drawing/2014/main" id="{497B58BC-7015-8469-78ED-544F621DEC1E}"/>
                </a:ext>
              </a:extLst>
            </p:cNvPr>
            <p:cNvSpPr/>
            <p:nvPr/>
          </p:nvSpPr>
          <p:spPr>
            <a:xfrm>
              <a:off x="2914902" y="2489803"/>
              <a:ext cx="1362568" cy="1362457"/>
            </a:xfrm>
            <a:prstGeom prst="ellipse">
              <a:avLst/>
            </a:prstGeom>
            <a:solidFill>
              <a:schemeClr val="bg1"/>
            </a:solidFill>
            <a:ln>
              <a:noFill/>
            </a:ln>
            <a:effectLst>
              <a:outerShdw blurRad="63500" sx="103000" sy="103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grpSp>
      <p:sp>
        <p:nvSpPr>
          <p:cNvPr id="14" name="TextBox 13">
            <a:extLst>
              <a:ext uri="{FF2B5EF4-FFF2-40B4-BE49-F238E27FC236}">
                <a16:creationId xmlns:a16="http://schemas.microsoft.com/office/drawing/2014/main" id="{D6234642-439B-8934-8647-6B2DEABA935E}"/>
              </a:ext>
            </a:extLst>
          </p:cNvPr>
          <p:cNvSpPr txBox="1"/>
          <p:nvPr/>
        </p:nvSpPr>
        <p:spPr>
          <a:xfrm>
            <a:off x="2623423" y="5570206"/>
            <a:ext cx="486031" cy="400110"/>
          </a:xfrm>
          <a:prstGeom prst="rect">
            <a:avLst/>
          </a:prstGeom>
          <a:noFill/>
        </p:spPr>
        <p:txBody>
          <a:bodyPr wrap="none" rtlCol="0">
            <a:spAutoFit/>
          </a:bodyPr>
          <a:lstStyle/>
          <a:p>
            <a:pPr algn="ctr"/>
            <a:r>
              <a:rPr lang="en-US" sz="2000" dirty="0">
                <a:solidFill>
                  <a:srgbClr val="005188"/>
                </a:solidFill>
                <a:latin typeface="FranklinGothicURWMed" pitchFamily="2" charset="77"/>
                <a:cs typeface="Arial" panose="020B0604020202020204" pitchFamily="34" charset="0"/>
              </a:rPr>
              <a:t>04</a:t>
            </a:r>
          </a:p>
        </p:txBody>
      </p:sp>
      <p:grpSp>
        <p:nvGrpSpPr>
          <p:cNvPr id="21" name="Group 20">
            <a:extLst>
              <a:ext uri="{FF2B5EF4-FFF2-40B4-BE49-F238E27FC236}">
                <a16:creationId xmlns:a16="http://schemas.microsoft.com/office/drawing/2014/main" id="{ADE5289B-B67F-5EE0-5885-5020580CF873}"/>
              </a:ext>
            </a:extLst>
          </p:cNvPr>
          <p:cNvGrpSpPr/>
          <p:nvPr/>
        </p:nvGrpSpPr>
        <p:grpSpPr>
          <a:xfrm>
            <a:off x="2450481" y="4006135"/>
            <a:ext cx="849330" cy="849329"/>
            <a:chOff x="2732848" y="2334523"/>
            <a:chExt cx="1726675" cy="1726675"/>
          </a:xfrm>
        </p:grpSpPr>
        <p:sp>
          <p:nvSpPr>
            <p:cNvPr id="24" name="Oval 23">
              <a:extLst>
                <a:ext uri="{FF2B5EF4-FFF2-40B4-BE49-F238E27FC236}">
                  <a16:creationId xmlns:a16="http://schemas.microsoft.com/office/drawing/2014/main" id="{9C43540C-FB91-F5A1-36DA-F6961B9D1B5C}"/>
                </a:ext>
              </a:extLst>
            </p:cNvPr>
            <p:cNvSpPr/>
            <p:nvPr/>
          </p:nvSpPr>
          <p:spPr>
            <a:xfrm>
              <a:off x="2732848" y="2334523"/>
              <a:ext cx="1726675" cy="1726675"/>
            </a:xfrm>
            <a:prstGeom prst="ellipse">
              <a:avLst/>
            </a:prstGeom>
            <a:solidFill>
              <a:srgbClr val="5E973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25" name="Oval 24">
              <a:extLst>
                <a:ext uri="{FF2B5EF4-FFF2-40B4-BE49-F238E27FC236}">
                  <a16:creationId xmlns:a16="http://schemas.microsoft.com/office/drawing/2014/main" id="{32FBED3F-733E-08D2-D025-B79FAEFD2673}"/>
                </a:ext>
              </a:extLst>
            </p:cNvPr>
            <p:cNvSpPr/>
            <p:nvPr/>
          </p:nvSpPr>
          <p:spPr>
            <a:xfrm>
              <a:off x="2914902" y="2489803"/>
              <a:ext cx="1362568" cy="1362457"/>
            </a:xfrm>
            <a:prstGeom prst="ellipse">
              <a:avLst/>
            </a:prstGeom>
            <a:solidFill>
              <a:schemeClr val="bg1"/>
            </a:solidFill>
            <a:ln>
              <a:noFill/>
            </a:ln>
            <a:effectLst>
              <a:outerShdw blurRad="63500" sx="103000" sy="103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grpSp>
      <p:sp>
        <p:nvSpPr>
          <p:cNvPr id="23" name="TextBox 22">
            <a:extLst>
              <a:ext uri="{FF2B5EF4-FFF2-40B4-BE49-F238E27FC236}">
                <a16:creationId xmlns:a16="http://schemas.microsoft.com/office/drawing/2014/main" id="{BA792138-5219-7D99-BE54-F23D97D9EC73}"/>
              </a:ext>
            </a:extLst>
          </p:cNvPr>
          <p:cNvSpPr txBox="1"/>
          <p:nvPr/>
        </p:nvSpPr>
        <p:spPr>
          <a:xfrm>
            <a:off x="2632131" y="4223110"/>
            <a:ext cx="486031" cy="400110"/>
          </a:xfrm>
          <a:prstGeom prst="rect">
            <a:avLst/>
          </a:prstGeom>
          <a:noFill/>
        </p:spPr>
        <p:txBody>
          <a:bodyPr wrap="none" rtlCol="0">
            <a:spAutoFit/>
          </a:bodyPr>
          <a:lstStyle/>
          <a:p>
            <a:pPr algn="ctr"/>
            <a:r>
              <a:rPr lang="en-US" sz="2000" dirty="0">
                <a:solidFill>
                  <a:srgbClr val="5E9732"/>
                </a:solidFill>
                <a:latin typeface="FranklinGothicURWMed" pitchFamily="2" charset="77"/>
                <a:cs typeface="Arial" panose="020B0604020202020204" pitchFamily="34" charset="0"/>
              </a:rPr>
              <a:t>03</a:t>
            </a:r>
          </a:p>
        </p:txBody>
      </p:sp>
      <p:grpSp>
        <p:nvGrpSpPr>
          <p:cNvPr id="30" name="Group 29">
            <a:extLst>
              <a:ext uri="{FF2B5EF4-FFF2-40B4-BE49-F238E27FC236}">
                <a16:creationId xmlns:a16="http://schemas.microsoft.com/office/drawing/2014/main" id="{9EE42EB9-B9FC-099C-2E71-F98571B3FE25}"/>
              </a:ext>
            </a:extLst>
          </p:cNvPr>
          <p:cNvGrpSpPr/>
          <p:nvPr/>
        </p:nvGrpSpPr>
        <p:grpSpPr>
          <a:xfrm>
            <a:off x="2462430" y="2734535"/>
            <a:ext cx="849330" cy="849329"/>
            <a:chOff x="2732848" y="2334523"/>
            <a:chExt cx="1726675" cy="1726675"/>
          </a:xfrm>
          <a:solidFill>
            <a:srgbClr val="BF9000"/>
          </a:solidFill>
        </p:grpSpPr>
        <p:sp>
          <p:nvSpPr>
            <p:cNvPr id="33" name="Oval 32">
              <a:extLst>
                <a:ext uri="{FF2B5EF4-FFF2-40B4-BE49-F238E27FC236}">
                  <a16:creationId xmlns:a16="http://schemas.microsoft.com/office/drawing/2014/main" id="{FF92A699-BA1E-E5BE-2484-8B2A280A6329}"/>
                </a:ext>
              </a:extLst>
            </p:cNvPr>
            <p:cNvSpPr/>
            <p:nvPr/>
          </p:nvSpPr>
          <p:spPr>
            <a:xfrm>
              <a:off x="2732848" y="2334523"/>
              <a:ext cx="1726675" cy="1726675"/>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34" name="Oval 33">
              <a:extLst>
                <a:ext uri="{FF2B5EF4-FFF2-40B4-BE49-F238E27FC236}">
                  <a16:creationId xmlns:a16="http://schemas.microsoft.com/office/drawing/2014/main" id="{0BEC9A48-7EE2-BA26-028C-5F8C648F89D8}"/>
                </a:ext>
              </a:extLst>
            </p:cNvPr>
            <p:cNvSpPr/>
            <p:nvPr/>
          </p:nvSpPr>
          <p:spPr>
            <a:xfrm>
              <a:off x="2914902" y="2489803"/>
              <a:ext cx="1362568" cy="1362457"/>
            </a:xfrm>
            <a:prstGeom prst="ellipse">
              <a:avLst/>
            </a:prstGeom>
            <a:solidFill>
              <a:schemeClr val="bg1"/>
            </a:solidFill>
            <a:ln>
              <a:noFill/>
            </a:ln>
            <a:effectLst>
              <a:outerShdw blurRad="63500" sx="103000" sy="103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grpSp>
      <p:sp>
        <p:nvSpPr>
          <p:cNvPr id="32" name="TextBox 31">
            <a:extLst>
              <a:ext uri="{FF2B5EF4-FFF2-40B4-BE49-F238E27FC236}">
                <a16:creationId xmlns:a16="http://schemas.microsoft.com/office/drawing/2014/main" id="{B8681314-6930-B2CF-83CE-E6DD67A0FE51}"/>
              </a:ext>
            </a:extLst>
          </p:cNvPr>
          <p:cNvSpPr txBox="1"/>
          <p:nvPr/>
        </p:nvSpPr>
        <p:spPr>
          <a:xfrm>
            <a:off x="2644080" y="2931139"/>
            <a:ext cx="486030" cy="400110"/>
          </a:xfrm>
          <a:prstGeom prst="rect">
            <a:avLst/>
          </a:prstGeom>
          <a:noFill/>
        </p:spPr>
        <p:txBody>
          <a:bodyPr wrap="none" rtlCol="0">
            <a:spAutoFit/>
          </a:bodyPr>
          <a:lstStyle/>
          <a:p>
            <a:pPr algn="ctr"/>
            <a:r>
              <a:rPr lang="en-US" sz="2000" dirty="0">
                <a:solidFill>
                  <a:srgbClr val="BF9000"/>
                </a:solidFill>
                <a:latin typeface="FranklinGothicURWMed" pitchFamily="2" charset="77"/>
                <a:cs typeface="Arial" panose="020B0604020202020204" pitchFamily="34" charset="0"/>
              </a:rPr>
              <a:t>02</a:t>
            </a:r>
          </a:p>
        </p:txBody>
      </p:sp>
      <p:sp>
        <p:nvSpPr>
          <p:cNvPr id="38" name="TextBox 37">
            <a:extLst>
              <a:ext uri="{FF2B5EF4-FFF2-40B4-BE49-F238E27FC236}">
                <a16:creationId xmlns:a16="http://schemas.microsoft.com/office/drawing/2014/main" id="{7CB6D2BB-B5A5-8ACD-062D-7C802464B8E0}"/>
              </a:ext>
            </a:extLst>
          </p:cNvPr>
          <p:cNvSpPr txBox="1"/>
          <p:nvPr/>
        </p:nvSpPr>
        <p:spPr>
          <a:xfrm>
            <a:off x="3413711" y="2846673"/>
            <a:ext cx="7970953" cy="584775"/>
          </a:xfrm>
          <a:prstGeom prst="rect">
            <a:avLst/>
          </a:prstGeom>
          <a:noFill/>
        </p:spPr>
        <p:txBody>
          <a:bodyPr wrap="square" rtlCol="0">
            <a:spAutoFit/>
          </a:bodyPr>
          <a:lstStyle/>
          <a:p>
            <a:r>
              <a:rPr lang="en-US" sz="1600" dirty="0">
                <a:solidFill>
                  <a:srgbClr val="003366"/>
                </a:solidFill>
                <a:latin typeface="Franklin Gothic Book" panose="020B0503020102020204" pitchFamily="34" charset="0"/>
              </a:rPr>
              <a:t>ILs and SBSs are available to accept capabilities briefings from industry, forge program connections, answer questions, and resolve problems.</a:t>
            </a:r>
          </a:p>
        </p:txBody>
      </p:sp>
      <p:sp>
        <p:nvSpPr>
          <p:cNvPr id="5" name="Oval 4">
            <a:extLst>
              <a:ext uri="{FF2B5EF4-FFF2-40B4-BE49-F238E27FC236}">
                <a16:creationId xmlns:a16="http://schemas.microsoft.com/office/drawing/2014/main" id="{8471BFE8-9821-0B9B-0923-22BD5AC5E560}"/>
              </a:ext>
            </a:extLst>
          </p:cNvPr>
          <p:cNvSpPr/>
          <p:nvPr/>
        </p:nvSpPr>
        <p:spPr>
          <a:xfrm>
            <a:off x="2462430" y="1693628"/>
            <a:ext cx="849330" cy="849329"/>
          </a:xfrm>
          <a:prstGeom prst="ellipse">
            <a:avLst/>
          </a:prstGeom>
          <a:solidFill>
            <a:srgbClr val="00336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6" name="Oval 5">
            <a:extLst>
              <a:ext uri="{FF2B5EF4-FFF2-40B4-BE49-F238E27FC236}">
                <a16:creationId xmlns:a16="http://schemas.microsoft.com/office/drawing/2014/main" id="{C764B20A-B934-9727-3F41-FD176B644D17}"/>
              </a:ext>
            </a:extLst>
          </p:cNvPr>
          <p:cNvSpPr/>
          <p:nvPr/>
        </p:nvSpPr>
        <p:spPr>
          <a:xfrm>
            <a:off x="2551980" y="1776697"/>
            <a:ext cx="670230" cy="670175"/>
          </a:xfrm>
          <a:prstGeom prst="ellipse">
            <a:avLst/>
          </a:prstGeom>
          <a:solidFill>
            <a:schemeClr val="bg1"/>
          </a:solidFill>
          <a:ln>
            <a:noFill/>
          </a:ln>
          <a:effectLst>
            <a:outerShdw blurRad="63500" sx="103000" sy="103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C8147ED6-D59C-3CF0-3673-4F43FE8301FE}"/>
              </a:ext>
            </a:extLst>
          </p:cNvPr>
          <p:cNvSpPr txBox="1"/>
          <p:nvPr/>
        </p:nvSpPr>
        <p:spPr>
          <a:xfrm>
            <a:off x="2632132" y="1911729"/>
            <a:ext cx="486030" cy="400110"/>
          </a:xfrm>
          <a:prstGeom prst="rect">
            <a:avLst/>
          </a:prstGeom>
          <a:noFill/>
        </p:spPr>
        <p:txBody>
          <a:bodyPr wrap="none" rtlCol="0">
            <a:spAutoFit/>
          </a:bodyPr>
          <a:lstStyle/>
          <a:p>
            <a:pPr algn="ctr"/>
            <a:r>
              <a:rPr lang="en-US" sz="2000" dirty="0">
                <a:solidFill>
                  <a:srgbClr val="003366"/>
                </a:solidFill>
                <a:latin typeface="FranklinGothicURWMed" pitchFamily="2" charset="77"/>
                <a:cs typeface="Arial" panose="020B0604020202020204" pitchFamily="34" charset="0"/>
              </a:rPr>
              <a:t>01</a:t>
            </a:r>
          </a:p>
        </p:txBody>
      </p:sp>
      <p:sp>
        <p:nvSpPr>
          <p:cNvPr id="18" name="TextBox 17">
            <a:extLst>
              <a:ext uri="{FF2B5EF4-FFF2-40B4-BE49-F238E27FC236}">
                <a16:creationId xmlns:a16="http://schemas.microsoft.com/office/drawing/2014/main" id="{427F0B89-F990-7519-6A1A-13BF462348D8}"/>
              </a:ext>
            </a:extLst>
          </p:cNvPr>
          <p:cNvSpPr txBox="1"/>
          <p:nvPr/>
        </p:nvSpPr>
        <p:spPr>
          <a:xfrm>
            <a:off x="3401310" y="5323359"/>
            <a:ext cx="8318681" cy="830997"/>
          </a:xfrm>
          <a:prstGeom prst="rect">
            <a:avLst/>
          </a:prstGeom>
          <a:noFill/>
        </p:spPr>
        <p:txBody>
          <a:bodyPr wrap="square" rtlCol="0">
            <a:spAutoFit/>
          </a:bodyPr>
          <a:lstStyle/>
          <a:p>
            <a:r>
              <a:rPr lang="en-US" sz="1600" dirty="0">
                <a:solidFill>
                  <a:srgbClr val="005188"/>
                </a:solidFill>
                <a:latin typeface="Franklin Gothic Book" panose="020B0503020102020204" pitchFamily="34" charset="0"/>
              </a:rPr>
              <a:t>Connect with the ILs and SBSs! Visit DHS.gov at the following links for contact information: </a:t>
            </a:r>
          </a:p>
          <a:p>
            <a:r>
              <a:rPr lang="en-US" sz="1600" dirty="0">
                <a:solidFill>
                  <a:srgbClr val="005188"/>
                </a:solidFill>
                <a:latin typeface="Franklin Gothic Book" panose="020B0503020102020204" pitchFamily="34" charset="0"/>
              </a:rPr>
              <a:t>Component </a:t>
            </a:r>
            <a:r>
              <a:rPr lang="en-US" sz="1600" dirty="0">
                <a:solidFill>
                  <a:srgbClr val="005188"/>
                </a:solidFill>
                <a:latin typeface="Franklin Gothic Book" panose="020B0503020102020204" pitchFamily="34" charset="0"/>
                <a:hlinkClick r:id="rId3"/>
              </a:rPr>
              <a:t>Industry Liaisons</a:t>
            </a:r>
            <a:endParaRPr lang="en-US" sz="1600" dirty="0">
              <a:solidFill>
                <a:srgbClr val="003366"/>
              </a:solidFill>
              <a:latin typeface="Franklin Gothic Book" panose="020B0503020102020204" pitchFamily="34" charset="0"/>
            </a:endParaRPr>
          </a:p>
          <a:p>
            <a:r>
              <a:rPr lang="en-US" sz="1600" dirty="0">
                <a:solidFill>
                  <a:srgbClr val="005188"/>
                </a:solidFill>
                <a:latin typeface="Franklin Gothic Book" panose="020B0503020102020204" pitchFamily="34" charset="0"/>
              </a:rPr>
              <a:t>Component </a:t>
            </a:r>
            <a:r>
              <a:rPr lang="en-US" sz="1600" dirty="0">
                <a:latin typeface="Franklin Gothic Book" panose="020B0503020102020204" pitchFamily="34" charset="0"/>
                <a:hlinkClick r:id="rId4"/>
              </a:rPr>
              <a:t>Small Business Specialists </a:t>
            </a:r>
            <a:endParaRPr lang="en-US" sz="1600" dirty="0">
              <a:solidFill>
                <a:srgbClr val="005188"/>
              </a:solidFill>
              <a:latin typeface="Franklin Gothic Book" panose="020B0503020102020204" pitchFamily="34" charset="0"/>
            </a:endParaRPr>
          </a:p>
        </p:txBody>
      </p:sp>
      <p:sp>
        <p:nvSpPr>
          <p:cNvPr id="35" name="TextBox 34">
            <a:extLst>
              <a:ext uri="{FF2B5EF4-FFF2-40B4-BE49-F238E27FC236}">
                <a16:creationId xmlns:a16="http://schemas.microsoft.com/office/drawing/2014/main" id="{DC761EC5-BB54-D833-3203-0240F6F88B60}"/>
              </a:ext>
            </a:extLst>
          </p:cNvPr>
          <p:cNvSpPr txBox="1"/>
          <p:nvPr/>
        </p:nvSpPr>
        <p:spPr>
          <a:xfrm>
            <a:off x="3373703" y="3756945"/>
            <a:ext cx="7863791" cy="1400383"/>
          </a:xfrm>
          <a:prstGeom prst="rect">
            <a:avLst/>
          </a:prstGeom>
          <a:noFill/>
        </p:spPr>
        <p:txBody>
          <a:bodyPr wrap="square" rtlCol="0">
            <a:spAutoFit/>
          </a:bodyPr>
          <a:lstStyle/>
          <a:p>
            <a:r>
              <a:rPr lang="en-US" sz="1600" dirty="0">
                <a:solidFill>
                  <a:srgbClr val="003366"/>
                </a:solidFill>
                <a:effectLst/>
                <a:latin typeface="Franklin Gothic Book" panose="020B0503020102020204" pitchFamily="34" charset="0"/>
                <a:ea typeface="Calibri" panose="020F0502020204030204" pitchFamily="34" charset="0"/>
                <a:cs typeface="Arial" panose="020B0604020202020204" pitchFamily="34" charset="0"/>
              </a:rPr>
              <a:t>ILs and SBSs are here to:</a:t>
            </a:r>
          </a:p>
          <a:p>
            <a:pPr marL="228600" indent="-228600">
              <a:spcAft>
                <a:spcPts val="300"/>
              </a:spcAft>
              <a:buClr>
                <a:srgbClr val="5E9732"/>
              </a:buClr>
              <a:buFont typeface="Wingdings" panose="05000000000000000000" pitchFamily="2" charset="2"/>
              <a:buChar char="ü"/>
            </a:pPr>
            <a:r>
              <a:rPr lang="en-US" sz="1600" dirty="0">
                <a:solidFill>
                  <a:srgbClr val="003366"/>
                </a:solidFill>
                <a:effectLst/>
                <a:latin typeface="Franklin Gothic Book" panose="020B0503020102020204" pitchFamily="34" charset="0"/>
                <a:ea typeface="Calibri" panose="020F0502020204030204" pitchFamily="34" charset="0"/>
                <a:cs typeface="Arial" panose="020B0604020202020204" pitchFamily="34" charset="0"/>
              </a:rPr>
              <a:t>Foster strategic relationships with industry and other stakeholders</a:t>
            </a:r>
            <a:r>
              <a:rPr lang="en-US" sz="1600" dirty="0">
                <a:solidFill>
                  <a:srgbClr val="003366"/>
                </a:solidFill>
                <a:latin typeface="Franklin Gothic Book" panose="020B0503020102020204" pitchFamily="34" charset="0"/>
                <a:ea typeface="Calibri" panose="020F0502020204030204" pitchFamily="34" charset="0"/>
                <a:cs typeface="Arial" panose="020B0604020202020204" pitchFamily="34" charset="0"/>
              </a:rPr>
              <a:t> who want </a:t>
            </a:r>
            <a:r>
              <a:rPr lang="en-US" sz="1600" dirty="0">
                <a:solidFill>
                  <a:srgbClr val="003366"/>
                </a:solidFill>
                <a:effectLst/>
                <a:latin typeface="Franklin Gothic Book" panose="020B0503020102020204" pitchFamily="34" charset="0"/>
                <a:ea typeface="Calibri" panose="020F0502020204030204" pitchFamily="34" charset="0"/>
                <a:cs typeface="Arial" panose="020B0604020202020204" pitchFamily="34" charset="0"/>
              </a:rPr>
              <a:t>to do business with DHS.</a:t>
            </a:r>
          </a:p>
          <a:p>
            <a:pPr marL="228600" indent="-228600">
              <a:spcAft>
                <a:spcPts val="300"/>
              </a:spcAft>
              <a:buClr>
                <a:srgbClr val="5E9732"/>
              </a:buClr>
              <a:buFont typeface="Wingdings" panose="05000000000000000000" pitchFamily="2" charset="2"/>
              <a:buChar char="ü"/>
            </a:pPr>
            <a:r>
              <a:rPr lang="en-US" sz="1600" dirty="0">
                <a:solidFill>
                  <a:srgbClr val="003366"/>
                </a:solidFill>
                <a:latin typeface="Franklin Gothic Book" panose="020B0503020102020204" pitchFamily="34" charset="0"/>
                <a:ea typeface="Calibri" panose="020F0502020204030204" pitchFamily="34" charset="0"/>
                <a:cs typeface="Arial" panose="020B0604020202020204" pitchFamily="34" charset="0"/>
              </a:rPr>
              <a:t>L</a:t>
            </a:r>
            <a:r>
              <a:rPr lang="en-US" sz="1600" dirty="0">
                <a:solidFill>
                  <a:srgbClr val="003366"/>
                </a:solidFill>
                <a:effectLst/>
                <a:latin typeface="Franklin Gothic Book" panose="020B0503020102020204" pitchFamily="34" charset="0"/>
                <a:ea typeface="Calibri" panose="020F0502020204030204" pitchFamily="34" charset="0"/>
                <a:cs typeface="Arial" panose="020B0604020202020204" pitchFamily="34" charset="0"/>
              </a:rPr>
              <a:t>ink suppliers with DHS representatives in support of the Department’s mission.</a:t>
            </a:r>
          </a:p>
          <a:p>
            <a:pPr marL="228600" indent="-228600">
              <a:spcAft>
                <a:spcPts val="300"/>
              </a:spcAft>
              <a:buClr>
                <a:srgbClr val="5E9732"/>
              </a:buClr>
              <a:buFont typeface="Wingdings" panose="05000000000000000000" pitchFamily="2" charset="2"/>
              <a:buChar char="ü"/>
            </a:pPr>
            <a:r>
              <a:rPr lang="en-US" sz="1600" dirty="0">
                <a:solidFill>
                  <a:srgbClr val="003366"/>
                </a:solidFill>
                <a:latin typeface="Franklin Gothic Book" panose="020B0503020102020204" pitchFamily="34" charset="0"/>
                <a:ea typeface="Calibri" panose="020F0502020204030204" pitchFamily="34" charset="0"/>
                <a:cs typeface="Arial" panose="020B0604020202020204" pitchFamily="34" charset="0"/>
              </a:rPr>
              <a:t>Reply to</a:t>
            </a:r>
            <a:r>
              <a:rPr lang="en-US" sz="1600" dirty="0">
                <a:solidFill>
                  <a:srgbClr val="003366"/>
                </a:solidFill>
                <a:effectLst/>
                <a:latin typeface="Franklin Gothic Book" panose="020B0503020102020204" pitchFamily="34" charset="0"/>
                <a:ea typeface="Calibri" panose="020F0502020204030204" pitchFamily="34" charset="0"/>
                <a:cs typeface="Times New Roman" panose="02020603050405020304" pitchFamily="18" charset="0"/>
              </a:rPr>
              <a:t> industry inquiries by coordinating with Component subject matter experts.</a:t>
            </a:r>
            <a:endParaRPr lang="en-US" sz="1600" dirty="0">
              <a:solidFill>
                <a:srgbClr val="003366"/>
              </a:solidFill>
              <a:latin typeface="Franklin Gothic Book" panose="020B0503020102020204" pitchFamily="34" charset="0"/>
            </a:endParaRPr>
          </a:p>
        </p:txBody>
      </p:sp>
      <p:sp>
        <p:nvSpPr>
          <p:cNvPr id="37" name="TextBox 36">
            <a:extLst>
              <a:ext uri="{FF2B5EF4-FFF2-40B4-BE49-F238E27FC236}">
                <a16:creationId xmlns:a16="http://schemas.microsoft.com/office/drawing/2014/main" id="{E881FA65-4810-966C-9A02-815C2266F909}"/>
              </a:ext>
            </a:extLst>
          </p:cNvPr>
          <p:cNvSpPr txBox="1"/>
          <p:nvPr/>
        </p:nvSpPr>
        <p:spPr>
          <a:xfrm>
            <a:off x="3401310" y="1762559"/>
            <a:ext cx="7970953" cy="830997"/>
          </a:xfrm>
          <a:prstGeom prst="rect">
            <a:avLst/>
          </a:prstGeom>
          <a:noFill/>
        </p:spPr>
        <p:txBody>
          <a:bodyPr wrap="square" rtlCol="0">
            <a:spAutoFit/>
          </a:bodyPr>
          <a:lstStyle/>
          <a:p>
            <a:r>
              <a:rPr lang="en-US" sz="1600" dirty="0">
                <a:solidFill>
                  <a:srgbClr val="003366"/>
                </a:solidFill>
                <a:latin typeface="Franklin Gothic Book" panose="020B0503020102020204" pitchFamily="34" charset="0"/>
              </a:rPr>
              <a:t>Industry Liaisons (ILs) and Small Business Specialists (SBSs) are located in Components and offices across DHS. They are excellent resources to engage with when seeking to do business with DHS.</a:t>
            </a:r>
          </a:p>
        </p:txBody>
      </p:sp>
      <p:grpSp>
        <p:nvGrpSpPr>
          <p:cNvPr id="58" name="Group 57">
            <a:extLst>
              <a:ext uri="{FF2B5EF4-FFF2-40B4-BE49-F238E27FC236}">
                <a16:creationId xmlns:a16="http://schemas.microsoft.com/office/drawing/2014/main" id="{DE8235B8-FEB0-8687-7FCA-9776863EF369}"/>
              </a:ext>
            </a:extLst>
          </p:cNvPr>
          <p:cNvGrpSpPr/>
          <p:nvPr/>
        </p:nvGrpSpPr>
        <p:grpSpPr>
          <a:xfrm>
            <a:off x="743210" y="3047245"/>
            <a:ext cx="1209801" cy="1209801"/>
            <a:chOff x="655925" y="2782334"/>
            <a:chExt cx="1330666" cy="1330666"/>
          </a:xfrm>
        </p:grpSpPr>
        <p:sp>
          <p:nvSpPr>
            <p:cNvPr id="57" name="Oval 56">
              <a:extLst>
                <a:ext uri="{FF2B5EF4-FFF2-40B4-BE49-F238E27FC236}">
                  <a16:creationId xmlns:a16="http://schemas.microsoft.com/office/drawing/2014/main" id="{B5F6DF74-30E1-DDFB-F5E5-D550F16345EE}"/>
                </a:ext>
              </a:extLst>
            </p:cNvPr>
            <p:cNvSpPr/>
            <p:nvPr/>
          </p:nvSpPr>
          <p:spPr>
            <a:xfrm>
              <a:off x="655925" y="2782334"/>
              <a:ext cx="1330666" cy="1330666"/>
            </a:xfrm>
            <a:prstGeom prst="ellipse">
              <a:avLst/>
            </a:prstGeom>
            <a:solidFill>
              <a:srgbClr val="C41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6" name="Graphic 55" descr="Megaphone1 with solid fill">
              <a:extLst>
                <a:ext uri="{FF2B5EF4-FFF2-40B4-BE49-F238E27FC236}">
                  <a16:creationId xmlns:a16="http://schemas.microsoft.com/office/drawing/2014/main" id="{DBFF8961-6CC1-9B9B-21BD-2F68839CD24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26458" y="2834200"/>
              <a:ext cx="1189600" cy="1189600"/>
            </a:xfrm>
            <a:prstGeom prst="rect">
              <a:avLst/>
            </a:prstGeom>
          </p:spPr>
        </p:pic>
      </p:grpSp>
      <p:cxnSp>
        <p:nvCxnSpPr>
          <p:cNvPr id="60" name="Straight Connector 59">
            <a:extLst>
              <a:ext uri="{FF2B5EF4-FFF2-40B4-BE49-F238E27FC236}">
                <a16:creationId xmlns:a16="http://schemas.microsoft.com/office/drawing/2014/main" id="{0D1D2CF5-8932-15F9-9634-25BD3D51654E}"/>
              </a:ext>
            </a:extLst>
          </p:cNvPr>
          <p:cNvCxnSpPr>
            <a:cxnSpLocks/>
          </p:cNvCxnSpPr>
          <p:nvPr/>
        </p:nvCxnSpPr>
        <p:spPr>
          <a:xfrm>
            <a:off x="2229016" y="2096192"/>
            <a:ext cx="3948" cy="3681703"/>
          </a:xfrm>
          <a:prstGeom prst="line">
            <a:avLst/>
          </a:prstGeom>
          <a:ln w="19050">
            <a:solidFill>
              <a:srgbClr val="C41230"/>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B4D64D0A-B255-E164-B1CE-72EE50C89019}"/>
              </a:ext>
            </a:extLst>
          </p:cNvPr>
          <p:cNvCxnSpPr>
            <a:stCxn id="57" idx="6"/>
          </p:cNvCxnSpPr>
          <p:nvPr/>
        </p:nvCxnSpPr>
        <p:spPr>
          <a:xfrm flipV="1">
            <a:off x="1953011" y="3652145"/>
            <a:ext cx="271205" cy="1"/>
          </a:xfrm>
          <a:prstGeom prst="line">
            <a:avLst/>
          </a:prstGeom>
          <a:ln w="19050">
            <a:solidFill>
              <a:srgbClr val="C41230"/>
            </a:solidFill>
          </a:ln>
        </p:spPr>
        <p:style>
          <a:lnRef idx="1">
            <a:schemeClr val="accent1"/>
          </a:lnRef>
          <a:fillRef idx="0">
            <a:schemeClr val="accent1"/>
          </a:fillRef>
          <a:effectRef idx="0">
            <a:schemeClr val="accent1"/>
          </a:effectRef>
          <a:fontRef idx="minor">
            <a:schemeClr val="tx1"/>
          </a:fontRef>
        </p:style>
      </p:cxnSp>
      <p:grpSp>
        <p:nvGrpSpPr>
          <p:cNvPr id="2" name="Group 1">
            <a:extLst>
              <a:ext uri="{FF2B5EF4-FFF2-40B4-BE49-F238E27FC236}">
                <a16:creationId xmlns:a16="http://schemas.microsoft.com/office/drawing/2014/main" id="{A8E60A72-AD6D-75B7-4495-89112EFBD400}"/>
              </a:ext>
            </a:extLst>
          </p:cNvPr>
          <p:cNvGrpSpPr/>
          <p:nvPr/>
        </p:nvGrpSpPr>
        <p:grpSpPr>
          <a:xfrm>
            <a:off x="10367328" y="759044"/>
            <a:ext cx="1828800" cy="584775"/>
            <a:chOff x="10270951" y="782918"/>
            <a:chExt cx="1702751" cy="584775"/>
          </a:xfrm>
        </p:grpSpPr>
        <p:sp>
          <p:nvSpPr>
            <p:cNvPr id="3" name="Rectangle 2">
              <a:extLst>
                <a:ext uri="{FF2B5EF4-FFF2-40B4-BE49-F238E27FC236}">
                  <a16:creationId xmlns:a16="http://schemas.microsoft.com/office/drawing/2014/main" id="{E618F368-D0DD-BA6B-7B22-D67B9CE2A929}"/>
                </a:ext>
              </a:extLst>
            </p:cNvPr>
            <p:cNvSpPr/>
            <p:nvPr/>
          </p:nvSpPr>
          <p:spPr>
            <a:xfrm>
              <a:off x="10270951" y="782918"/>
              <a:ext cx="1702751" cy="584775"/>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Graphic 8" descr="Bullseye with solid fill">
              <a:extLst>
                <a:ext uri="{FF2B5EF4-FFF2-40B4-BE49-F238E27FC236}">
                  <a16:creationId xmlns:a16="http://schemas.microsoft.com/office/drawing/2014/main" id="{9127023C-1028-17F1-0ED1-AF06872466D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342843" y="863818"/>
              <a:ext cx="408440" cy="408440"/>
            </a:xfrm>
            <a:prstGeom prst="rect">
              <a:avLst/>
            </a:prstGeom>
          </p:spPr>
        </p:pic>
        <p:sp>
          <p:nvSpPr>
            <p:cNvPr id="11" name="TextBox 10">
              <a:extLst>
                <a:ext uri="{FF2B5EF4-FFF2-40B4-BE49-F238E27FC236}">
                  <a16:creationId xmlns:a16="http://schemas.microsoft.com/office/drawing/2014/main" id="{35357DC5-A14A-78E1-A186-058A4543E6D2}"/>
                </a:ext>
              </a:extLst>
            </p:cNvPr>
            <p:cNvSpPr txBox="1"/>
            <p:nvPr/>
          </p:nvSpPr>
          <p:spPr>
            <a:xfrm>
              <a:off x="10751282" y="874867"/>
              <a:ext cx="1220541"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3</a:t>
              </a:r>
              <a:endParaRPr lang="en-US" dirty="0">
                <a:solidFill>
                  <a:schemeClr val="bg1"/>
                </a:solidFill>
                <a:effectLst/>
                <a:latin typeface="FranklinGothicURWBoo" pitchFamily="2" charset="77"/>
              </a:endParaRPr>
            </a:p>
          </p:txBody>
        </p:sp>
      </p:grpSp>
      <p:sp>
        <p:nvSpPr>
          <p:cNvPr id="12" name="Title 1">
            <a:extLst>
              <a:ext uri="{FF2B5EF4-FFF2-40B4-BE49-F238E27FC236}">
                <a16:creationId xmlns:a16="http://schemas.microsoft.com/office/drawing/2014/main" id="{734DB3D0-F78F-A600-ED7B-41055E5C8C6B}"/>
              </a:ext>
            </a:extLst>
          </p:cNvPr>
          <p:cNvSpPr txBox="1">
            <a:spLocks/>
          </p:cNvSpPr>
          <p:nvPr/>
        </p:nvSpPr>
        <p:spPr>
          <a:xfrm>
            <a:off x="685800" y="772837"/>
            <a:ext cx="10793896" cy="1010827"/>
          </a:xfrm>
          <a:prstGeom prst="rect">
            <a:avLst/>
          </a:prstGeom>
        </p:spPr>
        <p:txBody>
          <a:bodyPr vert="horz" lIns="0" tIns="45720" rIns="0" bIns="45720" rtlCol="0" anchor="ctr">
            <a:normAutofit/>
          </a:bodyPr>
          <a:lstStyle>
            <a:lvl1pPr algn="l" defTabSz="914400" rtl="0" eaLnBrk="1" latinLnBrk="0" hangingPunct="1">
              <a:lnSpc>
                <a:spcPct val="90000"/>
              </a:lnSpc>
              <a:spcBef>
                <a:spcPct val="0"/>
              </a:spcBef>
              <a:buNone/>
              <a:defRPr sz="3600" kern="1200">
                <a:solidFill>
                  <a:srgbClr val="005288"/>
                </a:solidFill>
                <a:latin typeface="Franklin Gothic Book" panose="020B0503020102020204" pitchFamily="34" charset="0"/>
                <a:ea typeface="+mj-ea"/>
                <a:cs typeface="Arial" panose="020B0604020202020204" pitchFamily="34" charset="0"/>
              </a:defRPr>
            </a:lvl1pPr>
          </a:lstStyle>
          <a:p>
            <a:r>
              <a:rPr lang="en-US" sz="3200" dirty="0"/>
              <a:t>Connect with Industry Liaisons &amp; Small Business </a:t>
            </a:r>
            <a:br>
              <a:rPr lang="en-US" sz="3200" dirty="0"/>
            </a:br>
            <a:r>
              <a:rPr lang="en-US" sz="3200" dirty="0"/>
              <a:t>Specialists</a:t>
            </a:r>
          </a:p>
        </p:txBody>
      </p:sp>
    </p:spTree>
    <p:extLst>
      <p:ext uri="{BB962C8B-B14F-4D97-AF65-F5344CB8AC3E}">
        <p14:creationId xmlns:p14="http://schemas.microsoft.com/office/powerpoint/2010/main" val="213678362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Graphic 16" descr="Online meeting with solid fill">
            <a:extLst>
              <a:ext uri="{FF2B5EF4-FFF2-40B4-BE49-F238E27FC236}">
                <a16:creationId xmlns:a16="http://schemas.microsoft.com/office/drawing/2014/main" id="{2E601DB2-4A15-3BDE-CC10-8FC38B22B51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532332" y="3720236"/>
            <a:ext cx="2926080" cy="2926080"/>
          </a:xfrm>
          <a:prstGeom prst="rect">
            <a:avLst/>
          </a:prstGeom>
        </p:spPr>
      </p:pic>
      <p:sp>
        <p:nvSpPr>
          <p:cNvPr id="15" name="Rectangle 14">
            <a:extLst>
              <a:ext uri="{FF2B5EF4-FFF2-40B4-BE49-F238E27FC236}">
                <a16:creationId xmlns:a16="http://schemas.microsoft.com/office/drawing/2014/main" id="{92CE53BF-CBF0-4796-94A8-9D9B8E61499B}"/>
              </a:ext>
            </a:extLst>
          </p:cNvPr>
          <p:cNvSpPr/>
          <p:nvPr/>
        </p:nvSpPr>
        <p:spPr>
          <a:xfrm>
            <a:off x="1400961" y="2208256"/>
            <a:ext cx="4754880" cy="605693"/>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Rectangle 40">
            <a:extLst>
              <a:ext uri="{FF2B5EF4-FFF2-40B4-BE49-F238E27FC236}">
                <a16:creationId xmlns:a16="http://schemas.microsoft.com/office/drawing/2014/main" id="{6D28E548-AF49-4C47-BAC9-017F23CF48B8}"/>
              </a:ext>
            </a:extLst>
          </p:cNvPr>
          <p:cNvSpPr/>
          <p:nvPr/>
        </p:nvSpPr>
        <p:spPr>
          <a:xfrm>
            <a:off x="7087707" y="2165396"/>
            <a:ext cx="4123837" cy="1173606"/>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Content Placeholder 2">
            <a:extLst>
              <a:ext uri="{FF2B5EF4-FFF2-40B4-BE49-F238E27FC236}">
                <a16:creationId xmlns:a16="http://schemas.microsoft.com/office/drawing/2014/main" id="{8D9509A7-D94D-4882-D006-4FD724EFED0F}"/>
              </a:ext>
            </a:extLst>
          </p:cNvPr>
          <p:cNvSpPr txBox="1">
            <a:spLocks/>
          </p:cNvSpPr>
          <p:nvPr/>
        </p:nvSpPr>
        <p:spPr>
          <a:xfrm>
            <a:off x="826191" y="3179605"/>
            <a:ext cx="2517621" cy="1154575"/>
          </a:xfrm>
          <a:prstGeom prst="rect">
            <a:avLst/>
          </a:prstGeom>
        </p:spPr>
        <p:txBody>
          <a:bodyPr vert="horz" lIns="0" tIns="45720" rIns="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ranklin Gothic Book" panose="020B05030201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ranklin Gothic Book" panose="020B05030201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spcAft>
                <a:spcPts val="100"/>
              </a:spcAft>
              <a:buFont typeface="Arial" panose="020B0604020202020204" pitchFamily="34" charset="0"/>
              <a:buNone/>
            </a:pPr>
            <a:endParaRPr lang="en-US" sz="2000" dirty="0">
              <a:solidFill>
                <a:srgbClr val="005188"/>
              </a:solidFill>
              <a:latin typeface="Franklin Gothic Book" panose="020B0503020102020204" pitchFamily="34" charset="0"/>
            </a:endParaRPr>
          </a:p>
        </p:txBody>
      </p:sp>
      <p:cxnSp>
        <p:nvCxnSpPr>
          <p:cNvPr id="12" name="Straight Connector 11">
            <a:extLst>
              <a:ext uri="{FF2B5EF4-FFF2-40B4-BE49-F238E27FC236}">
                <a16:creationId xmlns:a16="http://schemas.microsoft.com/office/drawing/2014/main" id="{B3705CEB-40F6-0FCF-9C66-944B60A89794}"/>
              </a:ext>
            </a:extLst>
          </p:cNvPr>
          <p:cNvCxnSpPr>
            <a:cxnSpLocks/>
          </p:cNvCxnSpPr>
          <p:nvPr/>
        </p:nvCxnSpPr>
        <p:spPr>
          <a:xfrm>
            <a:off x="6612168" y="2124171"/>
            <a:ext cx="0" cy="3860606"/>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FB6FB96F-B06B-45E2-BB0C-295957A66BAC}"/>
              </a:ext>
            </a:extLst>
          </p:cNvPr>
          <p:cNvSpPr>
            <a:spLocks noGrp="1"/>
          </p:cNvSpPr>
          <p:nvPr>
            <p:ph type="title"/>
          </p:nvPr>
        </p:nvSpPr>
        <p:spPr>
          <a:xfrm>
            <a:off x="673980" y="902395"/>
            <a:ext cx="9524714" cy="607248"/>
          </a:xfrm>
        </p:spPr>
        <p:txBody>
          <a:bodyPr>
            <a:noAutofit/>
          </a:bodyPr>
          <a:lstStyle/>
          <a:p>
            <a:pPr>
              <a:spcAft>
                <a:spcPts val="600"/>
              </a:spcAft>
            </a:pPr>
            <a:r>
              <a:rPr lang="en-US" sz="3200" dirty="0">
                <a:solidFill>
                  <a:srgbClr val="005188"/>
                </a:solidFill>
                <a:latin typeface="Franklin Gothic Book" panose="020B0503020102020204" pitchFamily="34" charset="0"/>
              </a:rPr>
              <a:t>Office of Small </a:t>
            </a:r>
            <a:r>
              <a:rPr lang="en-US" sz="3200" dirty="0">
                <a:solidFill>
                  <a:srgbClr val="005188"/>
                </a:solidFill>
              </a:rPr>
              <a:t>and</a:t>
            </a:r>
            <a:r>
              <a:rPr lang="en-US" sz="3200" dirty="0">
                <a:solidFill>
                  <a:srgbClr val="005188"/>
                </a:solidFill>
                <a:latin typeface="Franklin Gothic Book" panose="020B0503020102020204" pitchFamily="34" charset="0"/>
              </a:rPr>
              <a:t> Disadvantaged Business Utilization (</a:t>
            </a:r>
            <a:r>
              <a:rPr lang="en-US" sz="3200" dirty="0">
                <a:solidFill>
                  <a:srgbClr val="005188"/>
                </a:solidFill>
                <a:latin typeface="Franklin Gothic Book" panose="020B0503020102020204" pitchFamily="34" charset="0"/>
                <a:hlinkClick r:id="rId5"/>
              </a:rPr>
              <a:t>OSDBU</a:t>
            </a:r>
            <a:r>
              <a:rPr lang="en-US" sz="3200" dirty="0">
                <a:solidFill>
                  <a:srgbClr val="005188"/>
                </a:solidFill>
                <a:latin typeface="Franklin Gothic Book" panose="020B0503020102020204" pitchFamily="34" charset="0"/>
              </a:rPr>
              <a:t>)</a:t>
            </a:r>
            <a:endParaRPr lang="en-US" sz="2000" b="1" i="1" dirty="0">
              <a:solidFill>
                <a:srgbClr val="005188"/>
              </a:solidFill>
              <a:highlight>
                <a:srgbClr val="FFFF00"/>
              </a:highlight>
              <a:latin typeface="Franklin Gothic Book" panose="020B0503020102020204" pitchFamily="34" charset="0"/>
            </a:endParaRPr>
          </a:p>
        </p:txBody>
      </p:sp>
      <p:sp>
        <p:nvSpPr>
          <p:cNvPr id="5" name="Slide Number Placeholder 4">
            <a:extLst>
              <a:ext uri="{FF2B5EF4-FFF2-40B4-BE49-F238E27FC236}">
                <a16:creationId xmlns:a16="http://schemas.microsoft.com/office/drawing/2014/main" id="{38BAF1B9-C004-4BF5-9F4C-E9175EDDC201}"/>
              </a:ext>
            </a:extLst>
          </p:cNvPr>
          <p:cNvSpPr>
            <a:spLocks noGrp="1"/>
          </p:cNvSpPr>
          <p:nvPr>
            <p:ph type="sldNum" sz="quarter" idx="10"/>
          </p:nvPr>
        </p:nvSpPr>
        <p:spPr/>
        <p:txBody>
          <a:bodyPr/>
          <a:lstStyle/>
          <a:p>
            <a:fld id="{608A590B-EA45-4811-A9A8-40DF519EF08C}" type="slidenum">
              <a:rPr lang="en-US" smtClean="0"/>
              <a:pPr/>
              <a:t>41</a:t>
            </a:fld>
            <a:endParaRPr lang="en-US" dirty="0"/>
          </a:p>
        </p:txBody>
      </p:sp>
      <p:sp>
        <p:nvSpPr>
          <p:cNvPr id="36" name="Content Placeholder 2">
            <a:extLst>
              <a:ext uri="{FF2B5EF4-FFF2-40B4-BE49-F238E27FC236}">
                <a16:creationId xmlns:a16="http://schemas.microsoft.com/office/drawing/2014/main" id="{7FE8550E-243E-4DA6-AA19-C817243B5418}"/>
              </a:ext>
            </a:extLst>
          </p:cNvPr>
          <p:cNvSpPr txBox="1">
            <a:spLocks/>
          </p:cNvSpPr>
          <p:nvPr/>
        </p:nvSpPr>
        <p:spPr>
          <a:xfrm>
            <a:off x="839127" y="3916851"/>
            <a:ext cx="2517621" cy="634499"/>
          </a:xfrm>
          <a:prstGeom prst="rect">
            <a:avLst/>
          </a:prstGeom>
        </p:spPr>
        <p:txBody>
          <a:bodyPr vert="horz" lIns="0" tIns="45720" rIns="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ranklin Gothic Book" panose="020B05030201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ranklin Gothic Book" panose="020B05030201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spcAft>
                <a:spcPts val="100"/>
              </a:spcAft>
              <a:buFont typeface="Arial" panose="020B0604020202020204" pitchFamily="34" charset="0"/>
              <a:buNone/>
            </a:pPr>
            <a:endParaRPr lang="en-US" sz="2000" dirty="0">
              <a:solidFill>
                <a:srgbClr val="005188"/>
              </a:solidFill>
            </a:endParaRPr>
          </a:p>
        </p:txBody>
      </p:sp>
      <p:grpSp>
        <p:nvGrpSpPr>
          <p:cNvPr id="9" name="Group 8">
            <a:extLst>
              <a:ext uri="{FF2B5EF4-FFF2-40B4-BE49-F238E27FC236}">
                <a16:creationId xmlns:a16="http://schemas.microsoft.com/office/drawing/2014/main" id="{1F68FDC6-64EF-36E3-EADE-19AE41F14CEF}"/>
              </a:ext>
            </a:extLst>
          </p:cNvPr>
          <p:cNvGrpSpPr/>
          <p:nvPr/>
        </p:nvGrpSpPr>
        <p:grpSpPr>
          <a:xfrm>
            <a:off x="10367328" y="759044"/>
            <a:ext cx="1828800" cy="584775"/>
            <a:chOff x="10270951" y="782918"/>
            <a:chExt cx="1702751" cy="584775"/>
          </a:xfrm>
        </p:grpSpPr>
        <p:sp>
          <p:nvSpPr>
            <p:cNvPr id="11" name="Rectangle 10">
              <a:extLst>
                <a:ext uri="{FF2B5EF4-FFF2-40B4-BE49-F238E27FC236}">
                  <a16:creationId xmlns:a16="http://schemas.microsoft.com/office/drawing/2014/main" id="{B876D6DC-1317-8322-69F4-859CAC665009}"/>
                </a:ext>
              </a:extLst>
            </p:cNvPr>
            <p:cNvSpPr/>
            <p:nvPr/>
          </p:nvSpPr>
          <p:spPr>
            <a:xfrm>
              <a:off x="10270951" y="782918"/>
              <a:ext cx="1702751" cy="584775"/>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Graphic 12" descr="Bullseye with solid fill">
              <a:extLst>
                <a:ext uri="{FF2B5EF4-FFF2-40B4-BE49-F238E27FC236}">
                  <a16:creationId xmlns:a16="http://schemas.microsoft.com/office/drawing/2014/main" id="{B285E58E-F95A-9CEC-F247-BA55ACB7849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342843" y="863818"/>
              <a:ext cx="408440" cy="408440"/>
            </a:xfrm>
            <a:prstGeom prst="rect">
              <a:avLst/>
            </a:prstGeom>
          </p:spPr>
        </p:pic>
        <p:sp>
          <p:nvSpPr>
            <p:cNvPr id="20" name="TextBox 19">
              <a:extLst>
                <a:ext uri="{FF2B5EF4-FFF2-40B4-BE49-F238E27FC236}">
                  <a16:creationId xmlns:a16="http://schemas.microsoft.com/office/drawing/2014/main" id="{F0D350FF-DE62-3B23-8B6B-D4785F5492BC}"/>
                </a:ext>
              </a:extLst>
            </p:cNvPr>
            <p:cNvSpPr txBox="1"/>
            <p:nvPr/>
          </p:nvSpPr>
          <p:spPr>
            <a:xfrm>
              <a:off x="10751282" y="874867"/>
              <a:ext cx="1220541"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3</a:t>
              </a:r>
              <a:endParaRPr lang="en-US" dirty="0">
                <a:solidFill>
                  <a:schemeClr val="bg1"/>
                </a:solidFill>
                <a:effectLst/>
                <a:latin typeface="FranklinGothicURWBoo" pitchFamily="2" charset="77"/>
              </a:endParaRPr>
            </a:p>
          </p:txBody>
        </p:sp>
      </p:grpSp>
      <p:sp>
        <p:nvSpPr>
          <p:cNvPr id="27" name="Rectangle 26">
            <a:extLst>
              <a:ext uri="{FF2B5EF4-FFF2-40B4-BE49-F238E27FC236}">
                <a16:creationId xmlns:a16="http://schemas.microsoft.com/office/drawing/2014/main" id="{E9340271-1496-49A4-B9B0-86AB14F58E0A}"/>
              </a:ext>
            </a:extLst>
          </p:cNvPr>
          <p:cNvSpPr/>
          <p:nvPr/>
        </p:nvSpPr>
        <p:spPr>
          <a:xfrm>
            <a:off x="7795247" y="3498415"/>
            <a:ext cx="1731455" cy="646331"/>
          </a:xfrm>
          <a:prstGeom prst="rect">
            <a:avLst/>
          </a:prstGeom>
        </p:spPr>
        <p:txBody>
          <a:bodyPr wrap="square">
            <a:spAutoFit/>
          </a:bodyPr>
          <a:lstStyle/>
          <a:p>
            <a:pPr lvl="0">
              <a:defRPr/>
            </a:pPr>
            <a:r>
              <a:rPr lang="en-US" b="1" dirty="0">
                <a:solidFill>
                  <a:srgbClr val="003366"/>
                </a:solidFill>
                <a:latin typeface="Franklin Gothic Book" panose="020B0503020102020204" pitchFamily="34" charset="0"/>
                <a:cs typeface="Calibri" panose="020F0502020204030204" pitchFamily="34" charset="0"/>
              </a:rPr>
              <a:t>Contact </a:t>
            </a:r>
            <a:br>
              <a:rPr lang="en-US" dirty="0">
                <a:solidFill>
                  <a:srgbClr val="003366"/>
                </a:solidFill>
                <a:latin typeface="Franklin Gothic Book" panose="020B0503020102020204" pitchFamily="34" charset="0"/>
                <a:cs typeface="Calibri" panose="020F0502020204030204" pitchFamily="34" charset="0"/>
              </a:rPr>
            </a:br>
            <a:endParaRPr lang="en-US" dirty="0">
              <a:solidFill>
                <a:srgbClr val="003366"/>
              </a:solidFill>
              <a:latin typeface="Franklin Gothic Book" panose="020B0503020102020204" pitchFamily="34" charset="0"/>
              <a:cs typeface="Calibri" panose="020F0502020204030204" pitchFamily="34" charset="0"/>
            </a:endParaRPr>
          </a:p>
        </p:txBody>
      </p:sp>
      <p:sp>
        <p:nvSpPr>
          <p:cNvPr id="28" name="TextBox 27">
            <a:extLst>
              <a:ext uri="{FF2B5EF4-FFF2-40B4-BE49-F238E27FC236}">
                <a16:creationId xmlns:a16="http://schemas.microsoft.com/office/drawing/2014/main" id="{6CBD676D-ADEF-4FFE-BDB1-F484489541AB}"/>
              </a:ext>
            </a:extLst>
          </p:cNvPr>
          <p:cNvSpPr txBox="1"/>
          <p:nvPr/>
        </p:nvSpPr>
        <p:spPr>
          <a:xfrm>
            <a:off x="7797185" y="3827472"/>
            <a:ext cx="2645530" cy="369332"/>
          </a:xfrm>
          <a:prstGeom prst="rect">
            <a:avLst/>
          </a:prstGeom>
          <a:noFill/>
        </p:spPr>
        <p:txBody>
          <a:bodyPr wrap="square">
            <a:spAutoFit/>
          </a:bodyPr>
          <a:lstStyle/>
          <a:p>
            <a:pPr marR="0" lvl="0" algn="l" defTabSz="914400" rtl="0" eaLnBrk="1" fontAlgn="auto" latinLnBrk="0" hangingPunct="1">
              <a:lnSpc>
                <a:spcPct val="100000"/>
              </a:lnSpc>
              <a:spcBef>
                <a:spcPts val="0"/>
              </a:spcBef>
              <a:spcAft>
                <a:spcPts val="1600"/>
              </a:spcAft>
              <a:buClr>
                <a:srgbClr val="5E9732"/>
              </a:buClr>
              <a:buSzTx/>
              <a:tabLst/>
              <a:defRPr/>
            </a:pPr>
            <a:r>
              <a:rPr kumimoji="0" lang="en-US" sz="1800" i="0" u="none" strike="noStrike" kern="1200" cap="none" spc="0" normalizeH="0" baseline="0" noProof="0" dirty="0">
                <a:ln>
                  <a:noFill/>
                </a:ln>
                <a:solidFill>
                  <a:srgbClr val="003366"/>
                </a:solidFill>
                <a:effectLst/>
                <a:uLnTx/>
                <a:uFillTx/>
                <a:latin typeface="Franklin Gothic Book" panose="020B0503020102020204" pitchFamily="34" charset="0"/>
                <a:ea typeface="+mn-ea"/>
                <a:cs typeface="+mn-cs"/>
                <a:hlinkClick r:id="rId8"/>
              </a:rPr>
              <a:t>DHSOSDBU@hq.dhs.gov</a:t>
            </a:r>
            <a:r>
              <a:rPr kumimoji="0" lang="en-US" sz="1800" i="0" u="none" strike="noStrike" kern="1200" cap="none" spc="0" normalizeH="0" baseline="0" noProof="0" dirty="0">
                <a:ln>
                  <a:noFill/>
                </a:ln>
                <a:solidFill>
                  <a:srgbClr val="003366"/>
                </a:solidFill>
                <a:effectLst/>
                <a:uLnTx/>
                <a:uFillTx/>
                <a:latin typeface="Franklin Gothic Book" panose="020B0503020102020204" pitchFamily="34" charset="0"/>
                <a:ea typeface="+mn-ea"/>
                <a:cs typeface="+mn-cs"/>
              </a:rPr>
              <a:t>  </a:t>
            </a:r>
          </a:p>
        </p:txBody>
      </p:sp>
      <p:grpSp>
        <p:nvGrpSpPr>
          <p:cNvPr id="29" name="Group 28">
            <a:extLst>
              <a:ext uri="{FF2B5EF4-FFF2-40B4-BE49-F238E27FC236}">
                <a16:creationId xmlns:a16="http://schemas.microsoft.com/office/drawing/2014/main" id="{A45DE6D2-9A5B-4693-A16A-2B016E320883}"/>
              </a:ext>
            </a:extLst>
          </p:cNvPr>
          <p:cNvGrpSpPr/>
          <p:nvPr/>
        </p:nvGrpSpPr>
        <p:grpSpPr>
          <a:xfrm>
            <a:off x="7064378" y="3590384"/>
            <a:ext cx="596777" cy="596777"/>
            <a:chOff x="720155" y="3061041"/>
            <a:chExt cx="596777" cy="596777"/>
          </a:xfrm>
        </p:grpSpPr>
        <p:sp>
          <p:nvSpPr>
            <p:cNvPr id="30" name="Oval 29">
              <a:extLst>
                <a:ext uri="{FF2B5EF4-FFF2-40B4-BE49-F238E27FC236}">
                  <a16:creationId xmlns:a16="http://schemas.microsoft.com/office/drawing/2014/main" id="{1FD76189-ACA0-456F-93F9-6F86E88CCC44}"/>
                </a:ext>
              </a:extLst>
            </p:cNvPr>
            <p:cNvSpPr/>
            <p:nvPr/>
          </p:nvSpPr>
          <p:spPr>
            <a:xfrm>
              <a:off x="720155" y="3061041"/>
              <a:ext cx="596777" cy="596777"/>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1" name="Graphic 30" descr="Send with solid fill">
              <a:extLst>
                <a:ext uri="{FF2B5EF4-FFF2-40B4-BE49-F238E27FC236}">
                  <a16:creationId xmlns:a16="http://schemas.microsoft.com/office/drawing/2014/main" id="{702E0104-78EC-40EF-93C6-F9C4D7E6EF3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39843" y="3135057"/>
              <a:ext cx="486167" cy="458618"/>
            </a:xfrm>
            <a:prstGeom prst="rect">
              <a:avLst/>
            </a:prstGeom>
          </p:spPr>
        </p:pic>
      </p:grpSp>
      <p:pic>
        <p:nvPicPr>
          <p:cNvPr id="39" name="Picture 38" descr="A close-up of a logo&#10;&#10;Description automatically generated with medium confidence">
            <a:extLst>
              <a:ext uri="{FF2B5EF4-FFF2-40B4-BE49-F238E27FC236}">
                <a16:creationId xmlns:a16="http://schemas.microsoft.com/office/drawing/2014/main" id="{C3B33FDE-A97A-4AEA-8CEF-FCF2A2D9D6AC}"/>
              </a:ext>
            </a:extLst>
          </p:cNvPr>
          <p:cNvPicPr>
            <a:picLocks noChangeAspect="1"/>
          </p:cNvPicPr>
          <p:nvPr/>
        </p:nvPicPr>
        <p:blipFill>
          <a:blip r:embed="rId11"/>
          <a:stretch>
            <a:fillRect/>
          </a:stretch>
        </p:blipFill>
        <p:spPr>
          <a:xfrm>
            <a:off x="7240509" y="2277664"/>
            <a:ext cx="3666281" cy="899819"/>
          </a:xfrm>
          <a:prstGeom prst="rect">
            <a:avLst/>
          </a:prstGeom>
        </p:spPr>
      </p:pic>
      <p:sp>
        <p:nvSpPr>
          <p:cNvPr id="26" name="Rectangle 25">
            <a:extLst>
              <a:ext uri="{FF2B5EF4-FFF2-40B4-BE49-F238E27FC236}">
                <a16:creationId xmlns:a16="http://schemas.microsoft.com/office/drawing/2014/main" id="{CF884037-A555-475B-B49F-CA73D9CB5F9C}"/>
              </a:ext>
            </a:extLst>
          </p:cNvPr>
          <p:cNvSpPr/>
          <p:nvPr/>
        </p:nvSpPr>
        <p:spPr>
          <a:xfrm>
            <a:off x="7040506" y="4352465"/>
            <a:ext cx="4428117" cy="646331"/>
          </a:xfrm>
          <a:prstGeom prst="rect">
            <a:avLst/>
          </a:prstGeom>
        </p:spPr>
        <p:txBody>
          <a:bodyPr wrap="square">
            <a:spAutoFit/>
          </a:bodyPr>
          <a:lstStyle/>
          <a:p>
            <a:pPr>
              <a:defRPr/>
            </a:pPr>
            <a:r>
              <a:rPr lang="en-US" dirty="0">
                <a:solidFill>
                  <a:srgbClr val="003366"/>
                </a:solidFill>
                <a:latin typeface="Franklin Gothic Book" panose="020B0503020102020204" pitchFamily="34" charset="0"/>
                <a:cs typeface="Calibri" panose="020F0502020204030204" pitchFamily="34" charset="0"/>
              </a:rPr>
              <a:t>DHS Component Small Business Specialists</a:t>
            </a:r>
            <a:br>
              <a:rPr lang="en-US" dirty="0">
                <a:solidFill>
                  <a:srgbClr val="003366"/>
                </a:solidFill>
                <a:latin typeface="Franklin Gothic Book" panose="020B0503020102020204" pitchFamily="34" charset="0"/>
                <a:cs typeface="Calibri" panose="020F0502020204030204" pitchFamily="34" charset="0"/>
              </a:rPr>
            </a:br>
            <a:r>
              <a:rPr lang="en-US" sz="1800" dirty="0">
                <a:effectLst/>
                <a:latin typeface="Franklin Gothic Book" panose="020B0503020102020204" pitchFamily="34" charset="0"/>
                <a:hlinkClick r:id="rId12"/>
              </a:rPr>
              <a:t>www.dhs.gov/small-business-specialists</a:t>
            </a:r>
            <a:r>
              <a:rPr lang="en-US" sz="1800" dirty="0">
                <a:effectLst/>
                <a:latin typeface="Franklin Gothic Book" panose="020B0503020102020204" pitchFamily="34" charset="0"/>
              </a:rPr>
              <a:t>   </a:t>
            </a:r>
            <a:endParaRPr lang="en-US" dirty="0">
              <a:solidFill>
                <a:srgbClr val="005188"/>
              </a:solidFill>
              <a:highlight>
                <a:srgbClr val="FFFF00"/>
              </a:highlight>
              <a:latin typeface="Franklin Gothic Book" panose="020B0503020102020204" pitchFamily="34" charset="0"/>
            </a:endParaRPr>
          </a:p>
        </p:txBody>
      </p:sp>
      <p:sp>
        <p:nvSpPr>
          <p:cNvPr id="35" name="Rectangle 34">
            <a:extLst>
              <a:ext uri="{FF2B5EF4-FFF2-40B4-BE49-F238E27FC236}">
                <a16:creationId xmlns:a16="http://schemas.microsoft.com/office/drawing/2014/main" id="{C818341B-200D-4A7C-A5AE-C62409FF598C}"/>
              </a:ext>
            </a:extLst>
          </p:cNvPr>
          <p:cNvSpPr/>
          <p:nvPr/>
        </p:nvSpPr>
        <p:spPr>
          <a:xfrm>
            <a:off x="1751730" y="2258925"/>
            <a:ext cx="4568622" cy="461665"/>
          </a:xfrm>
          <a:prstGeom prst="rect">
            <a:avLst/>
          </a:prstGeom>
        </p:spPr>
        <p:txBody>
          <a:bodyPr wrap="square">
            <a:spAutoFit/>
          </a:bodyPr>
          <a:lstStyle/>
          <a:p>
            <a:pPr lvl="0">
              <a:defRPr/>
            </a:pPr>
            <a:r>
              <a:rPr lang="en-US" sz="2400" b="1" dirty="0">
                <a:solidFill>
                  <a:schemeClr val="bg1"/>
                </a:solidFill>
                <a:latin typeface="Franklin Gothic Book" panose="020B0503020102020204" pitchFamily="34" charset="0"/>
                <a:cs typeface="Calibri" panose="020F0502020204030204" pitchFamily="34" charset="0"/>
              </a:rPr>
              <a:t>Promotes Vendor Outreach</a:t>
            </a:r>
          </a:p>
        </p:txBody>
      </p:sp>
      <p:grpSp>
        <p:nvGrpSpPr>
          <p:cNvPr id="8" name="Group 7">
            <a:extLst>
              <a:ext uri="{FF2B5EF4-FFF2-40B4-BE49-F238E27FC236}">
                <a16:creationId xmlns:a16="http://schemas.microsoft.com/office/drawing/2014/main" id="{5DB5CF4E-FA2A-5686-8C14-B465A87A86AF}"/>
              </a:ext>
            </a:extLst>
          </p:cNvPr>
          <p:cNvGrpSpPr/>
          <p:nvPr/>
        </p:nvGrpSpPr>
        <p:grpSpPr>
          <a:xfrm>
            <a:off x="720455" y="1997644"/>
            <a:ext cx="918645" cy="940831"/>
            <a:chOff x="4805352" y="1594702"/>
            <a:chExt cx="1142319" cy="1169907"/>
          </a:xfrm>
          <a:effectLst>
            <a:outerShdw blurRad="50800" dist="38100" dir="2700000" algn="tl" rotWithShape="0">
              <a:prstClr val="black">
                <a:alpha val="40000"/>
              </a:prstClr>
            </a:outerShdw>
          </a:effectLst>
        </p:grpSpPr>
        <p:sp>
          <p:nvSpPr>
            <p:cNvPr id="7" name="Oval 6">
              <a:extLst>
                <a:ext uri="{FF2B5EF4-FFF2-40B4-BE49-F238E27FC236}">
                  <a16:creationId xmlns:a16="http://schemas.microsoft.com/office/drawing/2014/main" id="{921924FC-025A-44F6-AD10-7C01FCAF8281}"/>
                </a:ext>
              </a:extLst>
            </p:cNvPr>
            <p:cNvSpPr/>
            <p:nvPr/>
          </p:nvSpPr>
          <p:spPr>
            <a:xfrm>
              <a:off x="4829568" y="1594702"/>
              <a:ext cx="1118103" cy="1118103"/>
            </a:xfrm>
            <a:prstGeom prst="ellipse">
              <a:avLst/>
            </a:prstGeom>
            <a:solidFill>
              <a:srgbClr val="C41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Graphic 3" descr="Cheers with solid fill">
              <a:extLst>
                <a:ext uri="{FF2B5EF4-FFF2-40B4-BE49-F238E27FC236}">
                  <a16:creationId xmlns:a16="http://schemas.microsoft.com/office/drawing/2014/main" id="{1EF1252B-4EAF-8987-19EF-2CAF8E93DE5F}"/>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4805352" y="1626782"/>
              <a:ext cx="1137827" cy="1137827"/>
            </a:xfrm>
            <a:prstGeom prst="rect">
              <a:avLst/>
            </a:prstGeom>
          </p:spPr>
        </p:pic>
      </p:grpSp>
      <p:sp>
        <p:nvSpPr>
          <p:cNvPr id="40" name="TextBox 39">
            <a:extLst>
              <a:ext uri="{FF2B5EF4-FFF2-40B4-BE49-F238E27FC236}">
                <a16:creationId xmlns:a16="http://schemas.microsoft.com/office/drawing/2014/main" id="{5425562E-26C5-4D52-A1F5-D54B95FAB77A}"/>
              </a:ext>
            </a:extLst>
          </p:cNvPr>
          <p:cNvSpPr txBox="1"/>
          <p:nvPr/>
        </p:nvSpPr>
        <p:spPr>
          <a:xfrm>
            <a:off x="1063338" y="3084146"/>
            <a:ext cx="5139439" cy="2630588"/>
          </a:xfrm>
          <a:prstGeom prst="rect">
            <a:avLst/>
          </a:prstGeom>
          <a:noFill/>
        </p:spPr>
        <p:txBody>
          <a:bodyPr wrap="square" rtlCol="0">
            <a:spAutoFit/>
          </a:bodyPr>
          <a:lstStyle/>
          <a:p>
            <a:pPr marL="228600" marR="0" lvl="0" indent="-228600" algn="l" defTabSz="914400" rtl="0" eaLnBrk="1" fontAlgn="auto" latinLnBrk="0" hangingPunct="1">
              <a:lnSpc>
                <a:spcPct val="100000"/>
              </a:lnSpc>
              <a:spcAft>
                <a:spcPts val="600"/>
              </a:spcAft>
              <a:buClrTx/>
              <a:buSzTx/>
              <a:buFont typeface="Arial" panose="020B0604020202020204" pitchFamily="34" charset="0"/>
              <a:buChar char="•"/>
              <a:tabLst/>
              <a:defRPr/>
            </a:pPr>
            <a:r>
              <a:rPr kumimoji="0" lang="en-US" i="0" u="none" strike="noStrike" kern="1200" cap="none" spc="0" normalizeH="0" baseline="0" noProof="0" dirty="0">
                <a:ln>
                  <a:noFill/>
                </a:ln>
                <a:solidFill>
                  <a:srgbClr val="005188"/>
                </a:solidFill>
                <a:effectLst/>
                <a:uLnTx/>
                <a:uFillTx/>
                <a:latin typeface="Franklin Gothic Book" panose="020B0503020102020204" pitchFamily="34" charset="0"/>
              </a:rPr>
              <a:t>Vendor Outreach Sessions (VOS): </a:t>
            </a:r>
            <a:r>
              <a:rPr lang="en-US" i="0" dirty="0">
                <a:solidFill>
                  <a:srgbClr val="005188"/>
                </a:solidFill>
                <a:effectLst/>
                <a:latin typeface="Franklin Gothic Book" panose="020B0503020102020204" pitchFamily="34" charset="0"/>
              </a:rPr>
              <a:t>Short virtual meetings with small businesses </a:t>
            </a:r>
          </a:p>
          <a:p>
            <a:pPr marL="742950" lvl="1" indent="-285750">
              <a:spcAft>
                <a:spcPts val="600"/>
              </a:spcAft>
              <a:buFont typeface="System Font Regular"/>
              <a:buChar char="—"/>
              <a:defRPr/>
            </a:pPr>
            <a:r>
              <a:rPr lang="en-US" sz="1600" dirty="0">
                <a:solidFill>
                  <a:srgbClr val="005188"/>
                </a:solidFill>
                <a:latin typeface="Franklin Gothic Book" panose="020B0503020102020204" pitchFamily="34" charset="0"/>
              </a:rPr>
              <a:t>See the </a:t>
            </a:r>
            <a:r>
              <a:rPr lang="en-US" sz="1600" dirty="0">
                <a:solidFill>
                  <a:srgbClr val="005188"/>
                </a:solidFill>
                <a:latin typeface="Franklin Gothic Book" panose="020B0503020102020204" pitchFamily="34" charset="0"/>
                <a:hlinkClick r:id="rId15"/>
              </a:rPr>
              <a:t>VOS Schedule </a:t>
            </a:r>
            <a:r>
              <a:rPr lang="en-US" sz="1600" dirty="0">
                <a:solidFill>
                  <a:srgbClr val="005188"/>
                </a:solidFill>
                <a:latin typeface="Franklin Gothic Book" panose="020B0503020102020204" pitchFamily="34" charset="0"/>
              </a:rPr>
              <a:t>for opportunities!</a:t>
            </a:r>
            <a:endParaRPr lang="en-US" sz="1600" i="0" dirty="0">
              <a:solidFill>
                <a:srgbClr val="005188"/>
              </a:solidFill>
              <a:effectLst/>
              <a:latin typeface="Franklin Gothic Book" panose="020B0503020102020204" pitchFamily="34" charset="0"/>
            </a:endParaRPr>
          </a:p>
          <a:p>
            <a:pPr marL="228600" marR="0" lvl="0" indent="-228600" algn="l" defTabSz="914400" rtl="0" eaLnBrk="1" fontAlgn="auto" latinLnBrk="0" hangingPunct="1">
              <a:lnSpc>
                <a:spcPct val="100000"/>
              </a:lnSpc>
              <a:spcAft>
                <a:spcPts val="600"/>
              </a:spcAft>
              <a:buClrTx/>
              <a:buSzTx/>
              <a:buFont typeface="Arial" panose="020B0604020202020204" pitchFamily="34" charset="0"/>
              <a:buChar char="•"/>
              <a:tabLst/>
              <a:defRPr/>
            </a:pPr>
            <a:r>
              <a:rPr kumimoji="0" lang="en-US" i="0" u="none" strike="noStrike" kern="1200" cap="none" spc="0" normalizeH="0" baseline="0" noProof="0" dirty="0">
                <a:ln>
                  <a:noFill/>
                </a:ln>
                <a:solidFill>
                  <a:srgbClr val="005188"/>
                </a:solidFill>
                <a:effectLst/>
                <a:uLnTx/>
                <a:uFillTx/>
                <a:latin typeface="Franklin Gothic Book" panose="020B0503020102020204" pitchFamily="34" charset="0"/>
              </a:rPr>
              <a:t>Vendor Outreach Matchmaking Events (VOME): </a:t>
            </a:r>
            <a:br>
              <a:rPr kumimoji="0" lang="en-US" i="0" u="none" strike="noStrike" kern="1200" cap="none" spc="0" normalizeH="0" baseline="0" noProof="0" dirty="0">
                <a:ln>
                  <a:noFill/>
                </a:ln>
                <a:solidFill>
                  <a:srgbClr val="005188"/>
                </a:solidFill>
                <a:effectLst/>
                <a:uLnTx/>
                <a:uFillTx/>
                <a:latin typeface="Franklin Gothic Book" panose="020B0503020102020204" pitchFamily="34" charset="0"/>
              </a:rPr>
            </a:br>
            <a:r>
              <a:rPr kumimoji="0" lang="en-US" i="0" u="none" strike="noStrike" kern="1200" cap="none" spc="0" normalizeH="0" baseline="0" noProof="0" dirty="0">
                <a:ln>
                  <a:noFill/>
                </a:ln>
                <a:solidFill>
                  <a:srgbClr val="005188"/>
                </a:solidFill>
                <a:effectLst/>
                <a:uLnTx/>
                <a:uFillTx/>
                <a:latin typeface="Franklin Gothic Book" panose="020B0503020102020204" pitchFamily="34" charset="0"/>
              </a:rPr>
              <a:t>Brief virtual meetings where small businesses are matched to other businesses (any size)</a:t>
            </a:r>
          </a:p>
          <a:p>
            <a:pPr marL="228600" marR="0" lvl="0" indent="-228600" algn="l" defTabSz="914400" rtl="0" eaLnBrk="1" fontAlgn="auto" latinLnBrk="0" hangingPunct="1">
              <a:lnSpc>
                <a:spcPct val="100000"/>
              </a:lnSpc>
              <a:spcAft>
                <a:spcPts val="600"/>
              </a:spcAft>
              <a:buClrTx/>
              <a:buSzTx/>
              <a:buFont typeface="Arial" panose="020B0604020202020204" pitchFamily="34" charset="0"/>
              <a:buChar char="•"/>
              <a:tabLst/>
              <a:defRPr/>
            </a:pPr>
            <a:r>
              <a:rPr kumimoji="0" lang="en-US" i="0" u="none" strike="noStrike" kern="1200" cap="none" spc="0" normalizeH="0" baseline="0" noProof="0" dirty="0">
                <a:ln>
                  <a:noFill/>
                </a:ln>
                <a:solidFill>
                  <a:srgbClr val="005188"/>
                </a:solidFill>
                <a:effectLst/>
                <a:uLnTx/>
                <a:uFillTx/>
                <a:latin typeface="Franklin Gothic Book" panose="020B0503020102020204" pitchFamily="34" charset="0"/>
              </a:rPr>
              <a:t>One-on-one </a:t>
            </a:r>
            <a:r>
              <a:rPr lang="en-US" dirty="0">
                <a:solidFill>
                  <a:srgbClr val="005188"/>
                </a:solidFill>
                <a:latin typeface="Franklin Gothic Book" panose="020B0503020102020204" pitchFamily="34" charset="0"/>
              </a:rPr>
              <a:t>m</a:t>
            </a:r>
            <a:r>
              <a:rPr kumimoji="0" lang="en-US" i="0" u="none" strike="noStrike" kern="1200" cap="none" spc="0" normalizeH="0" baseline="0" noProof="0" dirty="0">
                <a:ln>
                  <a:noFill/>
                </a:ln>
                <a:solidFill>
                  <a:srgbClr val="005188"/>
                </a:solidFill>
                <a:effectLst/>
                <a:uLnTx/>
                <a:uFillTx/>
                <a:latin typeface="Franklin Gothic Book" panose="020B0503020102020204" pitchFamily="34" charset="0"/>
              </a:rPr>
              <a:t>eetings with small businesses</a:t>
            </a:r>
            <a:endParaRPr lang="en-US" dirty="0">
              <a:solidFill>
                <a:srgbClr val="005188"/>
              </a:solidFill>
              <a:latin typeface="Franklin Gothic Book" panose="020B0503020102020204" pitchFamily="34" charset="0"/>
            </a:endParaRPr>
          </a:p>
          <a:p>
            <a:pPr marL="228600" marR="0" lvl="0" indent="-228600" algn="l" defTabSz="914400" rtl="0" eaLnBrk="1" fontAlgn="auto" latinLnBrk="0" hangingPunct="1">
              <a:lnSpc>
                <a:spcPct val="100000"/>
              </a:lnSpc>
              <a:spcAft>
                <a:spcPts val="600"/>
              </a:spcAft>
              <a:buClrTx/>
              <a:buSzTx/>
              <a:buFont typeface="Arial" panose="020B0604020202020204" pitchFamily="34" charset="0"/>
              <a:buChar char="•"/>
              <a:tabLst/>
              <a:defRPr/>
            </a:pPr>
            <a:r>
              <a:rPr kumimoji="0" lang="en-US" i="0" u="none" strike="noStrike" kern="1200" cap="none" spc="0" normalizeH="0" baseline="0" noProof="0" dirty="0">
                <a:ln>
                  <a:noFill/>
                </a:ln>
                <a:solidFill>
                  <a:srgbClr val="005188"/>
                </a:solidFill>
                <a:effectLst/>
                <a:uLnTx/>
                <a:uFillTx/>
                <a:latin typeface="Franklin Gothic Book" panose="020B0503020102020204" pitchFamily="34" charset="0"/>
              </a:rPr>
              <a:t>Conferences and other events</a:t>
            </a:r>
            <a:endParaRPr lang="en-US" dirty="0">
              <a:solidFill>
                <a:srgbClr val="005188"/>
              </a:solidFill>
              <a:latin typeface="Franklin Gothic Book" panose="020B0503020102020204" pitchFamily="34" charset="0"/>
            </a:endParaRPr>
          </a:p>
        </p:txBody>
      </p:sp>
      <p:sp>
        <p:nvSpPr>
          <p:cNvPr id="32" name="Rectangle 31">
            <a:extLst>
              <a:ext uri="{FF2B5EF4-FFF2-40B4-BE49-F238E27FC236}">
                <a16:creationId xmlns:a16="http://schemas.microsoft.com/office/drawing/2014/main" id="{CA4A8F03-5BE6-4758-99C4-15C1C5F7BC80}"/>
              </a:ext>
            </a:extLst>
          </p:cNvPr>
          <p:cNvSpPr/>
          <p:nvPr/>
        </p:nvSpPr>
        <p:spPr>
          <a:xfrm>
            <a:off x="7044423" y="5150556"/>
            <a:ext cx="4428117" cy="646331"/>
          </a:xfrm>
          <a:prstGeom prst="rect">
            <a:avLst/>
          </a:prstGeom>
        </p:spPr>
        <p:txBody>
          <a:bodyPr wrap="square">
            <a:spAutoFit/>
          </a:bodyPr>
          <a:lstStyle/>
          <a:p>
            <a:pPr>
              <a:defRPr/>
            </a:pPr>
            <a:r>
              <a:rPr lang="en-US" dirty="0">
                <a:solidFill>
                  <a:srgbClr val="003366"/>
                </a:solidFill>
                <a:latin typeface="Franklin Gothic Book" panose="020B0503020102020204" pitchFamily="34" charset="0"/>
                <a:cs typeface="Calibri" panose="020F0502020204030204" pitchFamily="34" charset="0"/>
              </a:rPr>
              <a:t>DHS Prime Contractor Listing</a:t>
            </a:r>
            <a:br>
              <a:rPr lang="en-US" dirty="0">
                <a:solidFill>
                  <a:srgbClr val="003366"/>
                </a:solidFill>
                <a:latin typeface="Franklin Gothic Book" panose="020B0503020102020204" pitchFamily="34" charset="0"/>
                <a:cs typeface="Calibri" panose="020F0502020204030204" pitchFamily="34" charset="0"/>
              </a:rPr>
            </a:br>
            <a:r>
              <a:rPr lang="en-US" sz="1800" dirty="0">
                <a:effectLst/>
                <a:latin typeface="Franklin Gothic Book" panose="020B0503020102020204" pitchFamily="34" charset="0"/>
                <a:hlinkClick r:id="rId16"/>
              </a:rPr>
              <a:t>www.dhs.gov/prime-contractors</a:t>
            </a:r>
            <a:r>
              <a:rPr lang="en-US" sz="1800" dirty="0">
                <a:solidFill>
                  <a:srgbClr val="003366"/>
                </a:solidFill>
                <a:effectLst/>
                <a:latin typeface="Franklin Gothic Book" panose="020B0503020102020204" pitchFamily="34" charset="0"/>
                <a:cs typeface="Calibri" panose="020F0502020204030204" pitchFamily="34" charset="0"/>
              </a:rPr>
              <a:t> </a:t>
            </a:r>
            <a:r>
              <a:rPr lang="en-US" sz="1800" dirty="0">
                <a:effectLst/>
                <a:latin typeface="Franklin Gothic Book" panose="020B0503020102020204" pitchFamily="34" charset="0"/>
              </a:rPr>
              <a:t>      </a:t>
            </a:r>
            <a:endParaRPr lang="en-US" dirty="0">
              <a:solidFill>
                <a:srgbClr val="005188"/>
              </a:solidFill>
              <a:highlight>
                <a:srgbClr val="FFFF00"/>
              </a:highlight>
              <a:latin typeface="Franklin Gothic Book" panose="020B0503020102020204" pitchFamily="34" charset="0"/>
            </a:endParaRPr>
          </a:p>
        </p:txBody>
      </p:sp>
    </p:spTree>
    <p:extLst>
      <p:ext uri="{BB962C8B-B14F-4D97-AF65-F5344CB8AC3E}">
        <p14:creationId xmlns:p14="http://schemas.microsoft.com/office/powerpoint/2010/main" val="279199552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31AB01DF-9DD4-419D-A907-C0D6CCEF60FB}"/>
              </a:ext>
            </a:extLst>
          </p:cNvPr>
          <p:cNvGrpSpPr/>
          <p:nvPr/>
        </p:nvGrpSpPr>
        <p:grpSpPr>
          <a:xfrm>
            <a:off x="10367328" y="759044"/>
            <a:ext cx="1828800" cy="584775"/>
            <a:chOff x="10270951" y="782918"/>
            <a:chExt cx="1702751" cy="584775"/>
          </a:xfrm>
        </p:grpSpPr>
        <p:sp>
          <p:nvSpPr>
            <p:cNvPr id="30" name="Rectangle 29">
              <a:extLst>
                <a:ext uri="{FF2B5EF4-FFF2-40B4-BE49-F238E27FC236}">
                  <a16:creationId xmlns:a16="http://schemas.microsoft.com/office/drawing/2014/main" id="{F4E4D6F9-EE30-40D6-877F-B275336E5CED}"/>
                </a:ext>
              </a:extLst>
            </p:cNvPr>
            <p:cNvSpPr/>
            <p:nvPr/>
          </p:nvSpPr>
          <p:spPr>
            <a:xfrm>
              <a:off x="10270951" y="782918"/>
              <a:ext cx="1702751" cy="584775"/>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1" name="Graphic 30" descr="Bullseye with solid fill">
              <a:extLst>
                <a:ext uri="{FF2B5EF4-FFF2-40B4-BE49-F238E27FC236}">
                  <a16:creationId xmlns:a16="http://schemas.microsoft.com/office/drawing/2014/main" id="{7785FF12-448D-48ED-8356-0D6A3EF4492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342843" y="863818"/>
              <a:ext cx="408440" cy="408440"/>
            </a:xfrm>
            <a:prstGeom prst="rect">
              <a:avLst/>
            </a:prstGeom>
          </p:spPr>
        </p:pic>
        <p:sp>
          <p:nvSpPr>
            <p:cNvPr id="33" name="TextBox 32">
              <a:extLst>
                <a:ext uri="{FF2B5EF4-FFF2-40B4-BE49-F238E27FC236}">
                  <a16:creationId xmlns:a16="http://schemas.microsoft.com/office/drawing/2014/main" id="{6FBD5764-3B3F-4A44-8956-69D4C094051F}"/>
                </a:ext>
              </a:extLst>
            </p:cNvPr>
            <p:cNvSpPr txBox="1"/>
            <p:nvPr/>
          </p:nvSpPr>
          <p:spPr>
            <a:xfrm>
              <a:off x="10751282" y="874867"/>
              <a:ext cx="1220541"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3</a:t>
              </a:r>
              <a:endParaRPr lang="en-US" dirty="0">
                <a:solidFill>
                  <a:schemeClr val="bg1"/>
                </a:solidFill>
                <a:effectLst/>
                <a:latin typeface="FranklinGothicURWBoo" pitchFamily="2" charset="77"/>
              </a:endParaRPr>
            </a:p>
          </p:txBody>
        </p:sp>
      </p:grpSp>
      <p:sp>
        <p:nvSpPr>
          <p:cNvPr id="32" name="Rectangle 31">
            <a:extLst>
              <a:ext uri="{FF2B5EF4-FFF2-40B4-BE49-F238E27FC236}">
                <a16:creationId xmlns:a16="http://schemas.microsoft.com/office/drawing/2014/main" id="{14D2AC42-5AC1-6276-6C5C-C467CD96954B}"/>
              </a:ext>
            </a:extLst>
          </p:cNvPr>
          <p:cNvSpPr/>
          <p:nvPr/>
        </p:nvSpPr>
        <p:spPr>
          <a:xfrm>
            <a:off x="2197480" y="4432462"/>
            <a:ext cx="5815778" cy="509404"/>
          </a:xfrm>
          <a:prstGeom prst="rect">
            <a:avLst/>
          </a:prstGeom>
          <a:solidFill>
            <a:srgbClr val="BF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Oval 18">
            <a:extLst>
              <a:ext uri="{FF2B5EF4-FFF2-40B4-BE49-F238E27FC236}">
                <a16:creationId xmlns:a16="http://schemas.microsoft.com/office/drawing/2014/main" id="{0EA97C18-841D-94BA-6E20-22BE61831720}"/>
              </a:ext>
            </a:extLst>
          </p:cNvPr>
          <p:cNvSpPr/>
          <p:nvPr/>
        </p:nvSpPr>
        <p:spPr>
          <a:xfrm>
            <a:off x="774309" y="3926908"/>
            <a:ext cx="1527383" cy="1467449"/>
          </a:xfrm>
          <a:prstGeom prst="ellipse">
            <a:avLst/>
          </a:prstGeom>
          <a:solidFill>
            <a:srgbClr val="BF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Oval 17">
            <a:extLst>
              <a:ext uri="{FF2B5EF4-FFF2-40B4-BE49-F238E27FC236}">
                <a16:creationId xmlns:a16="http://schemas.microsoft.com/office/drawing/2014/main" id="{036BF122-A852-8322-26C2-D139D1EA6000}"/>
              </a:ext>
            </a:extLst>
          </p:cNvPr>
          <p:cNvSpPr/>
          <p:nvPr/>
        </p:nvSpPr>
        <p:spPr>
          <a:xfrm>
            <a:off x="774309" y="1635119"/>
            <a:ext cx="1527384" cy="1467450"/>
          </a:xfrm>
          <a:prstGeom prst="ellipse">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3366"/>
              </a:solidFill>
            </a:endParaRPr>
          </a:p>
        </p:txBody>
      </p:sp>
      <p:sp>
        <p:nvSpPr>
          <p:cNvPr id="14" name="Rectangle 13">
            <a:extLst>
              <a:ext uri="{FF2B5EF4-FFF2-40B4-BE49-F238E27FC236}">
                <a16:creationId xmlns:a16="http://schemas.microsoft.com/office/drawing/2014/main" id="{29D0F6EC-6E82-FA0C-505B-916BE01111C1}"/>
              </a:ext>
            </a:extLst>
          </p:cNvPr>
          <p:cNvSpPr/>
          <p:nvPr/>
        </p:nvSpPr>
        <p:spPr>
          <a:xfrm>
            <a:off x="2179906" y="2143470"/>
            <a:ext cx="5815778" cy="509404"/>
          </a:xfrm>
          <a:prstGeom prst="rect">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36595" y="462893"/>
            <a:ext cx="10793896" cy="1325563"/>
          </a:xfrm>
        </p:spPr>
        <p:txBody>
          <a:bodyPr lIns="0">
            <a:normAutofit/>
          </a:bodyPr>
          <a:lstStyle/>
          <a:p>
            <a:r>
              <a:rPr lang="en-US" sz="3200" dirty="0"/>
              <a:t>Get your foot in the door by Teaming / </a:t>
            </a:r>
            <a:br>
              <a:rPr lang="en-US" sz="3200" dirty="0"/>
            </a:br>
            <a:r>
              <a:rPr lang="en-US" sz="3200" dirty="0"/>
              <a:t>Subcontracting on DHS Procurements!</a:t>
            </a:r>
          </a:p>
        </p:txBody>
      </p:sp>
      <p:sp>
        <p:nvSpPr>
          <p:cNvPr id="3" name="Slide Number Placeholder 2"/>
          <p:cNvSpPr>
            <a:spLocks noGrp="1"/>
          </p:cNvSpPr>
          <p:nvPr>
            <p:ph type="sldNum" sz="quarter" idx="10"/>
          </p:nvPr>
        </p:nvSpPr>
        <p:spPr/>
        <p:txBody>
          <a:bodyPr/>
          <a:lstStyle/>
          <a:p>
            <a:fld id="{4FAB73BC-B049-4115-A692-8D63A059BFB8}" type="slidenum">
              <a:rPr lang="en-US" smtClean="0"/>
              <a:pPr/>
              <a:t>42</a:t>
            </a:fld>
            <a:endParaRPr lang="en-US" dirty="0"/>
          </a:p>
        </p:txBody>
      </p:sp>
      <p:sp>
        <p:nvSpPr>
          <p:cNvPr id="8" name="TextBox 7"/>
          <p:cNvSpPr txBox="1"/>
          <p:nvPr/>
        </p:nvSpPr>
        <p:spPr>
          <a:xfrm>
            <a:off x="2499862" y="2711847"/>
            <a:ext cx="5286768" cy="1631216"/>
          </a:xfrm>
          <a:prstGeom prst="rect">
            <a:avLst/>
          </a:prstGeom>
          <a:noFill/>
        </p:spPr>
        <p:txBody>
          <a:bodyPr wrap="square" lIns="0" rtlCol="0">
            <a:spAutoFit/>
          </a:bodyPr>
          <a:lstStyle/>
          <a:p>
            <a:pPr lvl="0">
              <a:spcAft>
                <a:spcPts val="1800"/>
              </a:spcAft>
            </a:pPr>
            <a:r>
              <a:rPr lang="en-US" sz="2000" dirty="0">
                <a:solidFill>
                  <a:srgbClr val="C55A11"/>
                </a:solidFill>
                <a:latin typeface="Franklin Gothic Book" panose="020B0503020102020204" pitchFamily="34" charset="0"/>
              </a:rPr>
              <a:t>Large businesses are often required to have a certain amount of work performed by small business subcontractors on contracts. Do not underestimate the value of building relationships with large businesses. </a:t>
            </a:r>
          </a:p>
        </p:txBody>
      </p:sp>
      <p:sp>
        <p:nvSpPr>
          <p:cNvPr id="10" name="TextBox 9">
            <a:extLst>
              <a:ext uri="{FF2B5EF4-FFF2-40B4-BE49-F238E27FC236}">
                <a16:creationId xmlns:a16="http://schemas.microsoft.com/office/drawing/2014/main" id="{A936F1A3-9028-7247-A52D-3E923FF5C7D1}"/>
              </a:ext>
            </a:extLst>
          </p:cNvPr>
          <p:cNvSpPr txBox="1"/>
          <p:nvPr/>
        </p:nvSpPr>
        <p:spPr>
          <a:xfrm>
            <a:off x="2528162" y="5000839"/>
            <a:ext cx="5382461" cy="1323439"/>
          </a:xfrm>
          <a:prstGeom prst="rect">
            <a:avLst/>
          </a:prstGeom>
          <a:noFill/>
        </p:spPr>
        <p:txBody>
          <a:bodyPr wrap="square" lIns="0" rtlCol="0">
            <a:spAutoFit/>
          </a:bodyPr>
          <a:lstStyle/>
          <a:p>
            <a:pPr lvl="0">
              <a:spcAft>
                <a:spcPts val="1800"/>
              </a:spcAft>
            </a:pPr>
            <a:r>
              <a:rPr lang="en-US" sz="2000" dirty="0">
                <a:solidFill>
                  <a:srgbClr val="005188"/>
                </a:solidFill>
                <a:latin typeface="Franklin Gothic Book" panose="020B0503020102020204" pitchFamily="34" charset="0"/>
              </a:rPr>
              <a:t>Large businesses can benefit from teaming by utilizing the unique expertise that a small business offers. Demonstrate how your niche or unique expertise can add value to a team.  </a:t>
            </a:r>
          </a:p>
        </p:txBody>
      </p:sp>
      <p:sp>
        <p:nvSpPr>
          <p:cNvPr id="4" name="TextBox 3">
            <a:extLst>
              <a:ext uri="{FF2B5EF4-FFF2-40B4-BE49-F238E27FC236}">
                <a16:creationId xmlns:a16="http://schemas.microsoft.com/office/drawing/2014/main" id="{2949C850-F446-C798-99A6-C422C3B58158}"/>
              </a:ext>
            </a:extLst>
          </p:cNvPr>
          <p:cNvSpPr txBox="1"/>
          <p:nvPr/>
        </p:nvSpPr>
        <p:spPr>
          <a:xfrm>
            <a:off x="2423479" y="2144113"/>
            <a:ext cx="3574027" cy="400110"/>
          </a:xfrm>
          <a:prstGeom prst="rect">
            <a:avLst/>
          </a:prstGeom>
          <a:noFill/>
        </p:spPr>
        <p:txBody>
          <a:bodyPr wrap="square" rtlCol="0">
            <a:spAutoFit/>
          </a:bodyPr>
          <a:lstStyle/>
          <a:p>
            <a:r>
              <a:rPr lang="en-US" sz="2000" b="1" dirty="0">
                <a:solidFill>
                  <a:schemeClr val="bg1"/>
                </a:solidFill>
                <a:latin typeface="Franklin Gothic Book" panose="020B0503020102020204" pitchFamily="34" charset="0"/>
              </a:rPr>
              <a:t>Small Businesses Are Needed</a:t>
            </a:r>
          </a:p>
        </p:txBody>
      </p:sp>
      <p:sp>
        <p:nvSpPr>
          <p:cNvPr id="5" name="TextBox 4">
            <a:extLst>
              <a:ext uri="{FF2B5EF4-FFF2-40B4-BE49-F238E27FC236}">
                <a16:creationId xmlns:a16="http://schemas.microsoft.com/office/drawing/2014/main" id="{F6BD9B4D-6FE9-2A8F-4A07-DB56CB54CE3F}"/>
              </a:ext>
            </a:extLst>
          </p:cNvPr>
          <p:cNvSpPr txBox="1"/>
          <p:nvPr/>
        </p:nvSpPr>
        <p:spPr>
          <a:xfrm>
            <a:off x="2423479" y="4474025"/>
            <a:ext cx="5487144" cy="400110"/>
          </a:xfrm>
          <a:prstGeom prst="rect">
            <a:avLst/>
          </a:prstGeom>
          <a:noFill/>
        </p:spPr>
        <p:txBody>
          <a:bodyPr wrap="square" rtlCol="0" anchor="ctr">
            <a:spAutoFit/>
          </a:bodyPr>
          <a:lstStyle/>
          <a:p>
            <a:pPr lvl="0"/>
            <a:r>
              <a:rPr lang="en-US" sz="2000" b="1" dirty="0">
                <a:solidFill>
                  <a:schemeClr val="bg1"/>
                </a:solidFill>
                <a:latin typeface="Franklin Gothic Book" panose="020B0503020102020204" pitchFamily="34" charset="0"/>
              </a:rPr>
              <a:t>Bring Your Company’s Unique Expertise </a:t>
            </a:r>
          </a:p>
        </p:txBody>
      </p:sp>
      <p:pic>
        <p:nvPicPr>
          <p:cNvPr id="7" name="Graphic 6" descr="Store with solid fill">
            <a:extLst>
              <a:ext uri="{FF2B5EF4-FFF2-40B4-BE49-F238E27FC236}">
                <a16:creationId xmlns:a16="http://schemas.microsoft.com/office/drawing/2014/main" id="{1F8811BE-C0B8-64B8-5624-42991B6AF71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96154" y="1881333"/>
            <a:ext cx="1070518" cy="1070518"/>
          </a:xfrm>
          <a:prstGeom prst="rect">
            <a:avLst/>
          </a:prstGeom>
        </p:spPr>
      </p:pic>
      <p:pic>
        <p:nvPicPr>
          <p:cNvPr id="17" name="Graphic 16" descr="Bar graph with upward trend with solid fill">
            <a:extLst>
              <a:ext uri="{FF2B5EF4-FFF2-40B4-BE49-F238E27FC236}">
                <a16:creationId xmlns:a16="http://schemas.microsoft.com/office/drawing/2014/main" id="{A9BBA125-28D6-8DA8-6DAC-A5C5E02A5C3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33472" y="4193393"/>
            <a:ext cx="934478" cy="934478"/>
          </a:xfrm>
          <a:prstGeom prst="rect">
            <a:avLst/>
          </a:prstGeom>
        </p:spPr>
      </p:pic>
      <p:sp>
        <p:nvSpPr>
          <p:cNvPr id="26" name="Rectangle 25">
            <a:extLst>
              <a:ext uri="{FF2B5EF4-FFF2-40B4-BE49-F238E27FC236}">
                <a16:creationId xmlns:a16="http://schemas.microsoft.com/office/drawing/2014/main" id="{F87678F2-CCB4-461F-8747-8DAC85B50912}"/>
              </a:ext>
            </a:extLst>
          </p:cNvPr>
          <p:cNvSpPr/>
          <p:nvPr/>
        </p:nvSpPr>
        <p:spPr>
          <a:xfrm>
            <a:off x="9202934" y="2216519"/>
            <a:ext cx="2227557" cy="4044471"/>
          </a:xfrm>
          <a:prstGeom prst="rect">
            <a:avLst/>
          </a:prstGeom>
          <a:solidFill>
            <a:schemeClr val="accent4">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Box 26">
            <a:extLst>
              <a:ext uri="{FF2B5EF4-FFF2-40B4-BE49-F238E27FC236}">
                <a16:creationId xmlns:a16="http://schemas.microsoft.com/office/drawing/2014/main" id="{BBE7FD08-EE2F-4E4A-9D22-432F4CAB9961}"/>
              </a:ext>
            </a:extLst>
          </p:cNvPr>
          <p:cNvSpPr txBox="1"/>
          <p:nvPr/>
        </p:nvSpPr>
        <p:spPr>
          <a:xfrm>
            <a:off x="9398574" y="3544411"/>
            <a:ext cx="2019117" cy="2554545"/>
          </a:xfrm>
          <a:prstGeom prst="rect">
            <a:avLst/>
          </a:prstGeom>
          <a:noFill/>
        </p:spPr>
        <p:txBody>
          <a:bodyPr wrap="square" rtlCol="0">
            <a:spAutoFit/>
          </a:bodyPr>
          <a:lstStyle/>
          <a:p>
            <a:pPr marL="0" indent="0">
              <a:lnSpc>
                <a:spcPct val="100000"/>
              </a:lnSpc>
              <a:spcBef>
                <a:spcPts val="1200"/>
              </a:spcBef>
              <a:buNone/>
            </a:pPr>
            <a:r>
              <a:rPr lang="en-US" sz="1600" b="1" dirty="0">
                <a:solidFill>
                  <a:srgbClr val="005188"/>
                </a:solidFill>
                <a:effectLst/>
                <a:latin typeface="FranklinGothicURWBoo" pitchFamily="2" charset="77"/>
              </a:rPr>
              <a:t>Pro Tip: </a:t>
            </a:r>
            <a:r>
              <a:rPr lang="en-US" sz="1600" dirty="0">
                <a:solidFill>
                  <a:srgbClr val="005188"/>
                </a:solidFill>
                <a:effectLst/>
                <a:latin typeface="Franklin Gothic Book" panose="020B0503020102020204" pitchFamily="34" charset="0"/>
              </a:rPr>
              <a:t>Attend </a:t>
            </a:r>
            <a:br>
              <a:rPr lang="en-US" sz="1600" dirty="0">
                <a:solidFill>
                  <a:srgbClr val="005188"/>
                </a:solidFill>
                <a:effectLst/>
                <a:latin typeface="Franklin Gothic Book" panose="020B0503020102020204" pitchFamily="34" charset="0"/>
              </a:rPr>
            </a:br>
            <a:r>
              <a:rPr lang="en-US" sz="1600" dirty="0">
                <a:solidFill>
                  <a:srgbClr val="005188"/>
                </a:solidFill>
                <a:effectLst/>
                <a:latin typeface="Franklin Gothic Book" panose="020B0503020102020204" pitchFamily="34" charset="0"/>
              </a:rPr>
              <a:t>pre-proposal conferences and industry days to make connections with other interested </a:t>
            </a:r>
            <a:r>
              <a:rPr lang="en-US" sz="1600" dirty="0">
                <a:solidFill>
                  <a:srgbClr val="005188"/>
                </a:solidFill>
                <a:latin typeface="Franklin Gothic Book" panose="020B0503020102020204" pitchFamily="34" charset="0"/>
              </a:rPr>
              <a:t>companies</a:t>
            </a:r>
            <a:r>
              <a:rPr lang="en-US" sz="1600" dirty="0">
                <a:solidFill>
                  <a:srgbClr val="005188"/>
                </a:solidFill>
                <a:effectLst/>
                <a:latin typeface="Franklin Gothic Book" panose="020B0503020102020204" pitchFamily="34" charset="0"/>
              </a:rPr>
              <a:t> for </a:t>
            </a:r>
            <a:br>
              <a:rPr lang="en-US" sz="1600" dirty="0">
                <a:solidFill>
                  <a:srgbClr val="005188"/>
                </a:solidFill>
                <a:effectLst/>
                <a:latin typeface="Franklin Gothic Book" panose="020B0503020102020204" pitchFamily="34" charset="0"/>
              </a:rPr>
            </a:br>
            <a:r>
              <a:rPr lang="en-US" sz="1600" dirty="0">
                <a:solidFill>
                  <a:srgbClr val="005188"/>
                </a:solidFill>
                <a:effectLst/>
                <a:latin typeface="Franklin Gothic Book" panose="020B0503020102020204" pitchFamily="34" charset="0"/>
              </a:rPr>
              <a:t>potential teaming/ subcontracting opportunities.</a:t>
            </a:r>
          </a:p>
        </p:txBody>
      </p:sp>
      <p:pic>
        <p:nvPicPr>
          <p:cNvPr id="28" name="Graphic 27" descr="Thumbs up sign with solid fill">
            <a:extLst>
              <a:ext uri="{FF2B5EF4-FFF2-40B4-BE49-F238E27FC236}">
                <a16:creationId xmlns:a16="http://schemas.microsoft.com/office/drawing/2014/main" id="{7181E3BF-0CEA-41C3-B48B-B78D180E4FB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768521" y="2349567"/>
            <a:ext cx="894252" cy="783813"/>
          </a:xfrm>
          <a:prstGeom prst="rect">
            <a:avLst/>
          </a:prstGeom>
        </p:spPr>
      </p:pic>
      <p:cxnSp>
        <p:nvCxnSpPr>
          <p:cNvPr id="22" name="Straight Connector 21">
            <a:extLst>
              <a:ext uri="{FF2B5EF4-FFF2-40B4-BE49-F238E27FC236}">
                <a16:creationId xmlns:a16="http://schemas.microsoft.com/office/drawing/2014/main" id="{8C4165A3-7056-0E1B-97B9-F48020893C17}"/>
              </a:ext>
            </a:extLst>
          </p:cNvPr>
          <p:cNvCxnSpPr>
            <a:cxnSpLocks/>
          </p:cNvCxnSpPr>
          <p:nvPr/>
        </p:nvCxnSpPr>
        <p:spPr>
          <a:xfrm>
            <a:off x="9424654" y="3429000"/>
            <a:ext cx="1873396" cy="0"/>
          </a:xfrm>
          <a:prstGeom prst="line">
            <a:avLst/>
          </a:prstGeom>
          <a:ln>
            <a:solidFill>
              <a:srgbClr val="C4123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253151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25">
            <a:extLst>
              <a:ext uri="{FF2B5EF4-FFF2-40B4-BE49-F238E27FC236}">
                <a16:creationId xmlns:a16="http://schemas.microsoft.com/office/drawing/2014/main" id="{3FE15014-5FD5-48F8-9C9F-16CC9562AC8E}"/>
              </a:ext>
            </a:extLst>
          </p:cNvPr>
          <p:cNvGrpSpPr/>
          <p:nvPr/>
        </p:nvGrpSpPr>
        <p:grpSpPr>
          <a:xfrm>
            <a:off x="10367328" y="759044"/>
            <a:ext cx="1828800" cy="584775"/>
            <a:chOff x="10270951" y="782918"/>
            <a:chExt cx="1702751" cy="584775"/>
          </a:xfrm>
        </p:grpSpPr>
        <p:sp>
          <p:nvSpPr>
            <p:cNvPr id="30" name="Rectangle 29">
              <a:extLst>
                <a:ext uri="{FF2B5EF4-FFF2-40B4-BE49-F238E27FC236}">
                  <a16:creationId xmlns:a16="http://schemas.microsoft.com/office/drawing/2014/main" id="{55B92747-5232-43BE-B980-7C024F384791}"/>
                </a:ext>
              </a:extLst>
            </p:cNvPr>
            <p:cNvSpPr/>
            <p:nvPr/>
          </p:nvSpPr>
          <p:spPr>
            <a:xfrm>
              <a:off x="10270951" y="782918"/>
              <a:ext cx="1702751" cy="584775"/>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3" name="Graphic 32" descr="Bullseye with solid fill">
              <a:extLst>
                <a:ext uri="{FF2B5EF4-FFF2-40B4-BE49-F238E27FC236}">
                  <a16:creationId xmlns:a16="http://schemas.microsoft.com/office/drawing/2014/main" id="{223A149F-ABDE-4254-A03C-8AE6E235AA4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342843" y="863818"/>
              <a:ext cx="408440" cy="408440"/>
            </a:xfrm>
            <a:prstGeom prst="rect">
              <a:avLst/>
            </a:prstGeom>
          </p:spPr>
        </p:pic>
        <p:sp>
          <p:nvSpPr>
            <p:cNvPr id="34" name="TextBox 33">
              <a:extLst>
                <a:ext uri="{FF2B5EF4-FFF2-40B4-BE49-F238E27FC236}">
                  <a16:creationId xmlns:a16="http://schemas.microsoft.com/office/drawing/2014/main" id="{A6A44F6B-8B20-4E3F-AA03-B2AC6967F225}"/>
                </a:ext>
              </a:extLst>
            </p:cNvPr>
            <p:cNvSpPr txBox="1"/>
            <p:nvPr/>
          </p:nvSpPr>
          <p:spPr>
            <a:xfrm>
              <a:off x="10751282" y="874867"/>
              <a:ext cx="1220541"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3</a:t>
              </a:r>
              <a:endParaRPr lang="en-US" dirty="0">
                <a:solidFill>
                  <a:schemeClr val="bg1"/>
                </a:solidFill>
                <a:effectLst/>
                <a:latin typeface="FranklinGothicURWBoo" pitchFamily="2" charset="77"/>
              </a:endParaRPr>
            </a:p>
          </p:txBody>
        </p:sp>
      </p:grpSp>
      <p:sp>
        <p:nvSpPr>
          <p:cNvPr id="16" name="Rectangle 15">
            <a:extLst>
              <a:ext uri="{FF2B5EF4-FFF2-40B4-BE49-F238E27FC236}">
                <a16:creationId xmlns:a16="http://schemas.microsoft.com/office/drawing/2014/main" id="{37F3695A-42A9-3C2F-6095-E490E0A27376}"/>
              </a:ext>
            </a:extLst>
          </p:cNvPr>
          <p:cNvSpPr/>
          <p:nvPr/>
        </p:nvSpPr>
        <p:spPr>
          <a:xfrm>
            <a:off x="8032080" y="2464371"/>
            <a:ext cx="3443329" cy="1325563"/>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19D287D7-290B-E83F-9DED-303432053DB9}"/>
              </a:ext>
            </a:extLst>
          </p:cNvPr>
          <p:cNvSpPr/>
          <p:nvPr/>
        </p:nvSpPr>
        <p:spPr>
          <a:xfrm>
            <a:off x="4369116" y="2485057"/>
            <a:ext cx="3443329" cy="1304878"/>
          </a:xfrm>
          <a:prstGeom prst="rect">
            <a:avLst/>
          </a:prstGeom>
          <a:solidFill>
            <a:srgbClr val="5E9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29D0F6EC-6E82-FA0C-505B-916BE01111C1}"/>
              </a:ext>
            </a:extLst>
          </p:cNvPr>
          <p:cNvSpPr/>
          <p:nvPr/>
        </p:nvSpPr>
        <p:spPr>
          <a:xfrm>
            <a:off x="712306" y="2485056"/>
            <a:ext cx="3443329" cy="1304879"/>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36595" y="462893"/>
            <a:ext cx="10793896" cy="1325563"/>
          </a:xfrm>
        </p:spPr>
        <p:txBody>
          <a:bodyPr lIns="0">
            <a:normAutofit/>
          </a:bodyPr>
          <a:lstStyle/>
          <a:p>
            <a:r>
              <a:rPr lang="en-US" sz="3200" dirty="0"/>
              <a:t>Where to look for Teaming/Subcontracting Opportunities</a:t>
            </a:r>
          </a:p>
        </p:txBody>
      </p:sp>
      <p:sp>
        <p:nvSpPr>
          <p:cNvPr id="3" name="Slide Number Placeholder 2"/>
          <p:cNvSpPr>
            <a:spLocks noGrp="1"/>
          </p:cNvSpPr>
          <p:nvPr>
            <p:ph type="sldNum" sz="quarter" idx="10"/>
          </p:nvPr>
        </p:nvSpPr>
        <p:spPr/>
        <p:txBody>
          <a:bodyPr/>
          <a:lstStyle/>
          <a:p>
            <a:fld id="{4FAB73BC-B049-4115-A692-8D63A059BFB8}" type="slidenum">
              <a:rPr lang="en-US" smtClean="0"/>
              <a:pPr/>
              <a:t>43</a:t>
            </a:fld>
            <a:endParaRPr lang="en-US" dirty="0"/>
          </a:p>
        </p:txBody>
      </p:sp>
      <p:sp>
        <p:nvSpPr>
          <p:cNvPr id="8" name="TextBox 7"/>
          <p:cNvSpPr txBox="1"/>
          <p:nvPr/>
        </p:nvSpPr>
        <p:spPr>
          <a:xfrm>
            <a:off x="712306" y="3906638"/>
            <a:ext cx="3443330" cy="1862048"/>
          </a:xfrm>
          <a:prstGeom prst="rect">
            <a:avLst/>
          </a:prstGeom>
          <a:noFill/>
        </p:spPr>
        <p:txBody>
          <a:bodyPr wrap="square" lIns="0" rtlCol="0">
            <a:spAutoFit/>
          </a:bodyPr>
          <a:lstStyle/>
          <a:p>
            <a:pPr lvl="0" algn="ctr">
              <a:spcAft>
                <a:spcPts val="1800"/>
              </a:spcAft>
            </a:pPr>
            <a:r>
              <a:rPr lang="en-US" sz="2000" dirty="0">
                <a:latin typeface="Franklin Gothic Book" panose="020B0503020102020204" pitchFamily="34" charset="0"/>
                <a:hlinkClick r:id="rId5"/>
              </a:rPr>
              <a:t>Prime Contractors</a:t>
            </a:r>
            <a:endParaRPr lang="en-US" sz="2000" dirty="0">
              <a:solidFill>
                <a:srgbClr val="003D5C"/>
              </a:solidFill>
              <a:latin typeface="Franklin Gothic Book" panose="020B0503020102020204" pitchFamily="34" charset="0"/>
            </a:endParaRPr>
          </a:p>
          <a:p>
            <a:pPr lvl="0" algn="ctr">
              <a:spcAft>
                <a:spcPts val="1800"/>
              </a:spcAft>
            </a:pPr>
            <a:r>
              <a:rPr lang="en-US" sz="2000" dirty="0">
                <a:solidFill>
                  <a:srgbClr val="005188"/>
                </a:solidFill>
                <a:latin typeface="Franklin Gothic Book" panose="020B0503020102020204" pitchFamily="34" charset="0"/>
              </a:rPr>
              <a:t>Identifies prime </a:t>
            </a:r>
            <a:br>
              <a:rPr lang="en-US" sz="2000" dirty="0">
                <a:solidFill>
                  <a:srgbClr val="005188"/>
                </a:solidFill>
                <a:latin typeface="Franklin Gothic Book" panose="020B0503020102020204" pitchFamily="34" charset="0"/>
              </a:rPr>
            </a:br>
            <a:r>
              <a:rPr lang="en-US" sz="2000" dirty="0">
                <a:solidFill>
                  <a:srgbClr val="005188"/>
                </a:solidFill>
                <a:latin typeface="Franklin Gothic Book" panose="020B0503020102020204" pitchFamily="34" charset="0"/>
              </a:rPr>
              <a:t>contractors interested </a:t>
            </a:r>
            <a:br>
              <a:rPr lang="en-US" sz="2000" dirty="0">
                <a:solidFill>
                  <a:srgbClr val="005188"/>
                </a:solidFill>
                <a:latin typeface="Franklin Gothic Book" panose="020B0503020102020204" pitchFamily="34" charset="0"/>
              </a:rPr>
            </a:br>
            <a:r>
              <a:rPr lang="en-US" sz="2000" dirty="0">
                <a:solidFill>
                  <a:srgbClr val="005188"/>
                </a:solidFill>
                <a:latin typeface="Franklin Gothic Book" panose="020B0503020102020204" pitchFamily="34" charset="0"/>
              </a:rPr>
              <a:t>in subcontracting </a:t>
            </a:r>
            <a:br>
              <a:rPr lang="en-US" sz="2000" dirty="0">
                <a:solidFill>
                  <a:srgbClr val="005188"/>
                </a:solidFill>
                <a:latin typeface="Franklin Gothic Book" panose="020B0503020102020204" pitchFamily="34" charset="0"/>
              </a:rPr>
            </a:br>
            <a:r>
              <a:rPr lang="en-US" sz="2000" dirty="0">
                <a:solidFill>
                  <a:srgbClr val="005188"/>
                </a:solidFill>
                <a:latin typeface="Franklin Gothic Book" panose="020B0503020102020204" pitchFamily="34" charset="0"/>
              </a:rPr>
              <a:t>with small businesses.</a:t>
            </a:r>
          </a:p>
        </p:txBody>
      </p:sp>
      <p:sp>
        <p:nvSpPr>
          <p:cNvPr id="9" name="TextBox 8">
            <a:extLst>
              <a:ext uri="{FF2B5EF4-FFF2-40B4-BE49-F238E27FC236}">
                <a16:creationId xmlns:a16="http://schemas.microsoft.com/office/drawing/2014/main" id="{750EAF34-DAE7-4841-8BE8-D376DE131FFF}"/>
              </a:ext>
            </a:extLst>
          </p:cNvPr>
          <p:cNvSpPr txBox="1"/>
          <p:nvPr/>
        </p:nvSpPr>
        <p:spPr>
          <a:xfrm>
            <a:off x="636595" y="1604377"/>
            <a:ext cx="9934484" cy="769441"/>
          </a:xfrm>
          <a:prstGeom prst="rect">
            <a:avLst/>
          </a:prstGeom>
          <a:noFill/>
        </p:spPr>
        <p:txBody>
          <a:bodyPr wrap="square" lIns="0" rtlCol="0">
            <a:spAutoFit/>
          </a:bodyPr>
          <a:lstStyle/>
          <a:p>
            <a:pPr defTabSz="457200"/>
            <a:r>
              <a:rPr lang="en-US" sz="2200" dirty="0">
                <a:solidFill>
                  <a:srgbClr val="005188"/>
                </a:solidFill>
                <a:latin typeface="Franklin Gothic Book" panose="020B0503020102020204" pitchFamily="34" charset="0"/>
              </a:rPr>
              <a:t>DHS has several resources to help you identify potential teaming/subcontracting opportunities!  </a:t>
            </a:r>
            <a:endParaRPr lang="en-US" sz="2200" dirty="0">
              <a:solidFill>
                <a:srgbClr val="005188"/>
              </a:solidFill>
              <a:latin typeface="Franklin Gothic Demi" panose="020B0603020102020204" pitchFamily="34" charset="0"/>
            </a:endParaRPr>
          </a:p>
        </p:txBody>
      </p:sp>
      <p:sp>
        <p:nvSpPr>
          <p:cNvPr id="10" name="TextBox 9">
            <a:extLst>
              <a:ext uri="{FF2B5EF4-FFF2-40B4-BE49-F238E27FC236}">
                <a16:creationId xmlns:a16="http://schemas.microsoft.com/office/drawing/2014/main" id="{A936F1A3-9028-7247-A52D-3E923FF5C7D1}"/>
              </a:ext>
            </a:extLst>
          </p:cNvPr>
          <p:cNvSpPr txBox="1"/>
          <p:nvPr/>
        </p:nvSpPr>
        <p:spPr>
          <a:xfrm>
            <a:off x="4350143" y="3906638"/>
            <a:ext cx="3443330" cy="1862048"/>
          </a:xfrm>
          <a:prstGeom prst="rect">
            <a:avLst/>
          </a:prstGeom>
          <a:noFill/>
        </p:spPr>
        <p:txBody>
          <a:bodyPr wrap="square" lIns="0" rtlCol="0">
            <a:spAutoFit/>
          </a:bodyPr>
          <a:lstStyle/>
          <a:p>
            <a:pPr lvl="0" algn="ctr">
              <a:spcAft>
                <a:spcPts val="1800"/>
              </a:spcAft>
            </a:pPr>
            <a:r>
              <a:rPr lang="en-US" sz="2000" dirty="0">
                <a:latin typeface="Franklin Gothic Book" panose="020B0503020102020204" pitchFamily="34" charset="0"/>
                <a:hlinkClick r:id="rId6"/>
              </a:rPr>
              <a:t>DHS-wide Contract Vehicles</a:t>
            </a:r>
            <a:endParaRPr lang="en-US" sz="2000" dirty="0">
              <a:solidFill>
                <a:srgbClr val="003D5C"/>
              </a:solidFill>
              <a:latin typeface="Franklin Gothic Book" panose="020B0503020102020204" pitchFamily="34" charset="0"/>
            </a:endParaRPr>
          </a:p>
          <a:p>
            <a:pPr lvl="0" algn="ctr">
              <a:spcAft>
                <a:spcPts val="1800"/>
              </a:spcAft>
            </a:pPr>
            <a:r>
              <a:rPr lang="en-US" sz="2000" dirty="0">
                <a:solidFill>
                  <a:srgbClr val="5E9732"/>
                </a:solidFill>
                <a:latin typeface="Franklin Gothic Book" panose="020B0503020102020204" pitchFamily="34" charset="0"/>
              </a:rPr>
              <a:t>Provides information on existing Department-wide contracts and vendors holding those contracts/agreements.</a:t>
            </a:r>
          </a:p>
        </p:txBody>
      </p:sp>
      <p:sp>
        <p:nvSpPr>
          <p:cNvPr id="11" name="TextBox 10">
            <a:extLst>
              <a:ext uri="{FF2B5EF4-FFF2-40B4-BE49-F238E27FC236}">
                <a16:creationId xmlns:a16="http://schemas.microsoft.com/office/drawing/2014/main" id="{E05A4563-07EC-6A4B-8907-1091184AD8E0}"/>
              </a:ext>
            </a:extLst>
          </p:cNvPr>
          <p:cNvSpPr txBox="1"/>
          <p:nvPr/>
        </p:nvSpPr>
        <p:spPr>
          <a:xfrm>
            <a:off x="8032078" y="3910978"/>
            <a:ext cx="3443331" cy="1862048"/>
          </a:xfrm>
          <a:prstGeom prst="rect">
            <a:avLst/>
          </a:prstGeom>
          <a:noFill/>
        </p:spPr>
        <p:txBody>
          <a:bodyPr wrap="square" lIns="0" rtlCol="0">
            <a:spAutoFit/>
          </a:bodyPr>
          <a:lstStyle/>
          <a:p>
            <a:pPr lvl="0" algn="ctr">
              <a:spcAft>
                <a:spcPts val="1800"/>
              </a:spcAft>
            </a:pPr>
            <a:r>
              <a:rPr lang="en-US" sz="2000" dirty="0">
                <a:latin typeface="Franklin Gothic Book" panose="020B0503020102020204" pitchFamily="34" charset="0"/>
                <a:hlinkClick r:id="rId7"/>
              </a:rPr>
              <a:t>SAM.gov</a:t>
            </a:r>
            <a:endParaRPr lang="en-US" sz="2000" dirty="0">
              <a:solidFill>
                <a:srgbClr val="003D5C"/>
              </a:solidFill>
              <a:latin typeface="Franklin Gothic Book" panose="020B0503020102020204" pitchFamily="34" charset="0"/>
            </a:endParaRPr>
          </a:p>
          <a:p>
            <a:pPr lvl="0" algn="ctr">
              <a:spcAft>
                <a:spcPts val="1800"/>
              </a:spcAft>
            </a:pPr>
            <a:r>
              <a:rPr lang="en-US" sz="2000" dirty="0">
                <a:solidFill>
                  <a:schemeClr val="bg2">
                    <a:lumMod val="50000"/>
                  </a:schemeClr>
                </a:solidFill>
                <a:latin typeface="Franklin Gothic Book" panose="020B0503020102020204" pitchFamily="34" charset="0"/>
              </a:rPr>
              <a:t>Allows registered users to search for contract opportunities across all federal government agencies.</a:t>
            </a:r>
          </a:p>
        </p:txBody>
      </p:sp>
      <p:sp>
        <p:nvSpPr>
          <p:cNvPr id="4" name="TextBox 3">
            <a:extLst>
              <a:ext uri="{FF2B5EF4-FFF2-40B4-BE49-F238E27FC236}">
                <a16:creationId xmlns:a16="http://schemas.microsoft.com/office/drawing/2014/main" id="{2949C850-F446-C798-99A6-C422C3B58158}"/>
              </a:ext>
            </a:extLst>
          </p:cNvPr>
          <p:cNvSpPr txBox="1"/>
          <p:nvPr/>
        </p:nvSpPr>
        <p:spPr>
          <a:xfrm>
            <a:off x="1630587" y="2754121"/>
            <a:ext cx="2433894" cy="707886"/>
          </a:xfrm>
          <a:prstGeom prst="rect">
            <a:avLst/>
          </a:prstGeom>
          <a:noFill/>
        </p:spPr>
        <p:txBody>
          <a:bodyPr wrap="square" rtlCol="0">
            <a:spAutoFit/>
          </a:bodyPr>
          <a:lstStyle/>
          <a:p>
            <a:r>
              <a:rPr lang="en-US" sz="2000" b="1" dirty="0">
                <a:solidFill>
                  <a:schemeClr val="bg1"/>
                </a:solidFill>
                <a:latin typeface="Franklin Gothic Book" panose="020B0503020102020204" pitchFamily="34" charset="0"/>
              </a:rPr>
              <a:t>DHS.gov Prime Contractors List</a:t>
            </a:r>
          </a:p>
        </p:txBody>
      </p:sp>
      <p:sp>
        <p:nvSpPr>
          <p:cNvPr id="5" name="TextBox 4">
            <a:extLst>
              <a:ext uri="{FF2B5EF4-FFF2-40B4-BE49-F238E27FC236}">
                <a16:creationId xmlns:a16="http://schemas.microsoft.com/office/drawing/2014/main" id="{F6BD9B4D-6FE9-2A8F-4A07-DB56CB54CE3F}"/>
              </a:ext>
            </a:extLst>
          </p:cNvPr>
          <p:cNvSpPr txBox="1"/>
          <p:nvPr/>
        </p:nvSpPr>
        <p:spPr>
          <a:xfrm>
            <a:off x="5224106" y="2782924"/>
            <a:ext cx="2533255" cy="707886"/>
          </a:xfrm>
          <a:prstGeom prst="rect">
            <a:avLst/>
          </a:prstGeom>
          <a:noFill/>
        </p:spPr>
        <p:txBody>
          <a:bodyPr wrap="square" rtlCol="0">
            <a:spAutoFit/>
          </a:bodyPr>
          <a:lstStyle/>
          <a:p>
            <a:pPr lvl="0"/>
            <a:r>
              <a:rPr lang="en-US" sz="2000" b="1" dirty="0">
                <a:solidFill>
                  <a:schemeClr val="bg1"/>
                </a:solidFill>
                <a:latin typeface="Franklin Gothic Book" panose="020B0503020102020204" pitchFamily="34" charset="0"/>
              </a:rPr>
              <a:t>DHS-wide Contract Vehicles</a:t>
            </a:r>
          </a:p>
        </p:txBody>
      </p:sp>
      <p:sp>
        <p:nvSpPr>
          <p:cNvPr id="13" name="TextBox 12">
            <a:extLst>
              <a:ext uri="{FF2B5EF4-FFF2-40B4-BE49-F238E27FC236}">
                <a16:creationId xmlns:a16="http://schemas.microsoft.com/office/drawing/2014/main" id="{F79A3D91-BA31-8160-E7C1-1F6CD05129A1}"/>
              </a:ext>
            </a:extLst>
          </p:cNvPr>
          <p:cNvSpPr txBox="1"/>
          <p:nvPr/>
        </p:nvSpPr>
        <p:spPr>
          <a:xfrm>
            <a:off x="8901169" y="2782924"/>
            <a:ext cx="2556262" cy="707886"/>
          </a:xfrm>
          <a:prstGeom prst="rect">
            <a:avLst/>
          </a:prstGeom>
          <a:noFill/>
        </p:spPr>
        <p:txBody>
          <a:bodyPr wrap="square" rtlCol="0">
            <a:spAutoFit/>
          </a:bodyPr>
          <a:lstStyle/>
          <a:p>
            <a:r>
              <a:rPr lang="en-US" sz="2000" b="1" dirty="0">
                <a:solidFill>
                  <a:schemeClr val="bg1"/>
                </a:solidFill>
                <a:latin typeface="Franklin Gothic Book" panose="020B0503020102020204" pitchFamily="34" charset="0"/>
              </a:rPr>
              <a:t>Contract </a:t>
            </a:r>
            <a:br>
              <a:rPr lang="en-US" sz="2000" b="1" dirty="0">
                <a:solidFill>
                  <a:schemeClr val="bg1"/>
                </a:solidFill>
                <a:latin typeface="Franklin Gothic Book" panose="020B0503020102020204" pitchFamily="34" charset="0"/>
              </a:rPr>
            </a:br>
            <a:r>
              <a:rPr lang="en-US" sz="2000" b="1" dirty="0">
                <a:solidFill>
                  <a:schemeClr val="bg1"/>
                </a:solidFill>
                <a:latin typeface="Franklin Gothic Book" panose="020B0503020102020204" pitchFamily="34" charset="0"/>
              </a:rPr>
              <a:t>Opportunities</a:t>
            </a:r>
          </a:p>
        </p:txBody>
      </p:sp>
      <p:sp>
        <p:nvSpPr>
          <p:cNvPr id="27" name="TextBox 26">
            <a:extLst>
              <a:ext uri="{FF2B5EF4-FFF2-40B4-BE49-F238E27FC236}">
                <a16:creationId xmlns:a16="http://schemas.microsoft.com/office/drawing/2014/main" id="{E3842AA3-C4AC-DD96-4D1D-9E459ECDAFE8}"/>
              </a:ext>
            </a:extLst>
          </p:cNvPr>
          <p:cNvSpPr txBox="1"/>
          <p:nvPr/>
        </p:nvSpPr>
        <p:spPr>
          <a:xfrm>
            <a:off x="742563" y="2311544"/>
            <a:ext cx="974361" cy="1631216"/>
          </a:xfrm>
          <a:prstGeom prst="rect">
            <a:avLst/>
          </a:prstGeom>
          <a:noFill/>
        </p:spPr>
        <p:txBody>
          <a:bodyPr wrap="square" rtlCol="0">
            <a:spAutoFit/>
          </a:bodyPr>
          <a:lstStyle/>
          <a:p>
            <a:r>
              <a:rPr lang="en-US" sz="10000" b="1" dirty="0">
                <a:solidFill>
                  <a:schemeClr val="tx2">
                    <a:lumMod val="60000"/>
                    <a:lumOff val="40000"/>
                  </a:schemeClr>
                </a:solidFill>
                <a:latin typeface="Franklin Gothic Demi" panose="020B0603020102020204" pitchFamily="34" charset="0"/>
              </a:rPr>
              <a:t>1</a:t>
            </a:r>
          </a:p>
        </p:txBody>
      </p:sp>
      <p:sp>
        <p:nvSpPr>
          <p:cNvPr id="28" name="TextBox 27">
            <a:extLst>
              <a:ext uri="{FF2B5EF4-FFF2-40B4-BE49-F238E27FC236}">
                <a16:creationId xmlns:a16="http://schemas.microsoft.com/office/drawing/2014/main" id="{D98226BF-0A40-8C83-D139-F0806EBE866E}"/>
              </a:ext>
            </a:extLst>
          </p:cNvPr>
          <p:cNvSpPr txBox="1"/>
          <p:nvPr/>
        </p:nvSpPr>
        <p:spPr>
          <a:xfrm>
            <a:off x="4364309" y="2311544"/>
            <a:ext cx="974361" cy="1631216"/>
          </a:xfrm>
          <a:prstGeom prst="rect">
            <a:avLst/>
          </a:prstGeom>
          <a:noFill/>
        </p:spPr>
        <p:txBody>
          <a:bodyPr wrap="square" rtlCol="0">
            <a:spAutoFit/>
          </a:bodyPr>
          <a:lstStyle/>
          <a:p>
            <a:r>
              <a:rPr lang="en-US" sz="10000" b="1" dirty="0">
                <a:solidFill>
                  <a:schemeClr val="accent6">
                    <a:lumMod val="60000"/>
                    <a:lumOff val="40000"/>
                  </a:schemeClr>
                </a:solidFill>
                <a:latin typeface="Franklin Gothic Demi" panose="020B0603020102020204" pitchFamily="34" charset="0"/>
              </a:rPr>
              <a:t>2</a:t>
            </a:r>
          </a:p>
        </p:txBody>
      </p:sp>
      <p:sp>
        <p:nvSpPr>
          <p:cNvPr id="29" name="TextBox 28">
            <a:extLst>
              <a:ext uri="{FF2B5EF4-FFF2-40B4-BE49-F238E27FC236}">
                <a16:creationId xmlns:a16="http://schemas.microsoft.com/office/drawing/2014/main" id="{7CA5EB5C-B8B2-3662-52A2-07611D6AB524}"/>
              </a:ext>
            </a:extLst>
          </p:cNvPr>
          <p:cNvSpPr txBox="1"/>
          <p:nvPr/>
        </p:nvSpPr>
        <p:spPr>
          <a:xfrm>
            <a:off x="8051441" y="2293517"/>
            <a:ext cx="974361" cy="1631216"/>
          </a:xfrm>
          <a:prstGeom prst="rect">
            <a:avLst/>
          </a:prstGeom>
          <a:noFill/>
        </p:spPr>
        <p:txBody>
          <a:bodyPr wrap="square" rtlCol="0">
            <a:spAutoFit/>
          </a:bodyPr>
          <a:lstStyle/>
          <a:p>
            <a:r>
              <a:rPr lang="en-US" sz="10000" b="1" dirty="0">
                <a:solidFill>
                  <a:schemeClr val="bg1">
                    <a:lumMod val="65000"/>
                  </a:schemeClr>
                </a:solidFill>
                <a:latin typeface="Franklin Gothic Demi" panose="020B0603020102020204" pitchFamily="34" charset="0"/>
              </a:rPr>
              <a:t>3</a:t>
            </a:r>
          </a:p>
        </p:txBody>
      </p:sp>
      <p:cxnSp>
        <p:nvCxnSpPr>
          <p:cNvPr id="31" name="Straight Connector 30">
            <a:extLst>
              <a:ext uri="{FF2B5EF4-FFF2-40B4-BE49-F238E27FC236}">
                <a16:creationId xmlns:a16="http://schemas.microsoft.com/office/drawing/2014/main" id="{159D0425-3986-9300-CAEE-28F018AF372C}"/>
              </a:ext>
            </a:extLst>
          </p:cNvPr>
          <p:cNvCxnSpPr>
            <a:cxnSpLocks/>
          </p:cNvCxnSpPr>
          <p:nvPr/>
        </p:nvCxnSpPr>
        <p:spPr>
          <a:xfrm>
            <a:off x="4260565" y="2485057"/>
            <a:ext cx="0" cy="3283629"/>
          </a:xfrm>
          <a:prstGeom prst="line">
            <a:avLst/>
          </a:prstGeom>
          <a:ln w="25400" cap="rnd">
            <a:solidFill>
              <a:srgbClr val="C41230"/>
            </a:solidFill>
            <a:prstDash val="sysDot"/>
            <a:round/>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3996E89C-6134-E504-392F-B69910899B4D}"/>
              </a:ext>
            </a:extLst>
          </p:cNvPr>
          <p:cNvCxnSpPr>
            <a:cxnSpLocks/>
          </p:cNvCxnSpPr>
          <p:nvPr/>
        </p:nvCxnSpPr>
        <p:spPr>
          <a:xfrm>
            <a:off x="7902385" y="2485057"/>
            <a:ext cx="0" cy="3283629"/>
          </a:xfrm>
          <a:prstGeom prst="line">
            <a:avLst/>
          </a:prstGeom>
          <a:ln w="25400" cap="rnd">
            <a:solidFill>
              <a:srgbClr val="C41230"/>
            </a:solidFill>
            <a:prstDash val="sysDot"/>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216035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C25AC4A-F777-7946-8EC5-4E584B7919D7}"/>
              </a:ext>
            </a:extLst>
          </p:cNvPr>
          <p:cNvSpPr>
            <a:spLocks noGrp="1"/>
          </p:cNvSpPr>
          <p:nvPr>
            <p:ph type="sldNum" sz="quarter" idx="10"/>
          </p:nvPr>
        </p:nvSpPr>
        <p:spPr/>
        <p:txBody>
          <a:bodyPr/>
          <a:lstStyle/>
          <a:p>
            <a:fld id="{608A590B-EA45-4811-A9A8-40DF519EF08C}" type="slidenum">
              <a:rPr lang="en-US" smtClean="0"/>
              <a:pPr/>
              <a:t>44</a:t>
            </a:fld>
            <a:endParaRPr lang="en-US" dirty="0"/>
          </a:p>
        </p:txBody>
      </p:sp>
      <p:sp>
        <p:nvSpPr>
          <p:cNvPr id="35" name="Rectangle 34">
            <a:extLst>
              <a:ext uri="{FF2B5EF4-FFF2-40B4-BE49-F238E27FC236}">
                <a16:creationId xmlns:a16="http://schemas.microsoft.com/office/drawing/2014/main" id="{F5F1DDA9-10B8-5298-F969-8F41D7DFD964}"/>
              </a:ext>
            </a:extLst>
          </p:cNvPr>
          <p:cNvSpPr/>
          <p:nvPr/>
        </p:nvSpPr>
        <p:spPr>
          <a:xfrm>
            <a:off x="3287056" y="2654620"/>
            <a:ext cx="2468945" cy="1060595"/>
          </a:xfrm>
          <a:prstGeom prst="rect">
            <a:avLst/>
          </a:prstGeom>
          <a:solidFill>
            <a:srgbClr val="5E9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TextBox 36">
            <a:extLst>
              <a:ext uri="{FF2B5EF4-FFF2-40B4-BE49-F238E27FC236}">
                <a16:creationId xmlns:a16="http://schemas.microsoft.com/office/drawing/2014/main" id="{4FFA48B6-41E3-C550-8D02-DA3501F5E78F}"/>
              </a:ext>
            </a:extLst>
          </p:cNvPr>
          <p:cNvSpPr txBox="1"/>
          <p:nvPr/>
        </p:nvSpPr>
        <p:spPr>
          <a:xfrm>
            <a:off x="4201309" y="2895930"/>
            <a:ext cx="1404003" cy="584775"/>
          </a:xfrm>
          <a:prstGeom prst="rect">
            <a:avLst/>
          </a:prstGeom>
          <a:noFill/>
        </p:spPr>
        <p:txBody>
          <a:bodyPr wrap="square" rtlCol="0">
            <a:spAutoFit/>
          </a:bodyPr>
          <a:lstStyle/>
          <a:p>
            <a:pPr algn="ctr"/>
            <a:r>
              <a:rPr lang="en-US" sz="3200" b="1" dirty="0">
                <a:solidFill>
                  <a:schemeClr val="bg1"/>
                </a:solidFill>
                <a:effectLst/>
                <a:latin typeface="FranklinGothicURWDem" pitchFamily="2" charset="77"/>
              </a:rPr>
              <a:t>Step 4</a:t>
            </a:r>
            <a:endParaRPr lang="en-US" sz="3200" dirty="0">
              <a:solidFill>
                <a:srgbClr val="3F3F3F"/>
              </a:solidFill>
              <a:effectLst/>
              <a:latin typeface="FranklinGothicURWBoo" pitchFamily="2" charset="77"/>
            </a:endParaRPr>
          </a:p>
        </p:txBody>
      </p:sp>
      <p:sp>
        <p:nvSpPr>
          <p:cNvPr id="40" name="Rectangle 39">
            <a:extLst>
              <a:ext uri="{FF2B5EF4-FFF2-40B4-BE49-F238E27FC236}">
                <a16:creationId xmlns:a16="http://schemas.microsoft.com/office/drawing/2014/main" id="{199B1874-7448-7F57-7B64-621E1A97E665}"/>
              </a:ext>
            </a:extLst>
          </p:cNvPr>
          <p:cNvSpPr/>
          <p:nvPr/>
        </p:nvSpPr>
        <p:spPr>
          <a:xfrm>
            <a:off x="4090337" y="1770591"/>
            <a:ext cx="1526647" cy="661710"/>
          </a:xfrm>
          <a:prstGeom prst="rect">
            <a:avLst/>
          </a:prstGeom>
          <a:solidFill>
            <a:srgbClr val="00518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TextBox 42">
            <a:extLst>
              <a:ext uri="{FF2B5EF4-FFF2-40B4-BE49-F238E27FC236}">
                <a16:creationId xmlns:a16="http://schemas.microsoft.com/office/drawing/2014/main" id="{67BEAD1A-E9BB-0944-DB4A-B51DA57A1FAC}"/>
              </a:ext>
            </a:extLst>
          </p:cNvPr>
          <p:cNvSpPr txBox="1"/>
          <p:nvPr/>
        </p:nvSpPr>
        <p:spPr>
          <a:xfrm>
            <a:off x="5828291" y="2705467"/>
            <a:ext cx="5360050" cy="1077218"/>
          </a:xfrm>
          <a:prstGeom prst="rect">
            <a:avLst/>
          </a:prstGeom>
          <a:noFill/>
        </p:spPr>
        <p:txBody>
          <a:bodyPr wrap="square" rtlCol="0">
            <a:spAutoFit/>
          </a:bodyPr>
          <a:lstStyle/>
          <a:p>
            <a:pPr>
              <a:lnSpc>
                <a:spcPts val="3840"/>
              </a:lnSpc>
            </a:pPr>
            <a:r>
              <a:rPr lang="en-US" sz="3200" b="1" dirty="0">
                <a:solidFill>
                  <a:srgbClr val="5E9732"/>
                </a:solidFill>
                <a:effectLst/>
                <a:latin typeface="FranklinGothicURWBoo" pitchFamily="2" charset="77"/>
              </a:rPr>
              <a:t>Understand How DHS Buys and Award Types</a:t>
            </a:r>
            <a:endParaRPr lang="en-US" sz="3200" b="1" dirty="0">
              <a:solidFill>
                <a:srgbClr val="5E9732"/>
              </a:solidFill>
            </a:endParaRPr>
          </a:p>
        </p:txBody>
      </p:sp>
      <p:sp>
        <p:nvSpPr>
          <p:cNvPr id="44" name="TextBox 43">
            <a:extLst>
              <a:ext uri="{FF2B5EF4-FFF2-40B4-BE49-F238E27FC236}">
                <a16:creationId xmlns:a16="http://schemas.microsoft.com/office/drawing/2014/main" id="{CD42EFB4-69C9-2EA7-62B2-CF0CA2594BEC}"/>
              </a:ext>
            </a:extLst>
          </p:cNvPr>
          <p:cNvSpPr txBox="1"/>
          <p:nvPr/>
        </p:nvSpPr>
        <p:spPr>
          <a:xfrm>
            <a:off x="4629366" y="1930948"/>
            <a:ext cx="987618"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5</a:t>
            </a:r>
            <a:endParaRPr lang="en-US" dirty="0">
              <a:solidFill>
                <a:schemeClr val="bg1"/>
              </a:solidFill>
              <a:effectLst/>
              <a:latin typeface="FranklinGothicURWBoo" pitchFamily="2" charset="77"/>
            </a:endParaRPr>
          </a:p>
        </p:txBody>
      </p:sp>
      <p:sp>
        <p:nvSpPr>
          <p:cNvPr id="45" name="TextBox 44">
            <a:extLst>
              <a:ext uri="{FF2B5EF4-FFF2-40B4-BE49-F238E27FC236}">
                <a16:creationId xmlns:a16="http://schemas.microsoft.com/office/drawing/2014/main" id="{43AC285F-E751-1D05-6F79-F297DFA50AF0}"/>
              </a:ext>
            </a:extLst>
          </p:cNvPr>
          <p:cNvSpPr txBox="1"/>
          <p:nvPr/>
        </p:nvSpPr>
        <p:spPr>
          <a:xfrm>
            <a:off x="5681784" y="1930948"/>
            <a:ext cx="6131275" cy="369332"/>
          </a:xfrm>
          <a:prstGeom prst="rect">
            <a:avLst/>
          </a:prstGeom>
          <a:noFill/>
        </p:spPr>
        <p:txBody>
          <a:bodyPr wrap="square" rtlCol="0">
            <a:spAutoFit/>
          </a:bodyPr>
          <a:lstStyle/>
          <a:p>
            <a:r>
              <a:rPr lang="en-US" b="1" dirty="0">
                <a:solidFill>
                  <a:srgbClr val="003366"/>
                </a:solidFill>
                <a:effectLst/>
                <a:latin typeface="FranklinGothicURWBoo" pitchFamily="2" charset="77"/>
              </a:rPr>
              <a:t>Bid on DHS Opportunities, </a:t>
            </a:r>
            <a:r>
              <a:rPr lang="en-US" b="1" dirty="0">
                <a:solidFill>
                  <a:srgbClr val="003366"/>
                </a:solidFill>
                <a:latin typeface="FranklinGothicURWBoo" pitchFamily="2" charset="77"/>
                <a:sym typeface="Wingdings" panose="05000000000000000000" pitchFamily="2" charset="2"/>
              </a:rPr>
              <a:t>Proposal Information and Tips</a:t>
            </a:r>
            <a:endParaRPr lang="en-US" b="1" dirty="0">
              <a:solidFill>
                <a:srgbClr val="003366"/>
              </a:solidFill>
            </a:endParaRPr>
          </a:p>
        </p:txBody>
      </p:sp>
      <p:sp>
        <p:nvSpPr>
          <p:cNvPr id="46" name="TextBox 45">
            <a:extLst>
              <a:ext uri="{FF2B5EF4-FFF2-40B4-BE49-F238E27FC236}">
                <a16:creationId xmlns:a16="http://schemas.microsoft.com/office/drawing/2014/main" id="{9642F991-27C0-CBC1-2CCE-1A6DBD60F04F}"/>
              </a:ext>
            </a:extLst>
          </p:cNvPr>
          <p:cNvSpPr txBox="1"/>
          <p:nvPr/>
        </p:nvSpPr>
        <p:spPr>
          <a:xfrm>
            <a:off x="6314054" y="1164244"/>
            <a:ext cx="4913602" cy="369332"/>
          </a:xfrm>
          <a:prstGeom prst="rect">
            <a:avLst/>
          </a:prstGeom>
          <a:noFill/>
        </p:spPr>
        <p:txBody>
          <a:bodyPr wrap="square" rtlCol="0">
            <a:spAutoFit/>
          </a:bodyPr>
          <a:lstStyle/>
          <a:p>
            <a:r>
              <a:rPr lang="en-US" b="1" dirty="0">
                <a:solidFill>
                  <a:srgbClr val="003366"/>
                </a:solidFill>
                <a:effectLst/>
                <a:latin typeface="FranklinGothicURWBoo" pitchFamily="2" charset="77"/>
              </a:rPr>
              <a:t>Win DHS Work and Provide Excellent Support</a:t>
            </a:r>
            <a:endParaRPr lang="en-US" b="1" dirty="0">
              <a:solidFill>
                <a:srgbClr val="003366"/>
              </a:solidFill>
            </a:endParaRPr>
          </a:p>
        </p:txBody>
      </p:sp>
      <p:cxnSp>
        <p:nvCxnSpPr>
          <p:cNvPr id="47" name="Straight Connector 46">
            <a:extLst>
              <a:ext uri="{FF2B5EF4-FFF2-40B4-BE49-F238E27FC236}">
                <a16:creationId xmlns:a16="http://schemas.microsoft.com/office/drawing/2014/main" id="{637FFBF7-586C-DE83-1B54-86911939FB94}"/>
              </a:ext>
            </a:extLst>
          </p:cNvPr>
          <p:cNvCxnSpPr>
            <a:cxnSpLocks/>
          </p:cNvCxnSpPr>
          <p:nvPr/>
        </p:nvCxnSpPr>
        <p:spPr>
          <a:xfrm>
            <a:off x="4813281" y="2654552"/>
            <a:ext cx="6708995" cy="0"/>
          </a:xfrm>
          <a:prstGeom prst="line">
            <a:avLst/>
          </a:prstGeom>
          <a:ln w="12700">
            <a:solidFill>
              <a:srgbClr val="5E9732"/>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F6E26546-5329-230B-7DFA-789878F3AC8C}"/>
              </a:ext>
            </a:extLst>
          </p:cNvPr>
          <p:cNvCxnSpPr>
            <a:cxnSpLocks/>
          </p:cNvCxnSpPr>
          <p:nvPr/>
        </p:nvCxnSpPr>
        <p:spPr>
          <a:xfrm>
            <a:off x="5616984" y="1770591"/>
            <a:ext cx="5905292" cy="0"/>
          </a:xfrm>
          <a:prstGeom prst="line">
            <a:avLst/>
          </a:prstGeom>
          <a:ln w="12700">
            <a:solidFill>
              <a:srgbClr val="005188">
                <a:alpha val="50000"/>
              </a:srgbClr>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E2D23509-8A9C-2830-9D0B-9FA3FE488C76}"/>
              </a:ext>
            </a:extLst>
          </p:cNvPr>
          <p:cNvCxnSpPr>
            <a:cxnSpLocks/>
          </p:cNvCxnSpPr>
          <p:nvPr/>
        </p:nvCxnSpPr>
        <p:spPr>
          <a:xfrm>
            <a:off x="6261474" y="986189"/>
            <a:ext cx="5260802" cy="0"/>
          </a:xfrm>
          <a:prstGeom prst="line">
            <a:avLst/>
          </a:prstGeom>
          <a:ln w="12700">
            <a:solidFill>
              <a:srgbClr val="003366">
                <a:alpha val="50000"/>
              </a:srgbClr>
            </a:solidFill>
          </a:ln>
        </p:spPr>
        <p:style>
          <a:lnRef idx="1">
            <a:schemeClr val="accent1"/>
          </a:lnRef>
          <a:fillRef idx="0">
            <a:schemeClr val="accent1"/>
          </a:fillRef>
          <a:effectRef idx="0">
            <a:schemeClr val="accent1"/>
          </a:effectRef>
          <a:fontRef idx="minor">
            <a:schemeClr val="tx1"/>
          </a:fontRef>
        </p:style>
      </p:cxnSp>
      <p:sp>
        <p:nvSpPr>
          <p:cNvPr id="50" name="Rectangle 49">
            <a:extLst>
              <a:ext uri="{FF2B5EF4-FFF2-40B4-BE49-F238E27FC236}">
                <a16:creationId xmlns:a16="http://schemas.microsoft.com/office/drawing/2014/main" id="{D1BF3BE4-D7A9-8E47-5A93-AA46296D4FB0}"/>
              </a:ext>
            </a:extLst>
          </p:cNvPr>
          <p:cNvSpPr/>
          <p:nvPr/>
        </p:nvSpPr>
        <p:spPr>
          <a:xfrm>
            <a:off x="4734827" y="986189"/>
            <a:ext cx="1526647" cy="661710"/>
          </a:xfrm>
          <a:prstGeom prst="rect">
            <a:avLst/>
          </a:prstGeom>
          <a:solidFill>
            <a:srgbClr val="003366">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TextBox 50">
            <a:extLst>
              <a:ext uri="{FF2B5EF4-FFF2-40B4-BE49-F238E27FC236}">
                <a16:creationId xmlns:a16="http://schemas.microsoft.com/office/drawing/2014/main" id="{A20776B1-7A9D-2C19-EE2D-D3E3894ABBD9}"/>
              </a:ext>
            </a:extLst>
          </p:cNvPr>
          <p:cNvSpPr txBox="1"/>
          <p:nvPr/>
        </p:nvSpPr>
        <p:spPr>
          <a:xfrm>
            <a:off x="5301048" y="1164244"/>
            <a:ext cx="960426"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6</a:t>
            </a:r>
            <a:endParaRPr lang="en-US" dirty="0">
              <a:solidFill>
                <a:schemeClr val="bg1"/>
              </a:solidFill>
              <a:effectLst/>
              <a:latin typeface="FranklinGothicURWBoo" pitchFamily="2" charset="77"/>
            </a:endParaRPr>
          </a:p>
        </p:txBody>
      </p:sp>
      <p:pic>
        <p:nvPicPr>
          <p:cNvPr id="52" name="Graphic 51" descr="Thumbs up sign with solid fill">
            <a:extLst>
              <a:ext uri="{FF2B5EF4-FFF2-40B4-BE49-F238E27FC236}">
                <a16:creationId xmlns:a16="http://schemas.microsoft.com/office/drawing/2014/main" id="{A019889E-DEC2-DAB8-1D08-112158F5B98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390270" y="2741956"/>
            <a:ext cx="786603" cy="786603"/>
          </a:xfrm>
          <a:prstGeom prst="rect">
            <a:avLst/>
          </a:prstGeom>
        </p:spPr>
      </p:pic>
      <p:pic>
        <p:nvPicPr>
          <p:cNvPr id="53" name="Graphic 52" descr="Trophy with solid fill">
            <a:extLst>
              <a:ext uri="{FF2B5EF4-FFF2-40B4-BE49-F238E27FC236}">
                <a16:creationId xmlns:a16="http://schemas.microsoft.com/office/drawing/2014/main" id="{E3298DAD-DCA8-6177-D87C-CE0E1A7E9E6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799763" y="1067732"/>
            <a:ext cx="501285" cy="501285"/>
          </a:xfrm>
          <a:prstGeom prst="rect">
            <a:avLst/>
          </a:prstGeom>
        </p:spPr>
      </p:pic>
      <p:pic>
        <p:nvPicPr>
          <p:cNvPr id="54" name="Graphic 53" descr="Checklist with solid fill">
            <a:extLst>
              <a:ext uri="{FF2B5EF4-FFF2-40B4-BE49-F238E27FC236}">
                <a16:creationId xmlns:a16="http://schemas.microsoft.com/office/drawing/2014/main" id="{CFAC6670-3363-01CA-CFA1-0382342D359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169150" y="1824650"/>
            <a:ext cx="553319" cy="553319"/>
          </a:xfrm>
          <a:prstGeom prst="rect">
            <a:avLst/>
          </a:prstGeom>
        </p:spPr>
      </p:pic>
      <p:sp>
        <p:nvSpPr>
          <p:cNvPr id="55" name="Rectangle 54">
            <a:extLst>
              <a:ext uri="{FF2B5EF4-FFF2-40B4-BE49-F238E27FC236}">
                <a16:creationId xmlns:a16="http://schemas.microsoft.com/office/drawing/2014/main" id="{66351EE3-842D-7218-BCDB-A614A355E304}"/>
              </a:ext>
            </a:extLst>
          </p:cNvPr>
          <p:cNvSpPr/>
          <p:nvPr/>
        </p:nvSpPr>
        <p:spPr>
          <a:xfrm>
            <a:off x="6353368" y="1140206"/>
            <a:ext cx="4834973" cy="41609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Rectangle 55">
            <a:extLst>
              <a:ext uri="{FF2B5EF4-FFF2-40B4-BE49-F238E27FC236}">
                <a16:creationId xmlns:a16="http://schemas.microsoft.com/office/drawing/2014/main" id="{3D421CB8-6B78-1C1D-2708-14293C2EB154}"/>
              </a:ext>
            </a:extLst>
          </p:cNvPr>
          <p:cNvSpPr/>
          <p:nvPr/>
        </p:nvSpPr>
        <p:spPr>
          <a:xfrm>
            <a:off x="5750291" y="1933014"/>
            <a:ext cx="5908309" cy="41609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Rectangle 57">
            <a:extLst>
              <a:ext uri="{FF2B5EF4-FFF2-40B4-BE49-F238E27FC236}">
                <a16:creationId xmlns:a16="http://schemas.microsoft.com/office/drawing/2014/main" id="{50D1FE4B-7991-9DEC-4B96-F0B45E889595}"/>
              </a:ext>
            </a:extLst>
          </p:cNvPr>
          <p:cNvSpPr/>
          <p:nvPr/>
        </p:nvSpPr>
        <p:spPr>
          <a:xfrm>
            <a:off x="676054" y="5529042"/>
            <a:ext cx="1526647" cy="661710"/>
          </a:xfrm>
          <a:prstGeom prst="rect">
            <a:avLst/>
          </a:prstGeom>
          <a:solidFill>
            <a:srgbClr val="C4123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9" name="Graphic 58" descr="Internet with solid fill">
            <a:extLst>
              <a:ext uri="{FF2B5EF4-FFF2-40B4-BE49-F238E27FC236}">
                <a16:creationId xmlns:a16="http://schemas.microsoft.com/office/drawing/2014/main" id="{A006EC58-96B7-A7E3-617A-CEE5CAB5088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35143" y="5583004"/>
            <a:ext cx="529911" cy="529911"/>
          </a:xfrm>
          <a:prstGeom prst="rect">
            <a:avLst/>
          </a:prstGeom>
        </p:spPr>
      </p:pic>
      <p:sp>
        <p:nvSpPr>
          <p:cNvPr id="60" name="TextBox 59">
            <a:extLst>
              <a:ext uri="{FF2B5EF4-FFF2-40B4-BE49-F238E27FC236}">
                <a16:creationId xmlns:a16="http://schemas.microsoft.com/office/drawing/2014/main" id="{949C123D-7300-E96F-13BF-6A2DECF3ABBE}"/>
              </a:ext>
            </a:extLst>
          </p:cNvPr>
          <p:cNvSpPr txBox="1"/>
          <p:nvPr/>
        </p:nvSpPr>
        <p:spPr>
          <a:xfrm>
            <a:off x="1314483" y="5687145"/>
            <a:ext cx="837602"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1</a:t>
            </a:r>
            <a:endParaRPr lang="en-US" dirty="0">
              <a:solidFill>
                <a:srgbClr val="3F3F3F"/>
              </a:solidFill>
              <a:effectLst/>
              <a:latin typeface="FranklinGothicURWBoo" pitchFamily="2" charset="77"/>
            </a:endParaRPr>
          </a:p>
        </p:txBody>
      </p:sp>
      <p:sp>
        <p:nvSpPr>
          <p:cNvPr id="61" name="TextBox 60">
            <a:extLst>
              <a:ext uri="{FF2B5EF4-FFF2-40B4-BE49-F238E27FC236}">
                <a16:creationId xmlns:a16="http://schemas.microsoft.com/office/drawing/2014/main" id="{D88AF161-649C-E949-3025-DB47C7B67F15}"/>
              </a:ext>
            </a:extLst>
          </p:cNvPr>
          <p:cNvSpPr txBox="1"/>
          <p:nvPr/>
        </p:nvSpPr>
        <p:spPr>
          <a:xfrm>
            <a:off x="2237076" y="5687145"/>
            <a:ext cx="7569165" cy="369332"/>
          </a:xfrm>
          <a:prstGeom prst="rect">
            <a:avLst/>
          </a:prstGeom>
          <a:noFill/>
        </p:spPr>
        <p:txBody>
          <a:bodyPr wrap="square" rtlCol="0">
            <a:spAutoFit/>
          </a:bodyPr>
          <a:lstStyle/>
          <a:p>
            <a:r>
              <a:rPr lang="en-US" b="1" dirty="0">
                <a:solidFill>
                  <a:srgbClr val="C41230"/>
                </a:solidFill>
                <a:effectLst/>
                <a:latin typeface="FranklinGothicURWBoo" pitchFamily="2" charset="77"/>
              </a:rPr>
              <a:t>Register on </a:t>
            </a:r>
            <a:r>
              <a:rPr lang="en-US" b="1" u="sng" dirty="0">
                <a:solidFill>
                  <a:srgbClr val="C41230"/>
                </a:solidFill>
                <a:effectLst/>
                <a:latin typeface="FranklinGothicURWBoo" pitchFamily="2" charset="77"/>
              </a:rPr>
              <a:t>www.</a:t>
            </a:r>
            <a:r>
              <a:rPr lang="en-US" b="1" u="sng" dirty="0">
                <a:solidFill>
                  <a:srgbClr val="C41230"/>
                </a:solidFill>
                <a:effectLst/>
                <a:latin typeface="FranklinGothicURWBoo" pitchFamily="2" charset="77"/>
                <a:hlinkClick r:id="rId11">
                  <a:extLst>
                    <a:ext uri="{A12FA001-AC4F-418D-AE19-62706E023703}">
                      <ahyp:hlinkClr xmlns:ahyp="http://schemas.microsoft.com/office/drawing/2018/hyperlinkcolor" val="tx"/>
                    </a:ext>
                  </a:extLst>
                </a:hlinkClick>
              </a:rPr>
              <a:t>S</a:t>
            </a:r>
            <a:r>
              <a:rPr lang="en-US" b="1" dirty="0">
                <a:solidFill>
                  <a:srgbClr val="C41230"/>
                </a:solidFill>
                <a:effectLst/>
                <a:latin typeface="FranklinGothicURWBoo" pitchFamily="2" charset="77"/>
                <a:hlinkClick r:id="rId11">
                  <a:extLst>
                    <a:ext uri="{A12FA001-AC4F-418D-AE19-62706E023703}">
                      <ahyp:hlinkClr xmlns:ahyp="http://schemas.microsoft.com/office/drawing/2018/hyperlinkcolor" val="tx"/>
                    </a:ext>
                  </a:extLst>
                </a:hlinkClick>
              </a:rPr>
              <a:t>AM.gov</a:t>
            </a:r>
            <a:endParaRPr lang="en-US" b="1" dirty="0">
              <a:solidFill>
                <a:srgbClr val="C41230"/>
              </a:solidFill>
            </a:endParaRPr>
          </a:p>
        </p:txBody>
      </p:sp>
      <p:cxnSp>
        <p:nvCxnSpPr>
          <p:cNvPr id="62" name="Straight Connector 61">
            <a:extLst>
              <a:ext uri="{FF2B5EF4-FFF2-40B4-BE49-F238E27FC236}">
                <a16:creationId xmlns:a16="http://schemas.microsoft.com/office/drawing/2014/main" id="{1404A215-1E71-45F1-2403-029DEE2F99DB}"/>
              </a:ext>
            </a:extLst>
          </p:cNvPr>
          <p:cNvCxnSpPr>
            <a:cxnSpLocks/>
          </p:cNvCxnSpPr>
          <p:nvPr/>
        </p:nvCxnSpPr>
        <p:spPr>
          <a:xfrm>
            <a:off x="2202701" y="5525573"/>
            <a:ext cx="9319575" cy="0"/>
          </a:xfrm>
          <a:prstGeom prst="line">
            <a:avLst/>
          </a:prstGeom>
          <a:ln w="12700">
            <a:solidFill>
              <a:srgbClr val="C41230">
                <a:alpha val="50000"/>
              </a:srgbClr>
            </a:solidFill>
          </a:ln>
        </p:spPr>
        <p:style>
          <a:lnRef idx="1">
            <a:schemeClr val="accent1"/>
          </a:lnRef>
          <a:fillRef idx="0">
            <a:schemeClr val="accent1"/>
          </a:fillRef>
          <a:effectRef idx="0">
            <a:schemeClr val="accent1"/>
          </a:effectRef>
          <a:fontRef idx="minor">
            <a:schemeClr val="tx1"/>
          </a:fontRef>
        </p:style>
      </p:cxnSp>
      <p:sp>
        <p:nvSpPr>
          <p:cNvPr id="63" name="Rectangle 62">
            <a:extLst>
              <a:ext uri="{FF2B5EF4-FFF2-40B4-BE49-F238E27FC236}">
                <a16:creationId xmlns:a16="http://schemas.microsoft.com/office/drawing/2014/main" id="{ABECAB37-DA82-4672-4D42-847F49042C13}"/>
              </a:ext>
            </a:extLst>
          </p:cNvPr>
          <p:cNvSpPr/>
          <p:nvPr/>
        </p:nvSpPr>
        <p:spPr>
          <a:xfrm>
            <a:off x="2285431" y="5660713"/>
            <a:ext cx="2854980" cy="41609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Rectangle 63">
            <a:extLst>
              <a:ext uri="{FF2B5EF4-FFF2-40B4-BE49-F238E27FC236}">
                <a16:creationId xmlns:a16="http://schemas.microsoft.com/office/drawing/2014/main" id="{9C938EA9-6196-0BC3-2878-B59348BFE2B4}"/>
              </a:ext>
            </a:extLst>
          </p:cNvPr>
          <p:cNvSpPr/>
          <p:nvPr/>
        </p:nvSpPr>
        <p:spPr>
          <a:xfrm>
            <a:off x="1526109" y="4755220"/>
            <a:ext cx="1526647" cy="661710"/>
          </a:xfrm>
          <a:prstGeom prst="rect">
            <a:avLst/>
          </a:prstGeom>
          <a:solidFill>
            <a:schemeClr val="accent2">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TextBox 64">
            <a:extLst>
              <a:ext uri="{FF2B5EF4-FFF2-40B4-BE49-F238E27FC236}">
                <a16:creationId xmlns:a16="http://schemas.microsoft.com/office/drawing/2014/main" id="{DB01F154-394C-06AA-642C-50B211DE9737}"/>
              </a:ext>
            </a:extLst>
          </p:cNvPr>
          <p:cNvSpPr txBox="1"/>
          <p:nvPr/>
        </p:nvSpPr>
        <p:spPr>
          <a:xfrm>
            <a:off x="2059191" y="4942162"/>
            <a:ext cx="993565"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2</a:t>
            </a:r>
            <a:endParaRPr lang="en-US" dirty="0">
              <a:solidFill>
                <a:schemeClr val="bg1"/>
              </a:solidFill>
              <a:effectLst/>
              <a:latin typeface="FranklinGothicURWBoo" pitchFamily="2" charset="77"/>
            </a:endParaRPr>
          </a:p>
        </p:txBody>
      </p:sp>
      <p:sp>
        <p:nvSpPr>
          <p:cNvPr id="66" name="TextBox 65">
            <a:extLst>
              <a:ext uri="{FF2B5EF4-FFF2-40B4-BE49-F238E27FC236}">
                <a16:creationId xmlns:a16="http://schemas.microsoft.com/office/drawing/2014/main" id="{18AAFE21-F567-6896-3362-755EDD17C44B}"/>
              </a:ext>
            </a:extLst>
          </p:cNvPr>
          <p:cNvSpPr txBox="1"/>
          <p:nvPr/>
        </p:nvSpPr>
        <p:spPr>
          <a:xfrm>
            <a:off x="3121557" y="4942162"/>
            <a:ext cx="8400720" cy="369332"/>
          </a:xfrm>
          <a:prstGeom prst="rect">
            <a:avLst/>
          </a:prstGeom>
          <a:noFill/>
        </p:spPr>
        <p:txBody>
          <a:bodyPr wrap="square" rtlCol="0">
            <a:spAutoFit/>
          </a:bodyPr>
          <a:lstStyle/>
          <a:p>
            <a:r>
              <a:rPr lang="en-US" b="1" i="0" dirty="0">
                <a:solidFill>
                  <a:schemeClr val="accent2">
                    <a:lumMod val="75000"/>
                  </a:schemeClr>
                </a:solidFill>
                <a:effectLst/>
                <a:latin typeface="FranklinGothicURWBoo"/>
              </a:rPr>
              <a:t>Do Your </a:t>
            </a:r>
            <a:r>
              <a:rPr lang="en-US" b="1" dirty="0">
                <a:solidFill>
                  <a:schemeClr val="accent2">
                    <a:lumMod val="75000"/>
                  </a:schemeClr>
                </a:solidFill>
                <a:latin typeface="FranklinGothicURWBoo"/>
              </a:rPr>
              <a:t>Re</a:t>
            </a:r>
            <a:r>
              <a:rPr lang="en-US" b="1" i="0" dirty="0">
                <a:solidFill>
                  <a:schemeClr val="accent2">
                    <a:lumMod val="75000"/>
                  </a:schemeClr>
                </a:solidFill>
                <a:effectLst/>
                <a:latin typeface="FranklinGothicURWBoo"/>
              </a:rPr>
              <a:t>search </a:t>
            </a:r>
            <a:r>
              <a:rPr lang="en-US" b="1" dirty="0">
                <a:solidFill>
                  <a:schemeClr val="accent2">
                    <a:lumMod val="75000"/>
                  </a:schemeClr>
                </a:solidFill>
                <a:latin typeface="FranklinGothicURWBoo"/>
              </a:rPr>
              <a:t>to</a:t>
            </a:r>
            <a:r>
              <a:rPr lang="en-US" b="1" i="0" dirty="0">
                <a:solidFill>
                  <a:schemeClr val="accent2">
                    <a:lumMod val="75000"/>
                  </a:schemeClr>
                </a:solidFill>
                <a:effectLst/>
                <a:latin typeface="FranklinGothicURWBoo"/>
              </a:rPr>
              <a:t> Understand What DHS </a:t>
            </a:r>
            <a:r>
              <a:rPr lang="en-US" b="1" dirty="0">
                <a:solidFill>
                  <a:schemeClr val="accent2">
                    <a:lumMod val="75000"/>
                  </a:schemeClr>
                </a:solidFill>
                <a:latin typeface="FranklinGothicURWBoo"/>
              </a:rPr>
              <a:t>Does, Needs, and Buys</a:t>
            </a:r>
            <a:endParaRPr lang="en-US" b="1" dirty="0">
              <a:solidFill>
                <a:schemeClr val="accent2">
                  <a:lumMod val="75000"/>
                </a:schemeClr>
              </a:solidFill>
            </a:endParaRPr>
          </a:p>
        </p:txBody>
      </p:sp>
      <p:cxnSp>
        <p:nvCxnSpPr>
          <p:cNvPr id="67" name="Straight Connector 66">
            <a:extLst>
              <a:ext uri="{FF2B5EF4-FFF2-40B4-BE49-F238E27FC236}">
                <a16:creationId xmlns:a16="http://schemas.microsoft.com/office/drawing/2014/main" id="{B9089583-34AA-DB48-9C0F-71F65E1B068D}"/>
              </a:ext>
            </a:extLst>
          </p:cNvPr>
          <p:cNvCxnSpPr>
            <a:cxnSpLocks/>
          </p:cNvCxnSpPr>
          <p:nvPr/>
        </p:nvCxnSpPr>
        <p:spPr>
          <a:xfrm>
            <a:off x="2928618" y="4755220"/>
            <a:ext cx="8593658" cy="0"/>
          </a:xfrm>
          <a:prstGeom prst="line">
            <a:avLst/>
          </a:prstGeom>
          <a:ln w="12700">
            <a:solidFill>
              <a:schemeClr val="accent2">
                <a:lumMod val="75000"/>
                <a:alpha val="50000"/>
              </a:schemeClr>
            </a:solidFill>
          </a:ln>
        </p:spPr>
        <p:style>
          <a:lnRef idx="1">
            <a:schemeClr val="accent1"/>
          </a:lnRef>
          <a:fillRef idx="0">
            <a:schemeClr val="accent1"/>
          </a:fillRef>
          <a:effectRef idx="0">
            <a:schemeClr val="accent1"/>
          </a:effectRef>
          <a:fontRef idx="minor">
            <a:schemeClr val="tx1"/>
          </a:fontRef>
        </p:style>
      </p:cxnSp>
      <p:pic>
        <p:nvPicPr>
          <p:cNvPr id="68" name="Graphic 67" descr="Magnifying glass with solid fill">
            <a:extLst>
              <a:ext uri="{FF2B5EF4-FFF2-40B4-BE49-F238E27FC236}">
                <a16:creationId xmlns:a16="http://schemas.microsoft.com/office/drawing/2014/main" id="{E6972752-8A92-2A27-780F-42091C51A27C}"/>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601991" y="4857475"/>
            <a:ext cx="457200" cy="457200"/>
          </a:xfrm>
          <a:prstGeom prst="rect">
            <a:avLst/>
          </a:prstGeom>
        </p:spPr>
      </p:pic>
      <p:sp>
        <p:nvSpPr>
          <p:cNvPr id="69" name="Rectangle 68">
            <a:extLst>
              <a:ext uri="{FF2B5EF4-FFF2-40B4-BE49-F238E27FC236}">
                <a16:creationId xmlns:a16="http://schemas.microsoft.com/office/drawing/2014/main" id="{26699B9E-7628-33ED-1ACB-D157F95CCFE2}"/>
              </a:ext>
            </a:extLst>
          </p:cNvPr>
          <p:cNvSpPr/>
          <p:nvPr/>
        </p:nvSpPr>
        <p:spPr>
          <a:xfrm>
            <a:off x="3128637" y="4923114"/>
            <a:ext cx="7004171" cy="41609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Rectangle 69">
            <a:extLst>
              <a:ext uri="{FF2B5EF4-FFF2-40B4-BE49-F238E27FC236}">
                <a16:creationId xmlns:a16="http://schemas.microsoft.com/office/drawing/2014/main" id="{66E43D68-9420-F839-EFF8-AD35D5ED0FDD}"/>
              </a:ext>
            </a:extLst>
          </p:cNvPr>
          <p:cNvSpPr/>
          <p:nvPr/>
        </p:nvSpPr>
        <p:spPr>
          <a:xfrm>
            <a:off x="2437136" y="3970817"/>
            <a:ext cx="1526647" cy="661710"/>
          </a:xfrm>
          <a:prstGeom prst="rect">
            <a:avLst/>
          </a:prstGeom>
          <a:solidFill>
            <a:schemeClr val="accent4">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1" name="Graphic 70" descr="Bullseye with solid fill">
            <a:extLst>
              <a:ext uri="{FF2B5EF4-FFF2-40B4-BE49-F238E27FC236}">
                <a16:creationId xmlns:a16="http://schemas.microsoft.com/office/drawing/2014/main" id="{E7006CAA-7280-FDB1-6500-E6A5ED64118E}"/>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2520179" y="4049825"/>
            <a:ext cx="532577" cy="532577"/>
          </a:xfrm>
          <a:prstGeom prst="rect">
            <a:avLst/>
          </a:prstGeom>
        </p:spPr>
      </p:pic>
      <p:sp>
        <p:nvSpPr>
          <p:cNvPr id="72" name="TextBox 71">
            <a:extLst>
              <a:ext uri="{FF2B5EF4-FFF2-40B4-BE49-F238E27FC236}">
                <a16:creationId xmlns:a16="http://schemas.microsoft.com/office/drawing/2014/main" id="{288186E5-FEED-C9DD-B139-739E13FD338B}"/>
              </a:ext>
            </a:extLst>
          </p:cNvPr>
          <p:cNvSpPr txBox="1"/>
          <p:nvPr/>
        </p:nvSpPr>
        <p:spPr>
          <a:xfrm>
            <a:off x="2928618" y="4146670"/>
            <a:ext cx="1035165"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3</a:t>
            </a:r>
            <a:endParaRPr lang="en-US" dirty="0">
              <a:solidFill>
                <a:schemeClr val="bg1"/>
              </a:solidFill>
              <a:effectLst/>
              <a:latin typeface="FranklinGothicURWBoo" pitchFamily="2" charset="77"/>
            </a:endParaRPr>
          </a:p>
        </p:txBody>
      </p:sp>
      <p:sp>
        <p:nvSpPr>
          <p:cNvPr id="73" name="TextBox 72">
            <a:extLst>
              <a:ext uri="{FF2B5EF4-FFF2-40B4-BE49-F238E27FC236}">
                <a16:creationId xmlns:a16="http://schemas.microsoft.com/office/drawing/2014/main" id="{CB21AD32-4BF4-C4D4-3A79-9B782AD135DC}"/>
              </a:ext>
            </a:extLst>
          </p:cNvPr>
          <p:cNvSpPr txBox="1"/>
          <p:nvPr/>
        </p:nvSpPr>
        <p:spPr>
          <a:xfrm>
            <a:off x="4014438" y="4146670"/>
            <a:ext cx="7569165" cy="369332"/>
          </a:xfrm>
          <a:prstGeom prst="rect">
            <a:avLst/>
          </a:prstGeom>
          <a:noFill/>
        </p:spPr>
        <p:txBody>
          <a:bodyPr wrap="square" rtlCol="0">
            <a:spAutoFit/>
          </a:bodyPr>
          <a:lstStyle/>
          <a:p>
            <a:r>
              <a:rPr lang="en-US" b="1" dirty="0">
                <a:solidFill>
                  <a:schemeClr val="accent4">
                    <a:lumMod val="75000"/>
                  </a:schemeClr>
                </a:solidFill>
                <a:latin typeface="FranklinGothicURWBoo" pitchFamily="2" charset="77"/>
              </a:rPr>
              <a:t>Find Opportunities, Know Your Audience, and Leverage DHS Resources</a:t>
            </a:r>
            <a:endParaRPr lang="en-US" b="1" dirty="0">
              <a:solidFill>
                <a:schemeClr val="accent4">
                  <a:lumMod val="75000"/>
                </a:schemeClr>
              </a:solidFill>
            </a:endParaRPr>
          </a:p>
        </p:txBody>
      </p:sp>
      <p:cxnSp>
        <p:nvCxnSpPr>
          <p:cNvPr id="74" name="Straight Connector 73">
            <a:extLst>
              <a:ext uri="{FF2B5EF4-FFF2-40B4-BE49-F238E27FC236}">
                <a16:creationId xmlns:a16="http://schemas.microsoft.com/office/drawing/2014/main" id="{3A645FA2-1BA4-1C6D-BC22-79AAF031D817}"/>
              </a:ext>
            </a:extLst>
          </p:cNvPr>
          <p:cNvCxnSpPr>
            <a:cxnSpLocks/>
          </p:cNvCxnSpPr>
          <p:nvPr/>
        </p:nvCxnSpPr>
        <p:spPr>
          <a:xfrm>
            <a:off x="3963783" y="3970817"/>
            <a:ext cx="7558493" cy="0"/>
          </a:xfrm>
          <a:prstGeom prst="line">
            <a:avLst/>
          </a:prstGeom>
          <a:ln w="12700">
            <a:solidFill>
              <a:srgbClr val="BF9000">
                <a:alpha val="50000"/>
              </a:srgbClr>
            </a:solidFill>
          </a:ln>
        </p:spPr>
        <p:style>
          <a:lnRef idx="1">
            <a:schemeClr val="accent1"/>
          </a:lnRef>
          <a:fillRef idx="0">
            <a:schemeClr val="accent1"/>
          </a:fillRef>
          <a:effectRef idx="0">
            <a:schemeClr val="accent1"/>
          </a:effectRef>
          <a:fontRef idx="minor">
            <a:schemeClr val="tx1"/>
          </a:fontRef>
        </p:style>
      </p:cxnSp>
      <p:sp>
        <p:nvSpPr>
          <p:cNvPr id="75" name="Rectangle 74">
            <a:extLst>
              <a:ext uri="{FF2B5EF4-FFF2-40B4-BE49-F238E27FC236}">
                <a16:creationId xmlns:a16="http://schemas.microsoft.com/office/drawing/2014/main" id="{8B6C5C44-F6D6-D058-F010-3109A5BB16B1}"/>
              </a:ext>
            </a:extLst>
          </p:cNvPr>
          <p:cNvSpPr/>
          <p:nvPr/>
        </p:nvSpPr>
        <p:spPr>
          <a:xfrm>
            <a:off x="4018857" y="4111553"/>
            <a:ext cx="7297024" cy="41609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0794079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EE3A9725-4C5E-FD09-27CA-346B64AB1BFB}"/>
              </a:ext>
            </a:extLst>
          </p:cNvPr>
          <p:cNvSpPr/>
          <p:nvPr/>
        </p:nvSpPr>
        <p:spPr>
          <a:xfrm>
            <a:off x="712306" y="813318"/>
            <a:ext cx="2503447" cy="5442667"/>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4" name="Slide Number Placeholder 3"/>
          <p:cNvSpPr>
            <a:spLocks noGrp="1"/>
          </p:cNvSpPr>
          <p:nvPr>
            <p:ph type="sldNum" sz="quarter" idx="10"/>
          </p:nvPr>
        </p:nvSpPr>
        <p:spPr/>
        <p:txBody>
          <a:bodyPr/>
          <a:lstStyle/>
          <a:p>
            <a:fld id="{4FAB73BC-B049-4115-A692-8D63A059BFB8}" type="slidenum">
              <a:rPr lang="en-US" smtClean="0"/>
              <a:pPr/>
              <a:t>45</a:t>
            </a:fld>
            <a:endParaRPr lang="en-US" dirty="0"/>
          </a:p>
        </p:txBody>
      </p:sp>
      <p:sp>
        <p:nvSpPr>
          <p:cNvPr id="38" name="TextBox 37">
            <a:extLst>
              <a:ext uri="{FF2B5EF4-FFF2-40B4-BE49-F238E27FC236}">
                <a16:creationId xmlns:a16="http://schemas.microsoft.com/office/drawing/2014/main" id="{9C14ADE4-67D5-46F2-81A6-94128594453D}"/>
              </a:ext>
            </a:extLst>
          </p:cNvPr>
          <p:cNvSpPr txBox="1"/>
          <p:nvPr/>
        </p:nvSpPr>
        <p:spPr>
          <a:xfrm>
            <a:off x="711669" y="886770"/>
            <a:ext cx="2307985" cy="1384995"/>
          </a:xfrm>
          <a:prstGeom prst="rect">
            <a:avLst/>
          </a:prstGeom>
          <a:noFill/>
        </p:spPr>
        <p:txBody>
          <a:bodyPr wrap="square" rtlCol="0">
            <a:spAutoFit/>
          </a:bodyPr>
          <a:lstStyle>
            <a:defPPr>
              <a:defRPr lang="en-US"/>
            </a:defPPr>
            <a:lvl1pPr algn="ctr">
              <a:defRPr sz="1400" b="1">
                <a:solidFill>
                  <a:schemeClr val="bg1"/>
                </a:solidFill>
                <a:latin typeface="+mj-lt"/>
              </a:defRPr>
            </a:lvl1pPr>
          </a:lstStyle>
          <a:p>
            <a:r>
              <a:rPr lang="en-US" sz="2800" dirty="0">
                <a:latin typeface="Franklin Gothic Book" panose="020B0503020102020204" pitchFamily="34" charset="0"/>
              </a:rPr>
              <a:t>DHS Procurement Opportunities </a:t>
            </a:r>
          </a:p>
        </p:txBody>
      </p:sp>
      <p:pic>
        <p:nvPicPr>
          <p:cNvPr id="43" name="Graphic 42" descr="Programmer female with solid fill">
            <a:extLst>
              <a:ext uri="{FF2B5EF4-FFF2-40B4-BE49-F238E27FC236}">
                <a16:creationId xmlns:a16="http://schemas.microsoft.com/office/drawing/2014/main" id="{23F5DF66-6749-4C63-F4C2-7662E67DA5C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993960" y="4103386"/>
            <a:ext cx="2152599" cy="2152599"/>
          </a:xfrm>
          <a:prstGeom prst="rect">
            <a:avLst/>
          </a:prstGeom>
        </p:spPr>
      </p:pic>
      <p:sp>
        <p:nvSpPr>
          <p:cNvPr id="130" name="Oval 129">
            <a:extLst>
              <a:ext uri="{FF2B5EF4-FFF2-40B4-BE49-F238E27FC236}">
                <a16:creationId xmlns:a16="http://schemas.microsoft.com/office/drawing/2014/main" id="{E430CE64-4855-9CCF-C968-AE2238464AF0}"/>
              </a:ext>
            </a:extLst>
          </p:cNvPr>
          <p:cNvSpPr/>
          <p:nvPr/>
        </p:nvSpPr>
        <p:spPr>
          <a:xfrm>
            <a:off x="8922590" y="3026719"/>
            <a:ext cx="2680219" cy="2622829"/>
          </a:xfrm>
          <a:prstGeom prst="ellipse">
            <a:avLst/>
          </a:prstGeom>
          <a:noFill/>
          <a:ln w="50800">
            <a:solidFill>
              <a:srgbClr val="5E97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1" name="Oval 130">
            <a:extLst>
              <a:ext uri="{FF2B5EF4-FFF2-40B4-BE49-F238E27FC236}">
                <a16:creationId xmlns:a16="http://schemas.microsoft.com/office/drawing/2014/main" id="{6F4383DE-D2C9-E862-9BBF-686234CD45F5}"/>
              </a:ext>
            </a:extLst>
          </p:cNvPr>
          <p:cNvSpPr/>
          <p:nvPr/>
        </p:nvSpPr>
        <p:spPr>
          <a:xfrm>
            <a:off x="4789780" y="760552"/>
            <a:ext cx="3123019" cy="3217619"/>
          </a:xfrm>
          <a:prstGeom prst="ellipse">
            <a:avLst/>
          </a:prstGeom>
          <a:noFill/>
          <a:ln w="50800">
            <a:solidFill>
              <a:srgbClr val="5E97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2" name="TextBox 131">
            <a:extLst>
              <a:ext uri="{FF2B5EF4-FFF2-40B4-BE49-F238E27FC236}">
                <a16:creationId xmlns:a16="http://schemas.microsoft.com/office/drawing/2014/main" id="{EC668D85-D1F1-1AAF-559B-C9B26952BA37}"/>
              </a:ext>
            </a:extLst>
          </p:cNvPr>
          <p:cNvSpPr txBox="1"/>
          <p:nvPr/>
        </p:nvSpPr>
        <p:spPr>
          <a:xfrm>
            <a:off x="4838700" y="971430"/>
            <a:ext cx="2941083" cy="2631490"/>
          </a:xfrm>
          <a:prstGeom prst="rect">
            <a:avLst/>
          </a:prstGeom>
          <a:noFill/>
        </p:spPr>
        <p:txBody>
          <a:bodyPr wrap="square" rtlCol="0">
            <a:spAutoFit/>
          </a:bodyPr>
          <a:lstStyle/>
          <a:p>
            <a:pPr algn="ctr">
              <a:spcAft>
                <a:spcPts val="600"/>
              </a:spcAft>
            </a:pPr>
            <a:endParaRPr lang="en-US" sz="1600" b="1" dirty="0">
              <a:solidFill>
                <a:srgbClr val="005188"/>
              </a:solidFill>
              <a:latin typeface="Franklin Gothic Book" panose="020B0503020102020204" pitchFamily="34" charset="0"/>
            </a:endParaRPr>
          </a:p>
          <a:p>
            <a:pPr algn="ctr">
              <a:spcAft>
                <a:spcPts val="600"/>
              </a:spcAft>
            </a:pPr>
            <a:r>
              <a:rPr lang="en-US" b="1" dirty="0">
                <a:solidFill>
                  <a:srgbClr val="5E9732"/>
                </a:solidFill>
                <a:latin typeface="Franklin Gothic Book" panose="020B0503020102020204" pitchFamily="34" charset="0"/>
              </a:rPr>
              <a:t>DHS-Wide Contract</a:t>
            </a:r>
            <a:br>
              <a:rPr lang="en-US" b="1" dirty="0">
                <a:solidFill>
                  <a:srgbClr val="5E9732"/>
                </a:solidFill>
                <a:latin typeface="Franklin Gothic Book" panose="020B0503020102020204" pitchFamily="34" charset="0"/>
              </a:rPr>
            </a:br>
            <a:r>
              <a:rPr lang="en-US" b="1" dirty="0">
                <a:solidFill>
                  <a:srgbClr val="5E9732"/>
                </a:solidFill>
                <a:latin typeface="Franklin Gothic Book" panose="020B0503020102020204" pitchFamily="34" charset="0"/>
              </a:rPr>
              <a:t>Vehicles and Best in Class (BIC) Contracts</a:t>
            </a:r>
          </a:p>
          <a:p>
            <a:pPr algn="ctr">
              <a:spcAft>
                <a:spcPts val="600"/>
              </a:spcAft>
            </a:pPr>
            <a:r>
              <a:rPr lang="en-US" sz="1600" dirty="0">
                <a:solidFill>
                  <a:srgbClr val="005188"/>
                </a:solidFill>
                <a:latin typeface="Franklin Gothic Book" panose="020B0503020102020204" pitchFamily="34" charset="0"/>
              </a:rPr>
              <a:t>Vendors must hold a contract or agreement on the vehicle to compete for orders. </a:t>
            </a:r>
          </a:p>
          <a:p>
            <a:pPr algn="ctr">
              <a:spcAft>
                <a:spcPts val="600"/>
              </a:spcAft>
            </a:pPr>
            <a:r>
              <a:rPr lang="en-US" sz="1600" dirty="0">
                <a:solidFill>
                  <a:srgbClr val="005188"/>
                </a:solidFill>
                <a:latin typeface="Franklin Gothic Book" panose="020B0503020102020204" pitchFamily="34" charset="0"/>
                <a:hlinkClick r:id="rId5"/>
              </a:rPr>
              <a:t>Department-Wide </a:t>
            </a:r>
            <a:br>
              <a:rPr lang="en-US" sz="1600" dirty="0">
                <a:solidFill>
                  <a:srgbClr val="005188"/>
                </a:solidFill>
                <a:latin typeface="Franklin Gothic Book" panose="020B0503020102020204" pitchFamily="34" charset="0"/>
                <a:hlinkClick r:id="rId5"/>
              </a:rPr>
            </a:br>
            <a:r>
              <a:rPr lang="en-US" sz="1600" dirty="0">
                <a:solidFill>
                  <a:srgbClr val="005188"/>
                </a:solidFill>
                <a:latin typeface="Franklin Gothic Book" panose="020B0503020102020204" pitchFamily="34" charset="0"/>
                <a:hlinkClick r:id="rId5"/>
              </a:rPr>
              <a:t>Contract Vehicles</a:t>
            </a:r>
            <a:endParaRPr lang="en-US" sz="1400" dirty="0">
              <a:solidFill>
                <a:srgbClr val="005188"/>
              </a:solidFill>
              <a:latin typeface="Franklin Gothic Book" panose="020B0503020102020204" pitchFamily="34" charset="0"/>
            </a:endParaRPr>
          </a:p>
        </p:txBody>
      </p:sp>
      <p:sp>
        <p:nvSpPr>
          <p:cNvPr id="133" name="TextBox 132">
            <a:extLst>
              <a:ext uri="{FF2B5EF4-FFF2-40B4-BE49-F238E27FC236}">
                <a16:creationId xmlns:a16="http://schemas.microsoft.com/office/drawing/2014/main" id="{FF4D5BC7-3A23-0043-F801-9FAD110D9141}"/>
              </a:ext>
            </a:extLst>
          </p:cNvPr>
          <p:cNvSpPr txBox="1"/>
          <p:nvPr/>
        </p:nvSpPr>
        <p:spPr>
          <a:xfrm>
            <a:off x="9026131" y="3566808"/>
            <a:ext cx="2532115" cy="1933863"/>
          </a:xfrm>
          <a:prstGeom prst="rect">
            <a:avLst/>
          </a:prstGeom>
          <a:noFill/>
          <a:effectLst>
            <a:outerShdw blurRad="76200" dir="18900000" sy="23000" kx="-1200000" algn="bl" rotWithShape="0">
              <a:prstClr val="black">
                <a:alpha val="20000"/>
              </a:prstClr>
            </a:outerShdw>
          </a:effectLst>
        </p:spPr>
        <p:txBody>
          <a:bodyPr wrap="square" rtlCol="0">
            <a:spAutoFit/>
          </a:bodyPr>
          <a:lstStyle/>
          <a:p>
            <a:pPr algn="ctr">
              <a:spcAft>
                <a:spcPts val="600"/>
              </a:spcAft>
            </a:pPr>
            <a:r>
              <a:rPr lang="en-US" b="1" dirty="0">
                <a:solidFill>
                  <a:srgbClr val="5E9732"/>
                </a:solidFill>
                <a:latin typeface="Franklin Gothic Book" panose="020B0503020102020204" pitchFamily="34" charset="0"/>
              </a:rPr>
              <a:t>GSA Schedules</a:t>
            </a:r>
          </a:p>
          <a:p>
            <a:pPr algn="ctr">
              <a:spcAft>
                <a:spcPts val="1000"/>
              </a:spcAft>
            </a:pPr>
            <a:r>
              <a:rPr lang="en-US" sz="1600" dirty="0">
                <a:solidFill>
                  <a:srgbClr val="005188"/>
                </a:solidFill>
                <a:latin typeface="Franklin Gothic Book" panose="020B0503020102020204" pitchFamily="34" charset="0"/>
              </a:rPr>
              <a:t>Vendors must be on a GSA Schedule to participate. </a:t>
            </a:r>
          </a:p>
          <a:p>
            <a:pPr algn="ctr">
              <a:spcAft>
                <a:spcPts val="1000"/>
              </a:spcAft>
            </a:pPr>
            <a:r>
              <a:rPr lang="en-US" sz="1600" dirty="0">
                <a:solidFill>
                  <a:srgbClr val="0563C1"/>
                </a:solidFill>
                <a:latin typeface="Franklin Gothic Book" panose="020B0503020102020204" pitchFamily="34" charset="0"/>
                <a:hlinkClick r:id="rId6">
                  <a:extLst>
                    <a:ext uri="{A12FA001-AC4F-418D-AE19-62706E023703}">
                      <ahyp:hlinkClr xmlns:ahyp="http://schemas.microsoft.com/office/drawing/2018/hyperlinkcolor" val="tx"/>
                    </a:ext>
                  </a:extLst>
                </a:hlinkClick>
              </a:rPr>
              <a:t>eBuy</a:t>
            </a:r>
            <a:r>
              <a:rPr lang="en-US" sz="1600" dirty="0">
                <a:solidFill>
                  <a:srgbClr val="005188"/>
                </a:solidFill>
                <a:latin typeface="Franklin Gothic Book" panose="020B0503020102020204" pitchFamily="34" charset="0"/>
              </a:rPr>
              <a:t> is the GSA system where RFQs are posted. </a:t>
            </a:r>
            <a:endParaRPr lang="en-US" sz="1600" dirty="0">
              <a:solidFill>
                <a:srgbClr val="005188"/>
              </a:solidFill>
              <a:highlight>
                <a:srgbClr val="FFFF00"/>
              </a:highlight>
              <a:latin typeface="Franklin Gothic Book" panose="020B0503020102020204" pitchFamily="34" charset="0"/>
            </a:endParaRPr>
          </a:p>
          <a:p>
            <a:pPr algn="ctr">
              <a:spcAft>
                <a:spcPts val="600"/>
              </a:spcAft>
            </a:pPr>
            <a:r>
              <a:rPr lang="en-US" sz="1600" dirty="0">
                <a:latin typeface="Franklin Gothic Book" panose="020B0503020102020204" pitchFamily="34" charset="0"/>
              </a:rPr>
              <a:t> </a:t>
            </a:r>
            <a:endParaRPr lang="en-US" sz="1600" dirty="0">
              <a:solidFill>
                <a:schemeClr val="accent1">
                  <a:lumMod val="50000"/>
                </a:schemeClr>
              </a:solidFill>
              <a:highlight>
                <a:srgbClr val="FFFF00"/>
              </a:highlight>
              <a:latin typeface="Franklin Gothic Book" panose="020B0503020102020204" pitchFamily="34" charset="0"/>
            </a:endParaRPr>
          </a:p>
        </p:txBody>
      </p:sp>
      <p:sp>
        <p:nvSpPr>
          <p:cNvPr id="134" name="Oval 133">
            <a:extLst>
              <a:ext uri="{FF2B5EF4-FFF2-40B4-BE49-F238E27FC236}">
                <a16:creationId xmlns:a16="http://schemas.microsoft.com/office/drawing/2014/main" id="{9774B3AA-74B2-10EE-7B34-6B56148399A0}"/>
              </a:ext>
            </a:extLst>
          </p:cNvPr>
          <p:cNvSpPr/>
          <p:nvPr/>
        </p:nvSpPr>
        <p:spPr>
          <a:xfrm>
            <a:off x="8070259" y="725463"/>
            <a:ext cx="2261828" cy="2230827"/>
          </a:xfrm>
          <a:prstGeom prst="ellipse">
            <a:avLst/>
          </a:prstGeom>
          <a:noFill/>
          <a:ln w="50800">
            <a:solidFill>
              <a:srgbClr val="5E97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5" name="TextBox 134">
            <a:extLst>
              <a:ext uri="{FF2B5EF4-FFF2-40B4-BE49-F238E27FC236}">
                <a16:creationId xmlns:a16="http://schemas.microsoft.com/office/drawing/2014/main" id="{6108FF13-756A-EEFA-D979-FB3CFE243C47}"/>
              </a:ext>
            </a:extLst>
          </p:cNvPr>
          <p:cNvSpPr txBox="1"/>
          <p:nvPr/>
        </p:nvSpPr>
        <p:spPr>
          <a:xfrm>
            <a:off x="8230443" y="978482"/>
            <a:ext cx="1941460" cy="1805623"/>
          </a:xfrm>
          <a:prstGeom prst="rect">
            <a:avLst/>
          </a:prstGeom>
          <a:noFill/>
        </p:spPr>
        <p:txBody>
          <a:bodyPr wrap="square" rtlCol="0">
            <a:spAutoFit/>
          </a:bodyPr>
          <a:lstStyle/>
          <a:p>
            <a:pPr algn="ctr">
              <a:spcAft>
                <a:spcPts val="600"/>
              </a:spcAft>
            </a:pPr>
            <a:r>
              <a:rPr lang="en-US" b="1" dirty="0">
                <a:solidFill>
                  <a:srgbClr val="5E9732"/>
                </a:solidFill>
                <a:latin typeface="Franklin Gothic Book" panose="020B0503020102020204" pitchFamily="34" charset="0"/>
              </a:rPr>
              <a:t>Open Market</a:t>
            </a:r>
          </a:p>
          <a:p>
            <a:pPr algn="ctr">
              <a:spcAft>
                <a:spcPts val="1000"/>
              </a:spcAft>
            </a:pPr>
            <a:r>
              <a:rPr lang="en-US" sz="1600" dirty="0">
                <a:solidFill>
                  <a:srgbClr val="005188"/>
                </a:solidFill>
                <a:latin typeface="Franklin Gothic Book" panose="020B0503020102020204" pitchFamily="34" charset="0"/>
              </a:rPr>
              <a:t>Open to all vendors within specified parameters.</a:t>
            </a:r>
          </a:p>
          <a:p>
            <a:pPr algn="ctr">
              <a:spcAft>
                <a:spcPts val="1200"/>
              </a:spcAft>
            </a:pPr>
            <a:r>
              <a:rPr kumimoji="0" lang="en-US" sz="1600" b="0" i="0" u="none" strike="noStrike" kern="1200" cap="none" spc="0" normalizeH="0" baseline="0" noProof="0" dirty="0">
                <a:ln>
                  <a:noFill/>
                </a:ln>
                <a:solidFill>
                  <a:srgbClr val="005188"/>
                </a:solidFill>
                <a:effectLst/>
                <a:uLnTx/>
                <a:uFillTx/>
                <a:latin typeface="Franklin Gothic Book" panose="020B0503020102020204" pitchFamily="34" charset="0"/>
                <a:hlinkClick r:id="rId7"/>
              </a:rPr>
              <a:t>SAM.gov</a:t>
            </a:r>
            <a:r>
              <a:rPr lang="en-US" sz="1600" dirty="0">
                <a:solidFill>
                  <a:srgbClr val="005188"/>
                </a:solidFill>
                <a:latin typeface="Franklin Gothic Book" panose="020B0503020102020204" pitchFamily="34" charset="0"/>
              </a:rPr>
              <a:t> is a </a:t>
            </a:r>
            <a:br>
              <a:rPr lang="en-US" sz="1600" dirty="0">
                <a:solidFill>
                  <a:srgbClr val="005188"/>
                </a:solidFill>
                <a:latin typeface="Franklin Gothic Book" panose="020B0503020102020204" pitchFamily="34" charset="0"/>
              </a:rPr>
            </a:br>
            <a:r>
              <a:rPr lang="en-US" sz="1600" dirty="0">
                <a:solidFill>
                  <a:srgbClr val="005188"/>
                </a:solidFill>
                <a:latin typeface="Franklin Gothic Book" panose="020B0503020102020204" pitchFamily="34" charset="0"/>
              </a:rPr>
              <a:t>GSA system.</a:t>
            </a:r>
            <a:endParaRPr lang="en-US" sz="1600" dirty="0">
              <a:solidFill>
                <a:srgbClr val="005188"/>
              </a:solidFill>
              <a:highlight>
                <a:srgbClr val="FFFF00"/>
              </a:highlight>
              <a:latin typeface="Franklin Gothic Book" panose="020B0503020102020204" pitchFamily="34" charset="0"/>
            </a:endParaRPr>
          </a:p>
        </p:txBody>
      </p:sp>
      <p:cxnSp>
        <p:nvCxnSpPr>
          <p:cNvPr id="136" name="Straight Connector 135">
            <a:extLst>
              <a:ext uri="{FF2B5EF4-FFF2-40B4-BE49-F238E27FC236}">
                <a16:creationId xmlns:a16="http://schemas.microsoft.com/office/drawing/2014/main" id="{2087413E-1199-1D18-B782-67379F3566B2}"/>
              </a:ext>
            </a:extLst>
          </p:cNvPr>
          <p:cNvCxnSpPr>
            <a:cxnSpLocks/>
          </p:cNvCxnSpPr>
          <p:nvPr/>
        </p:nvCxnSpPr>
        <p:spPr>
          <a:xfrm flipV="1">
            <a:off x="8248748" y="2890452"/>
            <a:ext cx="597738" cy="1352712"/>
          </a:xfrm>
          <a:prstGeom prst="line">
            <a:avLst/>
          </a:prstGeom>
          <a:ln w="50800" cap="rnd">
            <a:solidFill>
              <a:srgbClr val="5E9732"/>
            </a:solidFill>
            <a:prstDash val="sysDot"/>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a16="http://schemas.microsoft.com/office/drawing/2014/main" id="{E8A19A83-4BC3-ABEA-EA2D-19614E145851}"/>
              </a:ext>
            </a:extLst>
          </p:cNvPr>
          <p:cNvCxnSpPr>
            <a:cxnSpLocks/>
          </p:cNvCxnSpPr>
          <p:nvPr/>
        </p:nvCxnSpPr>
        <p:spPr>
          <a:xfrm flipH="1" flipV="1">
            <a:off x="7122969" y="3728135"/>
            <a:ext cx="656814" cy="624142"/>
          </a:xfrm>
          <a:prstGeom prst="line">
            <a:avLst/>
          </a:prstGeom>
          <a:ln w="50800" cap="rnd">
            <a:solidFill>
              <a:srgbClr val="5E9732"/>
            </a:solidFill>
            <a:prstDash val="sysDot"/>
          </a:ln>
        </p:spPr>
        <p:style>
          <a:lnRef idx="1">
            <a:schemeClr val="accent1"/>
          </a:lnRef>
          <a:fillRef idx="0">
            <a:schemeClr val="accent1"/>
          </a:fillRef>
          <a:effectRef idx="0">
            <a:schemeClr val="accent1"/>
          </a:effectRef>
          <a:fontRef idx="minor">
            <a:schemeClr val="tx1"/>
          </a:fontRef>
        </p:style>
      </p:cxnSp>
      <p:cxnSp>
        <p:nvCxnSpPr>
          <p:cNvPr id="138" name="Straight Connector 137">
            <a:extLst>
              <a:ext uri="{FF2B5EF4-FFF2-40B4-BE49-F238E27FC236}">
                <a16:creationId xmlns:a16="http://schemas.microsoft.com/office/drawing/2014/main" id="{2764CC50-E93F-6A81-CD83-3D4B01F388F7}"/>
              </a:ext>
            </a:extLst>
          </p:cNvPr>
          <p:cNvCxnSpPr>
            <a:cxnSpLocks/>
          </p:cNvCxnSpPr>
          <p:nvPr/>
        </p:nvCxnSpPr>
        <p:spPr>
          <a:xfrm>
            <a:off x="8524941" y="4530439"/>
            <a:ext cx="385471" cy="0"/>
          </a:xfrm>
          <a:prstGeom prst="line">
            <a:avLst/>
          </a:prstGeom>
          <a:ln w="50800" cap="rnd">
            <a:solidFill>
              <a:srgbClr val="5E9732"/>
            </a:solidFill>
            <a:prstDash val="sysDot"/>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3C7A4633-D005-095B-8A86-5AB9A8102BE3}"/>
              </a:ext>
            </a:extLst>
          </p:cNvPr>
          <p:cNvCxnSpPr>
            <a:cxnSpLocks/>
          </p:cNvCxnSpPr>
          <p:nvPr/>
        </p:nvCxnSpPr>
        <p:spPr>
          <a:xfrm flipV="1">
            <a:off x="5793677" y="4675938"/>
            <a:ext cx="1871292" cy="361104"/>
          </a:xfrm>
          <a:prstGeom prst="line">
            <a:avLst/>
          </a:prstGeom>
          <a:ln w="50800" cap="rnd">
            <a:solidFill>
              <a:srgbClr val="5E9732"/>
            </a:solidFill>
            <a:prstDash val="sysDot"/>
          </a:ln>
        </p:spPr>
        <p:style>
          <a:lnRef idx="1">
            <a:schemeClr val="accent1"/>
          </a:lnRef>
          <a:fillRef idx="0">
            <a:schemeClr val="accent1"/>
          </a:fillRef>
          <a:effectRef idx="0">
            <a:schemeClr val="accent1"/>
          </a:effectRef>
          <a:fontRef idx="minor">
            <a:schemeClr val="tx1"/>
          </a:fontRef>
        </p:style>
      </p:cxnSp>
      <p:sp>
        <p:nvSpPr>
          <p:cNvPr id="5" name="Oval 4">
            <a:extLst>
              <a:ext uri="{FF2B5EF4-FFF2-40B4-BE49-F238E27FC236}">
                <a16:creationId xmlns:a16="http://schemas.microsoft.com/office/drawing/2014/main" id="{33A7E6E1-480A-A707-A3AE-236DDA9CF45D}"/>
              </a:ext>
            </a:extLst>
          </p:cNvPr>
          <p:cNvSpPr/>
          <p:nvPr/>
        </p:nvSpPr>
        <p:spPr>
          <a:xfrm>
            <a:off x="3294693" y="3566808"/>
            <a:ext cx="2503447" cy="2497603"/>
          </a:xfrm>
          <a:prstGeom prst="ellipse">
            <a:avLst/>
          </a:prstGeom>
          <a:solidFill>
            <a:schemeClr val="bg1"/>
          </a:solidFill>
          <a:ln w="50800">
            <a:solidFill>
              <a:srgbClr val="5E97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TextBox 24">
            <a:extLst>
              <a:ext uri="{FF2B5EF4-FFF2-40B4-BE49-F238E27FC236}">
                <a16:creationId xmlns:a16="http://schemas.microsoft.com/office/drawing/2014/main" id="{CFD2D015-33F7-46B3-B3B5-B5C3387BE46A}"/>
              </a:ext>
            </a:extLst>
          </p:cNvPr>
          <p:cNvSpPr txBox="1"/>
          <p:nvPr/>
        </p:nvSpPr>
        <p:spPr>
          <a:xfrm>
            <a:off x="3464951" y="4053625"/>
            <a:ext cx="2152599" cy="1923604"/>
          </a:xfrm>
          <a:prstGeom prst="rect">
            <a:avLst/>
          </a:prstGeom>
          <a:noFill/>
        </p:spPr>
        <p:txBody>
          <a:bodyPr wrap="square">
            <a:spAutoFit/>
          </a:bodyPr>
          <a:lstStyle/>
          <a:p>
            <a:pPr algn="ctr">
              <a:spcAft>
                <a:spcPts val="600"/>
              </a:spcAft>
            </a:pPr>
            <a:r>
              <a:rPr lang="en-US" b="1" dirty="0">
                <a:solidFill>
                  <a:srgbClr val="5E9732"/>
                </a:solidFill>
                <a:latin typeface="Franklin Gothic Book" panose="020B0503020102020204" pitchFamily="34" charset="0"/>
              </a:rPr>
              <a:t>Other Authorities</a:t>
            </a:r>
          </a:p>
          <a:p>
            <a:pPr algn="ctr"/>
            <a:r>
              <a:rPr lang="en-US" sz="1600" dirty="0">
                <a:solidFill>
                  <a:srgbClr val="005188"/>
                </a:solidFill>
                <a:effectLst/>
                <a:latin typeface="Franklin Gothic Book" panose="020B0503020102020204" pitchFamily="34" charset="0"/>
              </a:rPr>
              <a:t>DHS has other, less-used ways, to buy </a:t>
            </a:r>
            <a:r>
              <a:rPr lang="en-US" sz="1600" dirty="0">
                <a:solidFill>
                  <a:srgbClr val="005188"/>
                </a:solidFill>
                <a:latin typeface="Franklin Gothic Book" panose="020B0503020102020204" pitchFamily="34" charset="0"/>
              </a:rPr>
              <a:t>that</a:t>
            </a:r>
            <a:r>
              <a:rPr lang="en-US" sz="1600" dirty="0">
                <a:solidFill>
                  <a:srgbClr val="005188"/>
                </a:solidFill>
                <a:effectLst/>
                <a:latin typeface="Franklin Gothic Book" panose="020B0503020102020204" pitchFamily="34" charset="0"/>
              </a:rPr>
              <a:t> include, but are not limited to: CSOP, OTs, PIAs, </a:t>
            </a:r>
            <a:r>
              <a:rPr lang="en-US" sz="1600" dirty="0">
                <a:solidFill>
                  <a:srgbClr val="005188"/>
                </a:solidFill>
                <a:latin typeface="Franklin Gothic Book" panose="020B0503020102020204" pitchFamily="34" charset="0"/>
              </a:rPr>
              <a:t>and BOAs.</a:t>
            </a:r>
            <a:endParaRPr lang="en-US" sz="1600" dirty="0">
              <a:solidFill>
                <a:srgbClr val="005188"/>
              </a:solidFill>
              <a:effectLst/>
              <a:latin typeface="Franklin Gothic Book" panose="020B0503020102020204" pitchFamily="34" charset="0"/>
            </a:endParaRPr>
          </a:p>
          <a:p>
            <a:pPr algn="ctr">
              <a:spcAft>
                <a:spcPts val="600"/>
              </a:spcAft>
            </a:pPr>
            <a:endParaRPr lang="en-US" sz="1600" dirty="0">
              <a:solidFill>
                <a:schemeClr val="accent1">
                  <a:lumMod val="50000"/>
                </a:schemeClr>
              </a:solidFill>
              <a:highlight>
                <a:srgbClr val="FFFF00"/>
              </a:highlight>
              <a:latin typeface="Franklin Gothic Book" panose="020B0503020102020204" pitchFamily="34" charset="0"/>
            </a:endParaRPr>
          </a:p>
        </p:txBody>
      </p:sp>
      <p:grpSp>
        <p:nvGrpSpPr>
          <p:cNvPr id="6" name="Group 5">
            <a:extLst>
              <a:ext uri="{FF2B5EF4-FFF2-40B4-BE49-F238E27FC236}">
                <a16:creationId xmlns:a16="http://schemas.microsoft.com/office/drawing/2014/main" id="{2A66DAB9-AAAD-9B27-004D-BAD423A9C2A3}"/>
              </a:ext>
            </a:extLst>
          </p:cNvPr>
          <p:cNvGrpSpPr/>
          <p:nvPr/>
        </p:nvGrpSpPr>
        <p:grpSpPr>
          <a:xfrm>
            <a:off x="10376910" y="760552"/>
            <a:ext cx="1828800" cy="584775"/>
            <a:chOff x="10376910" y="760552"/>
            <a:chExt cx="1828800" cy="584775"/>
          </a:xfrm>
        </p:grpSpPr>
        <p:sp>
          <p:nvSpPr>
            <p:cNvPr id="10" name="Rectangle 9">
              <a:extLst>
                <a:ext uri="{FF2B5EF4-FFF2-40B4-BE49-F238E27FC236}">
                  <a16:creationId xmlns:a16="http://schemas.microsoft.com/office/drawing/2014/main" id="{D8211126-387F-2DDE-AE6E-12FB7B1DF1A8}"/>
                </a:ext>
              </a:extLst>
            </p:cNvPr>
            <p:cNvSpPr/>
            <p:nvPr/>
          </p:nvSpPr>
          <p:spPr>
            <a:xfrm>
              <a:off x="10376910" y="760552"/>
              <a:ext cx="1819039" cy="584775"/>
            </a:xfrm>
            <a:prstGeom prst="rect">
              <a:avLst/>
            </a:prstGeom>
            <a:solidFill>
              <a:srgbClr val="5E9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F23F8115-179F-45D8-87AA-4450032EA587}"/>
                </a:ext>
              </a:extLst>
            </p:cNvPr>
            <p:cNvSpPr txBox="1"/>
            <p:nvPr/>
          </p:nvSpPr>
          <p:spPr>
            <a:xfrm>
              <a:off x="10911318" y="852248"/>
              <a:ext cx="1294392"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4</a:t>
              </a:r>
              <a:endParaRPr lang="en-US" dirty="0">
                <a:solidFill>
                  <a:schemeClr val="bg1"/>
                </a:solidFill>
                <a:effectLst/>
                <a:latin typeface="FranklinGothicURWBoo" pitchFamily="2" charset="77"/>
              </a:endParaRPr>
            </a:p>
          </p:txBody>
        </p:sp>
        <p:pic>
          <p:nvPicPr>
            <p:cNvPr id="2" name="Graphic 1" descr="Thumbs up sign with solid fill">
              <a:extLst>
                <a:ext uri="{FF2B5EF4-FFF2-40B4-BE49-F238E27FC236}">
                  <a16:creationId xmlns:a16="http://schemas.microsoft.com/office/drawing/2014/main" id="{9404C2DB-8DBF-FE2A-73D4-10DE1DC0452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489547" y="806654"/>
              <a:ext cx="460520" cy="460520"/>
            </a:xfrm>
            <a:prstGeom prst="rect">
              <a:avLst/>
            </a:prstGeom>
          </p:spPr>
        </p:pic>
      </p:grpSp>
    </p:spTree>
    <p:extLst>
      <p:ext uri="{BB962C8B-B14F-4D97-AF65-F5344CB8AC3E}">
        <p14:creationId xmlns:p14="http://schemas.microsoft.com/office/powerpoint/2010/main" val="198514610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FDDE505-FFFF-A2C7-8ED9-56BB0A94D052}"/>
              </a:ext>
            </a:extLst>
          </p:cNvPr>
          <p:cNvSpPr/>
          <p:nvPr/>
        </p:nvSpPr>
        <p:spPr>
          <a:xfrm>
            <a:off x="0" y="2198096"/>
            <a:ext cx="12192000" cy="1238440"/>
          </a:xfrm>
          <a:prstGeom prst="rect">
            <a:avLst/>
          </a:prstGeom>
          <a:solidFill>
            <a:srgbClr val="00518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4D9F929-FE8E-4008-BF31-E966D52691CF}"/>
              </a:ext>
            </a:extLst>
          </p:cNvPr>
          <p:cNvSpPr>
            <a:spLocks noGrp="1"/>
          </p:cNvSpPr>
          <p:nvPr>
            <p:ph type="title"/>
          </p:nvPr>
        </p:nvSpPr>
        <p:spPr>
          <a:xfrm>
            <a:off x="663389" y="837223"/>
            <a:ext cx="9408459" cy="720765"/>
          </a:xfrm>
        </p:spPr>
        <p:txBody>
          <a:bodyPr>
            <a:normAutofit/>
          </a:bodyPr>
          <a:lstStyle/>
          <a:p>
            <a:r>
              <a:rPr lang="en-US" sz="3200" dirty="0">
                <a:solidFill>
                  <a:srgbClr val="005188"/>
                </a:solidFill>
              </a:rPr>
              <a:t>CSOP and OT Authorities </a:t>
            </a:r>
          </a:p>
        </p:txBody>
      </p:sp>
      <p:sp>
        <p:nvSpPr>
          <p:cNvPr id="34" name="Oval 33">
            <a:extLst>
              <a:ext uri="{FF2B5EF4-FFF2-40B4-BE49-F238E27FC236}">
                <a16:creationId xmlns:a16="http://schemas.microsoft.com/office/drawing/2014/main" id="{1F80DCD6-6152-473A-AD43-C34F32BDFB70}"/>
              </a:ext>
            </a:extLst>
          </p:cNvPr>
          <p:cNvSpPr/>
          <p:nvPr/>
        </p:nvSpPr>
        <p:spPr>
          <a:xfrm>
            <a:off x="1947418" y="1712667"/>
            <a:ext cx="2260160" cy="2260160"/>
          </a:xfrm>
          <a:prstGeom prst="ellipse">
            <a:avLst/>
          </a:prstGeom>
          <a:gradFill>
            <a:gsLst>
              <a:gs pos="48000">
                <a:srgbClr val="9D1742"/>
              </a:gs>
              <a:gs pos="46000">
                <a:srgbClr val="C41230"/>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5" name="Oval 34">
            <a:extLst>
              <a:ext uri="{FF2B5EF4-FFF2-40B4-BE49-F238E27FC236}">
                <a16:creationId xmlns:a16="http://schemas.microsoft.com/office/drawing/2014/main" id="{438F3759-692A-D7E7-617C-EF7BC99527AE}"/>
              </a:ext>
            </a:extLst>
          </p:cNvPr>
          <p:cNvSpPr/>
          <p:nvPr/>
        </p:nvSpPr>
        <p:spPr>
          <a:xfrm>
            <a:off x="2225061" y="1964879"/>
            <a:ext cx="1704874" cy="1704874"/>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8" name="Oval 47">
            <a:extLst>
              <a:ext uri="{FF2B5EF4-FFF2-40B4-BE49-F238E27FC236}">
                <a16:creationId xmlns:a16="http://schemas.microsoft.com/office/drawing/2014/main" id="{FD234243-008C-34D5-8D67-BDFA912578E4}"/>
              </a:ext>
            </a:extLst>
          </p:cNvPr>
          <p:cNvSpPr/>
          <p:nvPr/>
        </p:nvSpPr>
        <p:spPr>
          <a:xfrm rot="5400000">
            <a:off x="7397987" y="1736534"/>
            <a:ext cx="2260160" cy="2260161"/>
          </a:xfrm>
          <a:prstGeom prst="ellipse">
            <a:avLst/>
          </a:prstGeom>
          <a:gradFill flip="none" rotWithShape="1">
            <a:gsLst>
              <a:gs pos="50000">
                <a:schemeClr val="bg2">
                  <a:lumMod val="25000"/>
                </a:schemeClr>
              </a:gs>
              <a:gs pos="49000">
                <a:schemeClr val="bg2">
                  <a:lumMod val="5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9" name="Oval 48">
            <a:extLst>
              <a:ext uri="{FF2B5EF4-FFF2-40B4-BE49-F238E27FC236}">
                <a16:creationId xmlns:a16="http://schemas.microsoft.com/office/drawing/2014/main" id="{8F03C654-C428-0050-8243-0B877F2F4743}"/>
              </a:ext>
            </a:extLst>
          </p:cNvPr>
          <p:cNvSpPr/>
          <p:nvPr/>
        </p:nvSpPr>
        <p:spPr>
          <a:xfrm rot="5400000">
            <a:off x="7675631" y="2014177"/>
            <a:ext cx="1704873" cy="1704874"/>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nvGrpSpPr>
          <p:cNvPr id="50" name="Group 49">
            <a:extLst>
              <a:ext uri="{FF2B5EF4-FFF2-40B4-BE49-F238E27FC236}">
                <a16:creationId xmlns:a16="http://schemas.microsoft.com/office/drawing/2014/main" id="{1DD4EB2C-A44B-003E-0859-77CC5473A525}"/>
              </a:ext>
            </a:extLst>
          </p:cNvPr>
          <p:cNvGrpSpPr/>
          <p:nvPr/>
        </p:nvGrpSpPr>
        <p:grpSpPr>
          <a:xfrm>
            <a:off x="534160" y="4138760"/>
            <a:ext cx="4870969" cy="1836579"/>
            <a:chOff x="1579788" y="4388934"/>
            <a:chExt cx="2867733" cy="1836579"/>
          </a:xfrm>
        </p:grpSpPr>
        <p:sp>
          <p:nvSpPr>
            <p:cNvPr id="51" name="Rectangle 50">
              <a:extLst>
                <a:ext uri="{FF2B5EF4-FFF2-40B4-BE49-F238E27FC236}">
                  <a16:creationId xmlns:a16="http://schemas.microsoft.com/office/drawing/2014/main" id="{26E29A64-F1E9-50F5-E49A-263ABC18DC1C}"/>
                </a:ext>
              </a:extLst>
            </p:cNvPr>
            <p:cNvSpPr/>
            <p:nvPr/>
          </p:nvSpPr>
          <p:spPr>
            <a:xfrm>
              <a:off x="1579788" y="4388934"/>
              <a:ext cx="2846153" cy="646331"/>
            </a:xfrm>
            <a:prstGeom prst="rect">
              <a:avLst/>
            </a:prstGeom>
          </p:spPr>
          <p:txBody>
            <a:bodyPr wrap="square">
              <a:spAutoFit/>
            </a:bodyPr>
            <a:lstStyle/>
            <a:p>
              <a:pPr algn="ctr">
                <a:lnSpc>
                  <a:spcPct val="100000"/>
                </a:lnSpc>
                <a:spcBef>
                  <a:spcPts val="600"/>
                </a:spcBef>
                <a:spcAft>
                  <a:spcPts val="1000"/>
                </a:spcAft>
              </a:pPr>
              <a:r>
                <a:rPr lang="en-US" sz="1800" b="1" dirty="0">
                  <a:solidFill>
                    <a:srgbClr val="003366"/>
                  </a:solidFill>
                  <a:latin typeface="Franklin Gothic Demi" panose="020B0603020102020204" pitchFamily="34" charset="0"/>
                  <a:cs typeface="Times New Roman" panose="02020603050405020304" pitchFamily="18" charset="0"/>
                </a:rPr>
                <a:t>Commercial Solutions Opening </a:t>
              </a:r>
              <a:br>
                <a:rPr lang="en-US" sz="1800" b="1" dirty="0">
                  <a:solidFill>
                    <a:srgbClr val="003366"/>
                  </a:solidFill>
                  <a:latin typeface="Franklin Gothic Demi" panose="020B0603020102020204" pitchFamily="34" charset="0"/>
                  <a:cs typeface="Times New Roman" panose="02020603050405020304" pitchFamily="18" charset="0"/>
                </a:rPr>
              </a:br>
              <a:r>
                <a:rPr lang="en-US" sz="1800" b="1" dirty="0">
                  <a:solidFill>
                    <a:srgbClr val="003366"/>
                  </a:solidFill>
                  <a:latin typeface="Franklin Gothic Demi" panose="020B0603020102020204" pitchFamily="34" charset="0"/>
                  <a:cs typeface="Times New Roman" panose="02020603050405020304" pitchFamily="18" charset="0"/>
                </a:rPr>
                <a:t>Pilot Program (CSOP) Authority </a:t>
              </a:r>
            </a:p>
          </p:txBody>
        </p:sp>
        <p:sp>
          <p:nvSpPr>
            <p:cNvPr id="52" name="Rectangle 51">
              <a:extLst>
                <a:ext uri="{FF2B5EF4-FFF2-40B4-BE49-F238E27FC236}">
                  <a16:creationId xmlns:a16="http://schemas.microsoft.com/office/drawing/2014/main" id="{91461DAD-4DD8-2146-F495-48D01A1A5AC7}"/>
                </a:ext>
              </a:extLst>
            </p:cNvPr>
            <p:cNvSpPr/>
            <p:nvPr/>
          </p:nvSpPr>
          <p:spPr>
            <a:xfrm flipH="1">
              <a:off x="1706783" y="5020055"/>
              <a:ext cx="2740738" cy="1205458"/>
            </a:xfrm>
            <a:prstGeom prst="rect">
              <a:avLst/>
            </a:prstGeom>
          </p:spPr>
          <p:txBody>
            <a:bodyPr wrap="square">
              <a:spAutoFit/>
            </a:bodyPr>
            <a:lstStyle/>
            <a:p>
              <a:pPr algn="ctr">
                <a:lnSpc>
                  <a:spcPct val="100000"/>
                </a:lnSpc>
                <a:spcAft>
                  <a:spcPts val="1000"/>
                </a:spcAft>
              </a:pPr>
              <a:r>
                <a:rPr lang="en-US" sz="1600" dirty="0">
                  <a:solidFill>
                    <a:srgbClr val="005188"/>
                  </a:solidFill>
                  <a:latin typeface="Franklin Gothic Book" panose="020B0503020102020204" pitchFamily="34" charset="0"/>
                  <a:cs typeface="Times New Roman" panose="02020603050405020304" pitchFamily="18" charset="0"/>
                </a:rPr>
                <a:t>CSOP is used to competitively procure innovative commercial items using a faster evaluation process and simplified contractual instrument. </a:t>
              </a:r>
            </a:p>
            <a:p>
              <a:pPr algn="ctr">
                <a:lnSpc>
                  <a:spcPct val="100000"/>
                </a:lnSpc>
              </a:pPr>
              <a:r>
                <a:rPr lang="en-US" sz="1600" dirty="0">
                  <a:solidFill>
                    <a:srgbClr val="005188"/>
                  </a:solidFill>
                  <a:latin typeface="Franklin Gothic Book" panose="020B0503020102020204" pitchFamily="34" charset="0"/>
                  <a:cs typeface="Times New Roman" panose="02020603050405020304" pitchFamily="18" charset="0"/>
                  <a:hlinkClick r:id="rId3"/>
                </a:rPr>
                <a:t>CSOP Guide</a:t>
              </a:r>
              <a:endParaRPr lang="en-US" sz="1600" dirty="0">
                <a:solidFill>
                  <a:srgbClr val="005188"/>
                </a:solidFill>
                <a:latin typeface="Franklin Gothic Book" panose="020B0503020102020204" pitchFamily="34" charset="0"/>
                <a:cs typeface="Times New Roman" panose="02020603050405020304" pitchFamily="18" charset="0"/>
              </a:endParaRPr>
            </a:p>
          </p:txBody>
        </p:sp>
      </p:grpSp>
      <p:grpSp>
        <p:nvGrpSpPr>
          <p:cNvPr id="53" name="Group 52">
            <a:extLst>
              <a:ext uri="{FF2B5EF4-FFF2-40B4-BE49-F238E27FC236}">
                <a16:creationId xmlns:a16="http://schemas.microsoft.com/office/drawing/2014/main" id="{A4C58A4B-34EF-DC9D-27A2-774A11D939F5}"/>
              </a:ext>
            </a:extLst>
          </p:cNvPr>
          <p:cNvGrpSpPr/>
          <p:nvPr/>
        </p:nvGrpSpPr>
        <p:grpSpPr>
          <a:xfrm>
            <a:off x="5368473" y="4092126"/>
            <a:ext cx="5797200" cy="2200408"/>
            <a:chOff x="1064052" y="4351316"/>
            <a:chExt cx="3361758" cy="2200408"/>
          </a:xfrm>
        </p:grpSpPr>
        <p:sp>
          <p:nvSpPr>
            <p:cNvPr id="54" name="Rectangle 53">
              <a:extLst>
                <a:ext uri="{FF2B5EF4-FFF2-40B4-BE49-F238E27FC236}">
                  <a16:creationId xmlns:a16="http://schemas.microsoft.com/office/drawing/2014/main" id="{398BE570-2752-44DB-FC58-716AAC46B1BD}"/>
                </a:ext>
              </a:extLst>
            </p:cNvPr>
            <p:cNvSpPr/>
            <p:nvPr/>
          </p:nvSpPr>
          <p:spPr>
            <a:xfrm>
              <a:off x="1064052" y="4351316"/>
              <a:ext cx="3361758" cy="369332"/>
            </a:xfrm>
            <a:prstGeom prst="rect">
              <a:avLst/>
            </a:prstGeom>
          </p:spPr>
          <p:txBody>
            <a:bodyPr wrap="square">
              <a:spAutoFit/>
            </a:bodyPr>
            <a:lstStyle/>
            <a:p>
              <a:pPr algn="ctr">
                <a:spcBef>
                  <a:spcPts val="600"/>
                </a:spcBef>
                <a:spcAft>
                  <a:spcPts val="1000"/>
                </a:spcAft>
              </a:pPr>
              <a:r>
                <a:rPr lang="en-US" sz="1800" b="1" dirty="0">
                  <a:solidFill>
                    <a:srgbClr val="003366"/>
                  </a:solidFill>
                  <a:latin typeface="Franklin Gothic Demi" panose="020B0603020102020204" pitchFamily="34" charset="0"/>
                  <a:cs typeface="Times New Roman" panose="02020603050405020304" pitchFamily="18" charset="0"/>
                </a:rPr>
                <a:t>Other Transaction (OT) Authority </a:t>
              </a:r>
            </a:p>
          </p:txBody>
        </p:sp>
        <p:sp>
          <p:nvSpPr>
            <p:cNvPr id="55" name="Rectangle 54">
              <a:extLst>
                <a:ext uri="{FF2B5EF4-FFF2-40B4-BE49-F238E27FC236}">
                  <a16:creationId xmlns:a16="http://schemas.microsoft.com/office/drawing/2014/main" id="{1316E56A-E65D-940F-AC9E-7CC2F803CB7D}"/>
                </a:ext>
              </a:extLst>
            </p:cNvPr>
            <p:cNvSpPr/>
            <p:nvPr/>
          </p:nvSpPr>
          <p:spPr>
            <a:xfrm flipH="1">
              <a:off x="1448165" y="4735842"/>
              <a:ext cx="2896228" cy="1815882"/>
            </a:xfrm>
            <a:prstGeom prst="rect">
              <a:avLst/>
            </a:prstGeom>
          </p:spPr>
          <p:txBody>
            <a:bodyPr wrap="square">
              <a:spAutoFit/>
            </a:bodyPr>
            <a:lstStyle/>
            <a:p>
              <a:pPr lvl="0" algn="ctr">
                <a:lnSpc>
                  <a:spcPct val="100000"/>
                </a:lnSpc>
                <a:tabLst>
                  <a:tab pos="0" algn="l"/>
                </a:tabLst>
              </a:pPr>
              <a:r>
                <a:rPr lang="en-US" sz="1600" dirty="0">
                  <a:solidFill>
                    <a:srgbClr val="005188"/>
                  </a:solidFill>
                  <a:latin typeface="Franklin Gothic Book" panose="020B0503020102020204" pitchFamily="34" charset="0"/>
                  <a:cs typeface="Times New Roman" panose="02020603050405020304" pitchFamily="18" charset="0"/>
                </a:rPr>
                <a:t>OTs are one type of authority used to procure both research and development and prototype projects. OTs are not subject to the Federal Acquisition Regulation (FAR) and provide access to state-of-the-art technology solutions. They provide a simplified and expeditious approach to contracting that invites non-traditional vendors. </a:t>
              </a:r>
            </a:p>
          </p:txBody>
        </p:sp>
      </p:grpSp>
      <p:pic>
        <p:nvPicPr>
          <p:cNvPr id="62" name="Graphic 61" descr="Test tubes with solid fill">
            <a:extLst>
              <a:ext uri="{FF2B5EF4-FFF2-40B4-BE49-F238E27FC236}">
                <a16:creationId xmlns:a16="http://schemas.microsoft.com/office/drawing/2014/main" id="{46964A4F-1D70-A75C-F39F-4724D1F6744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122132" y="2364099"/>
            <a:ext cx="910109" cy="910109"/>
          </a:xfrm>
          <a:prstGeom prst="rect">
            <a:avLst/>
          </a:prstGeom>
        </p:spPr>
      </p:pic>
      <p:pic>
        <p:nvPicPr>
          <p:cNvPr id="64" name="Graphic 63" descr="Truck with solid fill">
            <a:extLst>
              <a:ext uri="{FF2B5EF4-FFF2-40B4-BE49-F238E27FC236}">
                <a16:creationId xmlns:a16="http://schemas.microsoft.com/office/drawing/2014/main" id="{52C2B612-5A67-63DE-6A0C-C0A22A7D655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562484" y="2291785"/>
            <a:ext cx="1051061" cy="1051061"/>
          </a:xfrm>
          <a:prstGeom prst="rect">
            <a:avLst/>
          </a:prstGeom>
        </p:spPr>
      </p:pic>
      <p:pic>
        <p:nvPicPr>
          <p:cNvPr id="21" name="Graphic 20" descr="Binoculars with solid fill">
            <a:extLst>
              <a:ext uri="{FF2B5EF4-FFF2-40B4-BE49-F238E27FC236}">
                <a16:creationId xmlns:a16="http://schemas.microsoft.com/office/drawing/2014/main" id="{5E4A68B4-C59F-4AB7-8BFA-AB9232B1E37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506806" y="813573"/>
            <a:ext cx="481397" cy="481397"/>
          </a:xfrm>
          <a:prstGeom prst="rect">
            <a:avLst/>
          </a:prstGeom>
        </p:spPr>
      </p:pic>
      <p:sp>
        <p:nvSpPr>
          <p:cNvPr id="22" name="TextBox 21">
            <a:extLst>
              <a:ext uri="{FF2B5EF4-FFF2-40B4-BE49-F238E27FC236}">
                <a16:creationId xmlns:a16="http://schemas.microsoft.com/office/drawing/2014/main" id="{DE9D3443-020D-4A4F-BA1C-618CC7C238FF}"/>
              </a:ext>
            </a:extLst>
          </p:cNvPr>
          <p:cNvSpPr txBox="1"/>
          <p:nvPr/>
        </p:nvSpPr>
        <p:spPr>
          <a:xfrm>
            <a:off x="10988203" y="842088"/>
            <a:ext cx="1211644"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4</a:t>
            </a:r>
            <a:endParaRPr lang="en-US" dirty="0">
              <a:solidFill>
                <a:schemeClr val="bg1"/>
              </a:solidFill>
              <a:effectLst/>
              <a:latin typeface="FranklinGothicURWBoo" pitchFamily="2" charset="77"/>
            </a:endParaRPr>
          </a:p>
        </p:txBody>
      </p:sp>
      <p:sp>
        <p:nvSpPr>
          <p:cNvPr id="5" name="Slide Number Placeholder 3">
            <a:extLst>
              <a:ext uri="{FF2B5EF4-FFF2-40B4-BE49-F238E27FC236}">
                <a16:creationId xmlns:a16="http://schemas.microsoft.com/office/drawing/2014/main" id="{6C7091A2-8E3D-1FFA-63AB-FDC972140370}"/>
              </a:ext>
            </a:extLst>
          </p:cNvPr>
          <p:cNvSpPr txBox="1">
            <a:spLocks/>
          </p:cNvSpPr>
          <p:nvPr/>
        </p:nvSpPr>
        <p:spPr>
          <a:xfrm>
            <a:off x="712306" y="6417675"/>
            <a:ext cx="2743200" cy="365125"/>
          </a:xfrm>
          <a:prstGeom prst="rect">
            <a:avLst/>
          </a:prstGeom>
        </p:spPr>
        <p:txBody>
          <a:bodyPr vert="horz" lIns="0" tIns="45720" rIns="91440" bIns="45720" rtlCol="0" anchor="ctr"/>
          <a:lstStyle>
            <a:defPPr>
              <a:defRPr lang="en-US"/>
            </a:defPPr>
            <a:lvl1pPr marL="0" algn="l" defTabSz="914400" rtl="0" eaLnBrk="1" latinLnBrk="0" hangingPunct="1">
              <a:defRPr sz="1200" kern="1200">
                <a:solidFill>
                  <a:schemeClr val="tx1">
                    <a:tint val="75000"/>
                  </a:schemeClr>
                </a:solidFill>
                <a:latin typeface="Franklin Gothic Book" panose="020B05030201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08A590B-EA45-4811-A9A8-40DF519EF08C}" type="slidenum">
              <a:rPr lang="en-US" smtClean="0"/>
              <a:pPr/>
              <a:t>46</a:t>
            </a:fld>
            <a:endParaRPr lang="en-US" dirty="0"/>
          </a:p>
        </p:txBody>
      </p:sp>
      <p:grpSp>
        <p:nvGrpSpPr>
          <p:cNvPr id="4" name="Group 3">
            <a:extLst>
              <a:ext uri="{FF2B5EF4-FFF2-40B4-BE49-F238E27FC236}">
                <a16:creationId xmlns:a16="http://schemas.microsoft.com/office/drawing/2014/main" id="{226CE4A2-40E5-46C0-EC61-E2B697473652}"/>
              </a:ext>
            </a:extLst>
          </p:cNvPr>
          <p:cNvGrpSpPr/>
          <p:nvPr/>
        </p:nvGrpSpPr>
        <p:grpSpPr>
          <a:xfrm>
            <a:off x="10376910" y="760552"/>
            <a:ext cx="1828800" cy="584775"/>
            <a:chOff x="10376910" y="760552"/>
            <a:chExt cx="1828800" cy="584775"/>
          </a:xfrm>
        </p:grpSpPr>
        <p:sp>
          <p:nvSpPr>
            <p:cNvPr id="10" name="Rectangle 9">
              <a:extLst>
                <a:ext uri="{FF2B5EF4-FFF2-40B4-BE49-F238E27FC236}">
                  <a16:creationId xmlns:a16="http://schemas.microsoft.com/office/drawing/2014/main" id="{727E62D9-0ECF-5ABB-DC94-73546877653E}"/>
                </a:ext>
              </a:extLst>
            </p:cNvPr>
            <p:cNvSpPr/>
            <p:nvPr/>
          </p:nvSpPr>
          <p:spPr>
            <a:xfrm>
              <a:off x="10376910" y="760552"/>
              <a:ext cx="1819039" cy="584775"/>
            </a:xfrm>
            <a:prstGeom prst="rect">
              <a:avLst/>
            </a:prstGeom>
            <a:solidFill>
              <a:srgbClr val="5E9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C55F0BC3-5617-9FC8-6A9B-78A1384BDEDE}"/>
                </a:ext>
              </a:extLst>
            </p:cNvPr>
            <p:cNvSpPr txBox="1"/>
            <p:nvPr/>
          </p:nvSpPr>
          <p:spPr>
            <a:xfrm>
              <a:off x="10911318" y="852248"/>
              <a:ext cx="1294392"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4</a:t>
              </a:r>
              <a:endParaRPr lang="en-US" dirty="0">
                <a:solidFill>
                  <a:schemeClr val="bg1"/>
                </a:solidFill>
                <a:effectLst/>
                <a:latin typeface="FranklinGothicURWBoo" pitchFamily="2" charset="77"/>
              </a:endParaRPr>
            </a:p>
          </p:txBody>
        </p:sp>
        <p:pic>
          <p:nvPicPr>
            <p:cNvPr id="12" name="Graphic 11" descr="Thumbs up sign with solid fill">
              <a:extLst>
                <a:ext uri="{FF2B5EF4-FFF2-40B4-BE49-F238E27FC236}">
                  <a16:creationId xmlns:a16="http://schemas.microsoft.com/office/drawing/2014/main" id="{B00D3F0A-6946-4D83-EDB5-5C054E20883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489547" y="806654"/>
              <a:ext cx="460520" cy="460520"/>
            </a:xfrm>
            <a:prstGeom prst="rect">
              <a:avLst/>
            </a:prstGeom>
          </p:spPr>
        </p:pic>
      </p:grpSp>
    </p:spTree>
    <p:extLst>
      <p:ext uri="{BB962C8B-B14F-4D97-AF65-F5344CB8AC3E}">
        <p14:creationId xmlns:p14="http://schemas.microsoft.com/office/powerpoint/2010/main" val="3078352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Oval 59">
            <a:extLst>
              <a:ext uri="{FF2B5EF4-FFF2-40B4-BE49-F238E27FC236}">
                <a16:creationId xmlns:a16="http://schemas.microsoft.com/office/drawing/2014/main" id="{5A7CA4A4-4FF7-37CA-EB25-7632746DC082}"/>
              </a:ext>
            </a:extLst>
          </p:cNvPr>
          <p:cNvSpPr/>
          <p:nvPr/>
        </p:nvSpPr>
        <p:spPr>
          <a:xfrm>
            <a:off x="8281100" y="1721184"/>
            <a:ext cx="1147864" cy="1147864"/>
          </a:xfrm>
          <a:prstGeom prst="ellipse">
            <a:avLst/>
          </a:prstGeom>
          <a:noFill/>
          <a:ln>
            <a:solidFill>
              <a:srgbClr val="5E97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Oval 54">
            <a:extLst>
              <a:ext uri="{FF2B5EF4-FFF2-40B4-BE49-F238E27FC236}">
                <a16:creationId xmlns:a16="http://schemas.microsoft.com/office/drawing/2014/main" id="{01068671-9608-0C76-4EF6-3A402B74422F}"/>
              </a:ext>
            </a:extLst>
          </p:cNvPr>
          <p:cNvSpPr/>
          <p:nvPr/>
        </p:nvSpPr>
        <p:spPr>
          <a:xfrm>
            <a:off x="855255" y="1712068"/>
            <a:ext cx="1147864" cy="1147864"/>
          </a:xfrm>
          <a:prstGeom prst="ellipse">
            <a:avLst/>
          </a:prstGeom>
          <a:noFill/>
          <a:ln>
            <a:solidFill>
              <a:srgbClr val="C412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Box 26">
            <a:extLst>
              <a:ext uri="{FF2B5EF4-FFF2-40B4-BE49-F238E27FC236}">
                <a16:creationId xmlns:a16="http://schemas.microsoft.com/office/drawing/2014/main" id="{6FC290B7-C545-4A3B-9EC4-ABBA97602217}"/>
              </a:ext>
            </a:extLst>
          </p:cNvPr>
          <p:cNvSpPr txBox="1"/>
          <p:nvPr/>
        </p:nvSpPr>
        <p:spPr>
          <a:xfrm>
            <a:off x="4329879" y="2994384"/>
            <a:ext cx="1646651" cy="770027"/>
          </a:xfrm>
          <a:prstGeom prst="rect">
            <a:avLst/>
          </a:prstGeom>
          <a:noFill/>
        </p:spPr>
        <p:txBody>
          <a:bodyPr wrap="non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0" cap="none" normalizeH="0" baseline="0" noProof="0" dirty="0">
                <a:ln>
                  <a:noFill/>
                </a:ln>
                <a:solidFill>
                  <a:schemeClr val="accent4">
                    <a:lumMod val="75000"/>
                  </a:schemeClr>
                </a:solidFill>
                <a:effectLst/>
                <a:uLnTx/>
                <a:uFillTx/>
                <a:latin typeface="FranklinGothicURWBoo" pitchFamily="2" charset="77"/>
                <a:cs typeface="Arial Narrow" panose="020B0604020202020204" pitchFamily="34" charset="0"/>
              </a:rPr>
              <a:t>Long Range Broad </a:t>
            </a:r>
            <a:br>
              <a:rPr kumimoji="0" lang="en-US" sz="1300" b="1" i="0" u="none" strike="noStrike" kern="0" cap="none" normalizeH="0" baseline="0" noProof="0" dirty="0">
                <a:ln>
                  <a:noFill/>
                </a:ln>
                <a:solidFill>
                  <a:schemeClr val="accent4">
                    <a:lumMod val="75000"/>
                  </a:schemeClr>
                </a:solidFill>
                <a:effectLst/>
                <a:uLnTx/>
                <a:uFillTx/>
                <a:latin typeface="FranklinGothicURWBoo" pitchFamily="2" charset="77"/>
                <a:cs typeface="Arial Narrow" panose="020B0604020202020204" pitchFamily="34" charset="0"/>
              </a:rPr>
            </a:br>
            <a:r>
              <a:rPr kumimoji="0" lang="en-US" sz="1300" b="1" i="0" u="none" strike="noStrike" kern="0" cap="none" normalizeH="0" baseline="0" noProof="0" dirty="0">
                <a:ln>
                  <a:noFill/>
                </a:ln>
                <a:solidFill>
                  <a:schemeClr val="accent4">
                    <a:lumMod val="75000"/>
                  </a:schemeClr>
                </a:solidFill>
                <a:effectLst/>
                <a:uLnTx/>
                <a:uFillTx/>
                <a:latin typeface="FranklinGothicURWBoo" pitchFamily="2" charset="77"/>
                <a:cs typeface="Arial Narrow" panose="020B0604020202020204" pitchFamily="34" charset="0"/>
              </a:rPr>
              <a:t>Agency Announcement</a:t>
            </a:r>
            <a:br>
              <a:rPr kumimoji="0" lang="en-US" sz="1300" b="1" i="0" u="none" strike="noStrike" kern="0" cap="none" normalizeH="0" baseline="0" noProof="0" dirty="0">
                <a:ln>
                  <a:noFill/>
                </a:ln>
                <a:solidFill>
                  <a:schemeClr val="accent4">
                    <a:lumMod val="75000"/>
                  </a:schemeClr>
                </a:solidFill>
                <a:effectLst/>
                <a:uLnTx/>
                <a:uFillTx/>
                <a:latin typeface="FranklinGothicURWBoo" pitchFamily="2" charset="77"/>
                <a:cs typeface="Arial Narrow" panose="020B0604020202020204" pitchFamily="34" charset="0"/>
              </a:rPr>
            </a:br>
            <a:r>
              <a:rPr kumimoji="0" lang="en-US" sz="1300" b="1" i="0" u="none" strike="noStrike" kern="0" cap="none" normalizeH="0" baseline="0" noProof="0" dirty="0">
                <a:ln>
                  <a:noFill/>
                </a:ln>
                <a:solidFill>
                  <a:schemeClr val="accent4">
                    <a:lumMod val="75000"/>
                  </a:schemeClr>
                </a:solidFill>
                <a:effectLst/>
                <a:uLnTx/>
                <a:uFillTx/>
                <a:latin typeface="FranklinGothicURWBoo" pitchFamily="2" charset="77"/>
                <a:cs typeface="Arial Narrow" panose="020B0604020202020204" pitchFamily="34" charset="0"/>
              </a:rPr>
              <a:t> (LRBAA)</a:t>
            </a:r>
          </a:p>
        </p:txBody>
      </p:sp>
      <p:pic>
        <p:nvPicPr>
          <p:cNvPr id="105" name="Graphic 104" descr="Bullseye with solid fill">
            <a:extLst>
              <a:ext uri="{FF2B5EF4-FFF2-40B4-BE49-F238E27FC236}">
                <a16:creationId xmlns:a16="http://schemas.microsoft.com/office/drawing/2014/main" id="{A21371EA-770F-5FA8-F748-A5EF50911F4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924880" y="1539739"/>
            <a:ext cx="457200" cy="457200"/>
          </a:xfrm>
          <a:prstGeom prst="rect">
            <a:avLst/>
          </a:prstGeom>
        </p:spPr>
      </p:pic>
      <p:sp>
        <p:nvSpPr>
          <p:cNvPr id="14" name="TextBox 13">
            <a:extLst>
              <a:ext uri="{FF2B5EF4-FFF2-40B4-BE49-F238E27FC236}">
                <a16:creationId xmlns:a16="http://schemas.microsoft.com/office/drawing/2014/main" id="{7BCBC4ED-E0FE-48DE-98D0-E121FB74636B}"/>
              </a:ext>
            </a:extLst>
          </p:cNvPr>
          <p:cNvSpPr txBox="1"/>
          <p:nvPr/>
        </p:nvSpPr>
        <p:spPr>
          <a:xfrm>
            <a:off x="2514070" y="2994384"/>
            <a:ext cx="1634285" cy="791230"/>
          </a:xfrm>
          <a:prstGeom prst="rect">
            <a:avLst/>
          </a:prstGeom>
          <a:noFill/>
        </p:spPr>
        <p:txBody>
          <a:bodyPr wrap="non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0" cap="none" normalizeH="0" baseline="0" noProof="0" dirty="0">
                <a:ln>
                  <a:noFill/>
                </a:ln>
                <a:solidFill>
                  <a:srgbClr val="003366"/>
                </a:solidFill>
                <a:effectLst/>
                <a:uLnTx/>
                <a:uFillTx/>
                <a:latin typeface="FranklinGothicURWBoo" pitchFamily="2" charset="77"/>
                <a:cs typeface="Arial Narrow" panose="020B0604020202020204" pitchFamily="34" charset="0"/>
              </a:rPr>
              <a:t>Small Business </a:t>
            </a:r>
            <a:br>
              <a:rPr kumimoji="0" lang="en-US" sz="1300" b="1" i="0" u="none" strike="noStrike" kern="0" cap="none" normalizeH="0" baseline="0" noProof="0" dirty="0">
                <a:ln>
                  <a:noFill/>
                </a:ln>
                <a:solidFill>
                  <a:srgbClr val="003366"/>
                </a:solidFill>
                <a:effectLst/>
                <a:uLnTx/>
                <a:uFillTx/>
                <a:latin typeface="FranklinGothicURWBoo" pitchFamily="2" charset="77"/>
                <a:cs typeface="Arial Narrow" panose="020B0604020202020204" pitchFamily="34" charset="0"/>
              </a:rPr>
            </a:br>
            <a:r>
              <a:rPr kumimoji="0" lang="en-US" sz="1300" b="1" i="0" u="none" strike="noStrike" kern="0" cap="none" normalizeH="0" baseline="0" noProof="0" dirty="0">
                <a:ln>
                  <a:noFill/>
                </a:ln>
                <a:solidFill>
                  <a:srgbClr val="003366"/>
                </a:solidFill>
                <a:effectLst/>
                <a:uLnTx/>
                <a:uFillTx/>
                <a:latin typeface="FranklinGothicURWBoo" pitchFamily="2" charset="77"/>
                <a:cs typeface="Arial Narrow" panose="020B0604020202020204" pitchFamily="34" charset="0"/>
              </a:rPr>
              <a:t>Innovation Research </a:t>
            </a:r>
            <a:br>
              <a:rPr kumimoji="0" lang="en-US" sz="1300" b="1" i="0" u="none" strike="noStrike" kern="0" cap="none" normalizeH="0" baseline="0" noProof="0" dirty="0">
                <a:ln>
                  <a:noFill/>
                </a:ln>
                <a:solidFill>
                  <a:srgbClr val="003366"/>
                </a:solidFill>
                <a:effectLst/>
                <a:uLnTx/>
                <a:uFillTx/>
                <a:latin typeface="FranklinGothicURWBoo" pitchFamily="2" charset="77"/>
                <a:cs typeface="Arial Narrow" panose="020B0604020202020204" pitchFamily="34" charset="0"/>
              </a:rPr>
            </a:br>
            <a:r>
              <a:rPr kumimoji="0" lang="en-US" sz="1300" b="1" i="0" u="none" strike="noStrike" kern="0" cap="none" normalizeH="0" baseline="0" noProof="0" dirty="0">
                <a:ln>
                  <a:noFill/>
                </a:ln>
                <a:solidFill>
                  <a:srgbClr val="003366"/>
                </a:solidFill>
                <a:effectLst/>
                <a:uLnTx/>
                <a:uFillTx/>
                <a:latin typeface="FranklinGothicURWBoo" pitchFamily="2" charset="77"/>
                <a:cs typeface="Arial Narrow" panose="020B0604020202020204" pitchFamily="34" charset="0"/>
              </a:rPr>
              <a:t>(SBIR) Program</a:t>
            </a:r>
          </a:p>
        </p:txBody>
      </p:sp>
      <p:sp>
        <p:nvSpPr>
          <p:cNvPr id="15" name="TextBox 14">
            <a:extLst>
              <a:ext uri="{FF2B5EF4-FFF2-40B4-BE49-F238E27FC236}">
                <a16:creationId xmlns:a16="http://schemas.microsoft.com/office/drawing/2014/main" id="{D15AEA5B-5F08-4280-968F-0421046EA158}"/>
              </a:ext>
            </a:extLst>
          </p:cNvPr>
          <p:cNvSpPr txBox="1"/>
          <p:nvPr/>
        </p:nvSpPr>
        <p:spPr>
          <a:xfrm>
            <a:off x="635859" y="2994384"/>
            <a:ext cx="1655788" cy="707921"/>
          </a:xfrm>
          <a:prstGeom prst="rect">
            <a:avLst/>
          </a:prstGeom>
          <a:noFill/>
        </p:spPr>
        <p:txBody>
          <a:bodyPr wrap="non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0" cap="none" normalizeH="0" baseline="0" noProof="0" dirty="0">
                <a:ln>
                  <a:noFill/>
                </a:ln>
                <a:solidFill>
                  <a:srgbClr val="C41230"/>
                </a:solidFill>
                <a:effectLst/>
                <a:uLnTx/>
                <a:uFillTx/>
                <a:latin typeface="FranklinGothicURWBoo" pitchFamily="2" charset="77"/>
                <a:cs typeface="Arial Narrow" panose="020B0604020202020204" pitchFamily="34" charset="0"/>
              </a:rPr>
              <a:t>Silicon Valley </a:t>
            </a:r>
            <a:br>
              <a:rPr kumimoji="0" lang="en-US" sz="1300" b="1" i="0" u="none" strike="noStrike" kern="0" cap="none" normalizeH="0" baseline="0" noProof="0" dirty="0">
                <a:ln>
                  <a:noFill/>
                </a:ln>
                <a:solidFill>
                  <a:srgbClr val="C41230"/>
                </a:solidFill>
                <a:effectLst/>
                <a:uLnTx/>
                <a:uFillTx/>
                <a:latin typeface="FranklinGothicURWBoo" pitchFamily="2" charset="77"/>
                <a:cs typeface="Arial Narrow" panose="020B0604020202020204" pitchFamily="34" charset="0"/>
              </a:rPr>
            </a:br>
            <a:r>
              <a:rPr kumimoji="0" lang="en-US" sz="1300" b="1" i="0" u="none" strike="noStrike" kern="0" cap="none" normalizeH="0" baseline="0" noProof="0" dirty="0">
                <a:ln>
                  <a:noFill/>
                </a:ln>
                <a:solidFill>
                  <a:srgbClr val="C41230"/>
                </a:solidFill>
                <a:effectLst/>
                <a:uLnTx/>
                <a:uFillTx/>
                <a:latin typeface="FranklinGothicURWBoo" pitchFamily="2" charset="77"/>
                <a:cs typeface="Arial Narrow" panose="020B0604020202020204" pitchFamily="34" charset="0"/>
              </a:rPr>
              <a:t>Innovation </a:t>
            </a:r>
            <a:br>
              <a:rPr kumimoji="0" lang="en-US" sz="1300" b="1" i="0" u="none" strike="noStrike" kern="0" cap="none" normalizeH="0" baseline="0" noProof="0" dirty="0">
                <a:ln>
                  <a:noFill/>
                </a:ln>
                <a:solidFill>
                  <a:srgbClr val="C41230"/>
                </a:solidFill>
                <a:effectLst/>
                <a:uLnTx/>
                <a:uFillTx/>
                <a:latin typeface="FranklinGothicURWBoo" pitchFamily="2" charset="77"/>
                <a:cs typeface="Arial Narrow" panose="020B0604020202020204" pitchFamily="34" charset="0"/>
              </a:rPr>
            </a:br>
            <a:r>
              <a:rPr kumimoji="0" lang="en-US" sz="1300" b="1" i="0" u="none" strike="noStrike" kern="0" cap="none" normalizeH="0" baseline="0" noProof="0" dirty="0">
                <a:ln>
                  <a:noFill/>
                </a:ln>
                <a:solidFill>
                  <a:srgbClr val="C41230"/>
                </a:solidFill>
                <a:effectLst/>
                <a:uLnTx/>
                <a:uFillTx/>
                <a:latin typeface="FranklinGothicURWBoo" pitchFamily="2" charset="77"/>
                <a:cs typeface="Arial Narrow" panose="020B0604020202020204" pitchFamily="34" charset="0"/>
              </a:rPr>
              <a:t>Program (SVIP)</a:t>
            </a:r>
          </a:p>
        </p:txBody>
      </p:sp>
      <p:sp>
        <p:nvSpPr>
          <p:cNvPr id="16" name="TextBox 15">
            <a:extLst>
              <a:ext uri="{FF2B5EF4-FFF2-40B4-BE49-F238E27FC236}">
                <a16:creationId xmlns:a16="http://schemas.microsoft.com/office/drawing/2014/main" id="{3B90947F-1F16-4617-8E89-32C84180800B}"/>
              </a:ext>
            </a:extLst>
          </p:cNvPr>
          <p:cNvSpPr txBox="1"/>
          <p:nvPr/>
        </p:nvSpPr>
        <p:spPr>
          <a:xfrm>
            <a:off x="4317327" y="3725943"/>
            <a:ext cx="1692656" cy="1954381"/>
          </a:xfrm>
          <a:prstGeom prst="rect">
            <a:avLst/>
          </a:prstGeom>
          <a:noFill/>
        </p:spPr>
        <p:txBody>
          <a:bodyPr wrap="square" rtlCol="0">
            <a:spAutoFit/>
          </a:bodyPr>
          <a:lstStyle/>
          <a:p>
            <a:r>
              <a:rPr lang="en-US" sz="1100" dirty="0">
                <a:solidFill>
                  <a:srgbClr val="005188"/>
                </a:solidFill>
                <a:latin typeface="Franklin Gothic Book" panose="020B0503020102020204" pitchFamily="34" charset="0"/>
              </a:rPr>
              <a:t>A</a:t>
            </a:r>
            <a:r>
              <a:rPr lang="en-US" sz="1100" b="0" i="0" dirty="0">
                <a:solidFill>
                  <a:srgbClr val="005188"/>
                </a:solidFill>
                <a:effectLst/>
                <a:latin typeface="Franklin Gothic Book" panose="020B0503020102020204" pitchFamily="34" charset="0"/>
              </a:rPr>
              <a:t> standing, open </a:t>
            </a:r>
          </a:p>
          <a:p>
            <a:r>
              <a:rPr lang="en-US" sz="1100" b="0" i="0" dirty="0">
                <a:solidFill>
                  <a:srgbClr val="005188"/>
                </a:solidFill>
                <a:effectLst/>
                <a:latin typeface="Franklin Gothic Book" panose="020B0503020102020204" pitchFamily="34" charset="0"/>
              </a:rPr>
              <a:t>invitation to the scientific and technical communities to propose novel ideas that address high-priority homeland security needs. </a:t>
            </a:r>
          </a:p>
          <a:p>
            <a:endParaRPr lang="en-US" sz="1100" dirty="0">
              <a:solidFill>
                <a:srgbClr val="005188"/>
              </a:solidFill>
              <a:latin typeface="Franklin Gothic Book" panose="020B0503020102020204" pitchFamily="34" charset="0"/>
            </a:endParaRPr>
          </a:p>
          <a:p>
            <a:r>
              <a:rPr lang="en-US" sz="1100" b="0" i="0" dirty="0">
                <a:solidFill>
                  <a:srgbClr val="005188"/>
                </a:solidFill>
                <a:effectLst/>
                <a:latin typeface="Franklin Gothic Book" panose="020B0503020102020204" pitchFamily="34" charset="0"/>
              </a:rPr>
              <a:t>For a list of open LRBAA topics, visit the </a:t>
            </a:r>
            <a:r>
              <a:rPr lang="en-US" sz="1100" b="0" i="0" dirty="0">
                <a:solidFill>
                  <a:srgbClr val="005188"/>
                </a:solidFill>
                <a:effectLst/>
                <a:latin typeface="Franklin Gothic Book" panose="020B0503020102020204" pitchFamily="34" charset="0"/>
                <a:hlinkClick r:id="rId5"/>
              </a:rPr>
              <a:t>BAA portal</a:t>
            </a:r>
            <a:r>
              <a:rPr lang="en-US" sz="1100" b="0" i="0" dirty="0">
                <a:solidFill>
                  <a:srgbClr val="005188"/>
                </a:solidFill>
                <a:effectLst/>
                <a:latin typeface="Franklin Gothic Book" panose="020B0503020102020204" pitchFamily="34" charset="0"/>
              </a:rPr>
              <a:t>.</a:t>
            </a:r>
            <a:endParaRPr kumimoji="0" lang="en-US" sz="1100" b="0" i="0" u="none" strike="noStrike" kern="1200" cap="none" spc="-5" normalizeH="0" baseline="0" noProof="0" dirty="0">
              <a:ln>
                <a:noFill/>
              </a:ln>
              <a:solidFill>
                <a:srgbClr val="005188"/>
              </a:solidFill>
              <a:effectLst/>
              <a:uLnTx/>
              <a:uFillTx/>
              <a:latin typeface="Franklin Gothic Book" panose="020B0503020102020204" pitchFamily="34" charset="0"/>
              <a:cs typeface="ITC Franklin Gothic Std"/>
            </a:endParaRPr>
          </a:p>
        </p:txBody>
      </p:sp>
      <p:sp>
        <p:nvSpPr>
          <p:cNvPr id="17" name="TextBox 16">
            <a:extLst>
              <a:ext uri="{FF2B5EF4-FFF2-40B4-BE49-F238E27FC236}">
                <a16:creationId xmlns:a16="http://schemas.microsoft.com/office/drawing/2014/main" id="{255BCD9D-7BDA-4877-B00B-80BE0D27A158}"/>
              </a:ext>
            </a:extLst>
          </p:cNvPr>
          <p:cNvSpPr txBox="1"/>
          <p:nvPr/>
        </p:nvSpPr>
        <p:spPr>
          <a:xfrm>
            <a:off x="572540" y="3725943"/>
            <a:ext cx="1775989" cy="2631490"/>
          </a:xfrm>
          <a:prstGeom prst="rect">
            <a:avLst/>
          </a:prstGeom>
          <a:noFill/>
        </p:spPr>
        <p:txBody>
          <a:bodyPr wrap="square" rtlCol="0">
            <a:spAutoFit/>
          </a:bodyPr>
          <a:lstStyle/>
          <a:p>
            <a:r>
              <a:rPr lang="en-US" sz="1100" b="0" i="0" dirty="0">
                <a:solidFill>
                  <a:srgbClr val="005188"/>
                </a:solidFill>
                <a:effectLst/>
                <a:latin typeface="Franklin Gothic Book" panose="020B0503020102020204" pitchFamily="34" charset="0"/>
              </a:rPr>
              <a:t>Reaches innovation communities across the nation and world to harness commercial R&amp;D for government applications and to </a:t>
            </a:r>
            <a:br>
              <a:rPr lang="en-US" sz="1100" b="0" i="0" dirty="0">
                <a:solidFill>
                  <a:srgbClr val="005188"/>
                </a:solidFill>
                <a:effectLst/>
                <a:latin typeface="Franklin Gothic Book" panose="020B0503020102020204" pitchFamily="34" charset="0"/>
              </a:rPr>
            </a:br>
            <a:r>
              <a:rPr lang="en-US" sz="1100" b="0" i="0" dirty="0">
                <a:solidFill>
                  <a:srgbClr val="005188"/>
                </a:solidFill>
                <a:effectLst/>
                <a:latin typeface="Franklin Gothic Book" panose="020B0503020102020204" pitchFamily="34" charset="0"/>
              </a:rPr>
              <a:t>co- invest in and accelerate the transition </a:t>
            </a:r>
            <a:br>
              <a:rPr lang="en-US" sz="1100" b="0" i="0" dirty="0">
                <a:solidFill>
                  <a:srgbClr val="005188"/>
                </a:solidFill>
                <a:effectLst/>
                <a:latin typeface="Franklin Gothic Book" panose="020B0503020102020204" pitchFamily="34" charset="0"/>
              </a:rPr>
            </a:br>
            <a:r>
              <a:rPr lang="en-US" sz="1100" b="0" i="0" dirty="0">
                <a:solidFill>
                  <a:srgbClr val="005188"/>
                </a:solidFill>
                <a:effectLst/>
                <a:latin typeface="Franklin Gothic Book" panose="020B0503020102020204" pitchFamily="34" charset="0"/>
              </a:rPr>
              <a:t>of technology to the commercial market. </a:t>
            </a:r>
          </a:p>
          <a:p>
            <a:endParaRPr lang="en-US" sz="1100" dirty="0">
              <a:solidFill>
                <a:srgbClr val="005188"/>
              </a:solidFill>
              <a:latin typeface="Franklin Gothic Book" panose="020B0503020102020204" pitchFamily="34" charset="0"/>
            </a:endParaRPr>
          </a:p>
          <a:p>
            <a:r>
              <a:rPr lang="en-US" sz="1100" b="0" i="0" dirty="0">
                <a:solidFill>
                  <a:srgbClr val="005188"/>
                </a:solidFill>
                <a:effectLst/>
                <a:latin typeface="Franklin Gothic Book" panose="020B0503020102020204" pitchFamily="34" charset="0"/>
              </a:rPr>
              <a:t>For a list of open SVIP calls, visit the </a:t>
            </a:r>
            <a:r>
              <a:rPr lang="en-US" sz="1100" b="0" i="0" dirty="0">
                <a:solidFill>
                  <a:srgbClr val="005188"/>
                </a:solidFill>
                <a:effectLst/>
                <a:latin typeface="Franklin Gothic Book" panose="020B0503020102020204" pitchFamily="34" charset="0"/>
                <a:hlinkClick r:id="rId6"/>
              </a:rPr>
              <a:t>Silicon Valley Innovation Program</a:t>
            </a:r>
            <a:r>
              <a:rPr lang="en-US" sz="1100" b="0" i="0" dirty="0">
                <a:solidFill>
                  <a:srgbClr val="005188"/>
                </a:solidFill>
                <a:effectLst/>
                <a:latin typeface="Franklin Gothic Book" panose="020B0503020102020204" pitchFamily="34" charset="0"/>
              </a:rPr>
              <a:t> page.</a:t>
            </a:r>
            <a:endParaRPr kumimoji="0" lang="en-US" sz="1100" b="0" i="0" u="none" strike="noStrike" kern="1200" cap="none" spc="-5" normalizeH="0" baseline="0" noProof="0" dirty="0">
              <a:ln>
                <a:noFill/>
              </a:ln>
              <a:solidFill>
                <a:srgbClr val="005188"/>
              </a:solidFill>
              <a:effectLst/>
              <a:uLnTx/>
              <a:uFillTx/>
              <a:latin typeface="Franklin Gothic Book" panose="020B0503020102020204" pitchFamily="34" charset="0"/>
              <a:cs typeface="ITC Franklin Gothic Std"/>
            </a:endParaRPr>
          </a:p>
        </p:txBody>
      </p:sp>
      <p:sp>
        <p:nvSpPr>
          <p:cNvPr id="18" name="TextBox 17">
            <a:extLst>
              <a:ext uri="{FF2B5EF4-FFF2-40B4-BE49-F238E27FC236}">
                <a16:creationId xmlns:a16="http://schemas.microsoft.com/office/drawing/2014/main" id="{0E86B31E-74BC-43B4-82B1-34D5926C8B80}"/>
              </a:ext>
            </a:extLst>
          </p:cNvPr>
          <p:cNvSpPr txBox="1"/>
          <p:nvPr/>
        </p:nvSpPr>
        <p:spPr>
          <a:xfrm>
            <a:off x="2418476" y="3725943"/>
            <a:ext cx="1736305" cy="2123658"/>
          </a:xfrm>
          <a:prstGeom prst="rect">
            <a:avLst/>
          </a:prstGeom>
          <a:noFill/>
        </p:spPr>
        <p:txBody>
          <a:bodyPr wrap="square" rtlCol="0">
            <a:spAutoFit/>
          </a:bodyPr>
          <a:lstStyle/>
          <a:p>
            <a:r>
              <a:rPr lang="en-US" sz="1100" b="0" i="0" dirty="0">
                <a:solidFill>
                  <a:srgbClr val="005188"/>
                </a:solidFill>
                <a:effectLst/>
                <a:latin typeface="Franklin Gothic Book" panose="020B0503020102020204" pitchFamily="34" charset="0"/>
              </a:rPr>
              <a:t>Provides funding to small businesses for concepts and prototypes in support of specific homeland security needs. The DHS SBIR Program posts one solicitation annually and awards contracts to small businesses. </a:t>
            </a:r>
          </a:p>
          <a:p>
            <a:endParaRPr lang="en-US" sz="1100" dirty="0">
              <a:solidFill>
                <a:srgbClr val="005188"/>
              </a:solidFill>
              <a:latin typeface="Franklin Gothic Book" panose="020B0503020102020204" pitchFamily="34" charset="0"/>
            </a:endParaRPr>
          </a:p>
          <a:p>
            <a:r>
              <a:rPr lang="en-US" sz="1100" b="0" i="0" dirty="0">
                <a:solidFill>
                  <a:srgbClr val="005188"/>
                </a:solidFill>
                <a:effectLst/>
                <a:latin typeface="Franklin Gothic Book" panose="020B0503020102020204" pitchFamily="34" charset="0"/>
              </a:rPr>
              <a:t>Visit the </a:t>
            </a:r>
            <a:r>
              <a:rPr lang="en-US" sz="1100" b="0" i="0" dirty="0">
                <a:solidFill>
                  <a:srgbClr val="005188"/>
                </a:solidFill>
                <a:effectLst/>
                <a:latin typeface="Franklin Gothic Book" panose="020B0503020102020204" pitchFamily="34" charset="0"/>
                <a:hlinkClick r:id="rId7"/>
              </a:rPr>
              <a:t>SBIR portal</a:t>
            </a:r>
            <a:r>
              <a:rPr lang="en-US" sz="1100" b="0" i="0" dirty="0">
                <a:solidFill>
                  <a:srgbClr val="005188"/>
                </a:solidFill>
                <a:effectLst/>
                <a:latin typeface="Franklin Gothic Book" panose="020B0503020102020204" pitchFamily="34" charset="0"/>
              </a:rPr>
              <a:t> for more information.</a:t>
            </a:r>
            <a:endParaRPr kumimoji="0" lang="en-US" sz="1100" b="0" i="0" u="none" strike="noStrike" kern="1200" cap="none" spc="-5" normalizeH="0" baseline="0" noProof="0" dirty="0">
              <a:ln>
                <a:noFill/>
              </a:ln>
              <a:solidFill>
                <a:srgbClr val="005188"/>
              </a:solidFill>
              <a:effectLst/>
              <a:uLnTx/>
              <a:uFillTx/>
              <a:latin typeface="Franklin Gothic Book" panose="020B0503020102020204" pitchFamily="34" charset="0"/>
              <a:cs typeface="ITC Franklin Gothic Std"/>
            </a:endParaRPr>
          </a:p>
        </p:txBody>
      </p:sp>
      <p:sp>
        <p:nvSpPr>
          <p:cNvPr id="2" name="Oval 1">
            <a:extLst>
              <a:ext uri="{FF2B5EF4-FFF2-40B4-BE49-F238E27FC236}">
                <a16:creationId xmlns:a16="http://schemas.microsoft.com/office/drawing/2014/main" id="{390E5DB7-BC9A-428E-54E0-82A54E6E271B}"/>
              </a:ext>
            </a:extLst>
          </p:cNvPr>
          <p:cNvSpPr/>
          <p:nvPr/>
        </p:nvSpPr>
        <p:spPr>
          <a:xfrm>
            <a:off x="953718" y="1813374"/>
            <a:ext cx="971258" cy="971258"/>
          </a:xfrm>
          <a:prstGeom prst="ellipse">
            <a:avLst/>
          </a:prstGeom>
          <a:solidFill>
            <a:srgbClr val="C41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Oval 2">
            <a:extLst>
              <a:ext uri="{FF2B5EF4-FFF2-40B4-BE49-F238E27FC236}">
                <a16:creationId xmlns:a16="http://schemas.microsoft.com/office/drawing/2014/main" id="{425FA3B7-29D7-27F6-635A-03C9B915A352}"/>
              </a:ext>
            </a:extLst>
          </p:cNvPr>
          <p:cNvSpPr/>
          <p:nvPr/>
        </p:nvSpPr>
        <p:spPr>
          <a:xfrm>
            <a:off x="2863897" y="1803214"/>
            <a:ext cx="971258" cy="971258"/>
          </a:xfrm>
          <a:prstGeom prst="ellipse">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Oval 3">
            <a:extLst>
              <a:ext uri="{FF2B5EF4-FFF2-40B4-BE49-F238E27FC236}">
                <a16:creationId xmlns:a16="http://schemas.microsoft.com/office/drawing/2014/main" id="{E4013EA0-CB55-152B-9170-B3C06170E6C3}"/>
              </a:ext>
            </a:extLst>
          </p:cNvPr>
          <p:cNvSpPr/>
          <p:nvPr/>
        </p:nvSpPr>
        <p:spPr>
          <a:xfrm>
            <a:off x="4711812" y="1820994"/>
            <a:ext cx="971258" cy="971258"/>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Oval 6">
            <a:extLst>
              <a:ext uri="{FF2B5EF4-FFF2-40B4-BE49-F238E27FC236}">
                <a16:creationId xmlns:a16="http://schemas.microsoft.com/office/drawing/2014/main" id="{3D4AE45A-F581-08B2-1C72-D6082CFED086}"/>
              </a:ext>
            </a:extLst>
          </p:cNvPr>
          <p:cNvSpPr/>
          <p:nvPr/>
        </p:nvSpPr>
        <p:spPr>
          <a:xfrm>
            <a:off x="6551566" y="1810834"/>
            <a:ext cx="971258" cy="9712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
            <a:extLst>
              <a:ext uri="{FF2B5EF4-FFF2-40B4-BE49-F238E27FC236}">
                <a16:creationId xmlns:a16="http://schemas.microsoft.com/office/drawing/2014/main" id="{8119B74E-4A71-4188-AE71-39AD8859EA15}"/>
              </a:ext>
            </a:extLst>
          </p:cNvPr>
          <p:cNvSpPr/>
          <p:nvPr/>
        </p:nvSpPr>
        <p:spPr>
          <a:xfrm>
            <a:off x="8372699" y="1810834"/>
            <a:ext cx="971258" cy="971258"/>
          </a:xfrm>
          <a:prstGeom prst="ellipse">
            <a:avLst/>
          </a:prstGeom>
          <a:solidFill>
            <a:srgbClr val="5E9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Oval 8">
            <a:extLst>
              <a:ext uri="{FF2B5EF4-FFF2-40B4-BE49-F238E27FC236}">
                <a16:creationId xmlns:a16="http://schemas.microsoft.com/office/drawing/2014/main" id="{7FFA4BE9-D97C-9B74-A9BE-CF41EDBCD7FA}"/>
              </a:ext>
            </a:extLst>
          </p:cNvPr>
          <p:cNvSpPr/>
          <p:nvPr/>
        </p:nvSpPr>
        <p:spPr>
          <a:xfrm>
            <a:off x="10266536" y="1800674"/>
            <a:ext cx="971258" cy="971258"/>
          </a:xfrm>
          <a:prstGeom prst="ellipse">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 name="Graphic 19" descr="Connections with solid fill">
            <a:extLst>
              <a:ext uri="{FF2B5EF4-FFF2-40B4-BE49-F238E27FC236}">
                <a16:creationId xmlns:a16="http://schemas.microsoft.com/office/drawing/2014/main" id="{346BE014-4CE7-4CA3-903E-09F655FD0A8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22017" y="1903676"/>
            <a:ext cx="814341" cy="814341"/>
          </a:xfrm>
          <a:prstGeom prst="rect">
            <a:avLst/>
          </a:prstGeom>
        </p:spPr>
      </p:pic>
      <p:pic>
        <p:nvPicPr>
          <p:cNvPr id="19" name="Graphic 18" descr="Circles with arrows with solid fill">
            <a:extLst>
              <a:ext uri="{FF2B5EF4-FFF2-40B4-BE49-F238E27FC236}">
                <a16:creationId xmlns:a16="http://schemas.microsoft.com/office/drawing/2014/main" id="{A162BB3A-A1B5-4127-8C20-255023B6C2B2}"/>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2967860" y="1896421"/>
            <a:ext cx="752127" cy="752127"/>
          </a:xfrm>
          <a:prstGeom prst="rect">
            <a:avLst/>
          </a:prstGeom>
        </p:spPr>
      </p:pic>
      <p:pic>
        <p:nvPicPr>
          <p:cNvPr id="21" name="Graphic 20" descr="Lock with solid fill">
            <a:extLst>
              <a:ext uri="{FF2B5EF4-FFF2-40B4-BE49-F238E27FC236}">
                <a16:creationId xmlns:a16="http://schemas.microsoft.com/office/drawing/2014/main" id="{387A0611-DE2D-4E89-8268-B8C7917167E6}"/>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4893692" y="1971275"/>
            <a:ext cx="627817" cy="627817"/>
          </a:xfrm>
          <a:prstGeom prst="rect">
            <a:avLst/>
          </a:prstGeom>
        </p:spPr>
      </p:pic>
      <p:sp>
        <p:nvSpPr>
          <p:cNvPr id="24" name="TextBox 23">
            <a:extLst>
              <a:ext uri="{FF2B5EF4-FFF2-40B4-BE49-F238E27FC236}">
                <a16:creationId xmlns:a16="http://schemas.microsoft.com/office/drawing/2014/main" id="{3BC4D7CE-ACE3-7B01-2FA4-67AD71927B36}"/>
              </a:ext>
            </a:extLst>
          </p:cNvPr>
          <p:cNvSpPr txBox="1"/>
          <p:nvPr/>
        </p:nvSpPr>
        <p:spPr>
          <a:xfrm>
            <a:off x="6174057" y="2994384"/>
            <a:ext cx="1642177" cy="577139"/>
          </a:xfrm>
          <a:prstGeom prst="rect">
            <a:avLst/>
          </a:prstGeom>
          <a:noFill/>
        </p:spPr>
        <p:txBody>
          <a:bodyPr wrap="non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0" cap="none" normalizeH="0" baseline="0" noProof="0" dirty="0">
                <a:ln>
                  <a:noFill/>
                </a:ln>
                <a:solidFill>
                  <a:schemeClr val="accent2"/>
                </a:solidFill>
                <a:effectLst/>
                <a:uLnTx/>
                <a:uFillTx/>
                <a:latin typeface="FranklinGothicURWBoo" pitchFamily="2" charset="77"/>
                <a:cs typeface="Arial Narrow" panose="020B0604020202020204" pitchFamily="34" charset="0"/>
              </a:rPr>
              <a:t>Prize </a:t>
            </a:r>
            <a:br>
              <a:rPr kumimoji="0" lang="en-US" sz="1300" b="1" i="0" u="none" strike="noStrike" kern="0" cap="none" normalizeH="0" baseline="0" noProof="0" dirty="0">
                <a:ln>
                  <a:noFill/>
                </a:ln>
                <a:solidFill>
                  <a:schemeClr val="accent2"/>
                </a:solidFill>
                <a:effectLst/>
                <a:uLnTx/>
                <a:uFillTx/>
                <a:latin typeface="FranklinGothicURWBoo" pitchFamily="2" charset="77"/>
                <a:cs typeface="Arial Narrow" panose="020B0604020202020204" pitchFamily="34" charset="0"/>
              </a:rPr>
            </a:br>
            <a:r>
              <a:rPr kumimoji="0" lang="en-US" sz="1300" b="1" i="0" u="none" strike="noStrike" kern="0" cap="none" normalizeH="0" baseline="0" noProof="0" dirty="0">
                <a:ln>
                  <a:noFill/>
                </a:ln>
                <a:solidFill>
                  <a:schemeClr val="accent2"/>
                </a:solidFill>
                <a:effectLst/>
                <a:uLnTx/>
                <a:uFillTx/>
                <a:latin typeface="FranklinGothicURWBoo" pitchFamily="2" charset="77"/>
                <a:cs typeface="Arial Narrow" panose="020B0604020202020204" pitchFamily="34" charset="0"/>
              </a:rPr>
              <a:t>Competitions</a:t>
            </a:r>
          </a:p>
        </p:txBody>
      </p:sp>
      <p:sp>
        <p:nvSpPr>
          <p:cNvPr id="25" name="TextBox 24">
            <a:extLst>
              <a:ext uri="{FF2B5EF4-FFF2-40B4-BE49-F238E27FC236}">
                <a16:creationId xmlns:a16="http://schemas.microsoft.com/office/drawing/2014/main" id="{0E0EB5C6-C899-6E58-E1A5-C8C65EF29040}"/>
              </a:ext>
            </a:extLst>
          </p:cNvPr>
          <p:cNvSpPr txBox="1"/>
          <p:nvPr/>
        </p:nvSpPr>
        <p:spPr>
          <a:xfrm>
            <a:off x="6106337" y="3725943"/>
            <a:ext cx="1745172" cy="1954381"/>
          </a:xfrm>
          <a:prstGeom prst="rect">
            <a:avLst/>
          </a:prstGeom>
          <a:noFill/>
        </p:spPr>
        <p:txBody>
          <a:bodyPr wrap="square" rtlCol="0">
            <a:spAutoFit/>
          </a:bodyPr>
          <a:lstStyle/>
          <a:p>
            <a:r>
              <a:rPr lang="en-US" sz="1100" dirty="0">
                <a:solidFill>
                  <a:srgbClr val="005188"/>
                </a:solidFill>
                <a:latin typeface="Franklin Gothic Book" panose="020B0503020102020204" pitchFamily="34" charset="0"/>
              </a:rPr>
              <a:t>P</a:t>
            </a:r>
            <a:r>
              <a:rPr lang="en-US" sz="1100" b="0" i="0" dirty="0">
                <a:solidFill>
                  <a:srgbClr val="005188"/>
                </a:solidFill>
                <a:effectLst/>
                <a:latin typeface="Franklin Gothic Book" panose="020B0503020102020204" pitchFamily="34" charset="0"/>
              </a:rPr>
              <a:t>rovides monetary incentives to mobilize a diverse set of innovators to address homeland security challenges using public crowd sourcing. </a:t>
            </a:r>
          </a:p>
          <a:p>
            <a:endParaRPr lang="en-US" sz="1100" dirty="0">
              <a:solidFill>
                <a:srgbClr val="005188"/>
              </a:solidFill>
              <a:latin typeface="Franklin Gothic Book" panose="020B0503020102020204" pitchFamily="34" charset="0"/>
            </a:endParaRPr>
          </a:p>
          <a:p>
            <a:r>
              <a:rPr lang="en-US" sz="1100" b="0" i="0" dirty="0">
                <a:solidFill>
                  <a:srgbClr val="005188"/>
                </a:solidFill>
                <a:effectLst/>
                <a:latin typeface="Franklin Gothic Book" panose="020B0503020102020204" pitchFamily="34" charset="0"/>
              </a:rPr>
              <a:t>For a list of open competitions, visit the </a:t>
            </a:r>
            <a:r>
              <a:rPr lang="en-US" sz="1100" b="0" i="0" dirty="0">
                <a:solidFill>
                  <a:srgbClr val="005188"/>
                </a:solidFill>
                <a:effectLst/>
                <a:latin typeface="Franklin Gothic Book" panose="020B0503020102020204" pitchFamily="34" charset="0"/>
                <a:hlinkClick r:id="rId14"/>
              </a:rPr>
              <a:t>DHS Prize Competitions</a:t>
            </a:r>
            <a:r>
              <a:rPr lang="en-US" sz="1100" b="0" i="0" dirty="0">
                <a:solidFill>
                  <a:srgbClr val="005188"/>
                </a:solidFill>
                <a:effectLst/>
                <a:latin typeface="Franklin Gothic Book" panose="020B0503020102020204" pitchFamily="34" charset="0"/>
              </a:rPr>
              <a:t> page.</a:t>
            </a:r>
            <a:endParaRPr kumimoji="0" lang="en-US" sz="1100" b="0" i="0" u="none" strike="noStrike" kern="1200" cap="none" spc="-5" normalizeH="0" baseline="0" noProof="0" dirty="0">
              <a:ln>
                <a:noFill/>
              </a:ln>
              <a:solidFill>
                <a:srgbClr val="005188"/>
              </a:solidFill>
              <a:effectLst/>
              <a:uLnTx/>
              <a:uFillTx/>
              <a:latin typeface="Franklin Gothic Book" panose="020B0503020102020204" pitchFamily="34" charset="0"/>
              <a:cs typeface="ITC Franklin Gothic Std"/>
            </a:endParaRPr>
          </a:p>
        </p:txBody>
      </p:sp>
      <p:pic>
        <p:nvPicPr>
          <p:cNvPr id="26" name="Graphic 25" descr="Trophy with solid fill">
            <a:extLst>
              <a:ext uri="{FF2B5EF4-FFF2-40B4-BE49-F238E27FC236}">
                <a16:creationId xmlns:a16="http://schemas.microsoft.com/office/drawing/2014/main" id="{D3334590-F794-9044-542A-31DDA6022994}"/>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6702028" y="1973690"/>
            <a:ext cx="664698" cy="664698"/>
          </a:xfrm>
          <a:prstGeom prst="rect">
            <a:avLst/>
          </a:prstGeom>
        </p:spPr>
      </p:pic>
      <p:sp>
        <p:nvSpPr>
          <p:cNvPr id="28" name="TextBox 27">
            <a:extLst>
              <a:ext uri="{FF2B5EF4-FFF2-40B4-BE49-F238E27FC236}">
                <a16:creationId xmlns:a16="http://schemas.microsoft.com/office/drawing/2014/main" id="{0E40852B-FB95-364A-F803-D56E298F371D}"/>
              </a:ext>
            </a:extLst>
          </p:cNvPr>
          <p:cNvSpPr txBox="1"/>
          <p:nvPr/>
        </p:nvSpPr>
        <p:spPr>
          <a:xfrm>
            <a:off x="8026680" y="2994384"/>
            <a:ext cx="1666351" cy="673546"/>
          </a:xfrm>
          <a:prstGeom prst="rect">
            <a:avLst/>
          </a:prstGeom>
          <a:noFill/>
        </p:spPr>
        <p:txBody>
          <a:bodyPr wrap="non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0" cap="none" normalizeH="0" baseline="0" noProof="0" dirty="0">
                <a:ln>
                  <a:noFill/>
                </a:ln>
                <a:solidFill>
                  <a:srgbClr val="5E9732"/>
                </a:solidFill>
                <a:effectLst/>
                <a:uLnTx/>
                <a:uFillTx/>
                <a:latin typeface="FranklinGothicURWBoo" pitchFamily="2" charset="77"/>
                <a:cs typeface="Arial Narrow" panose="020B0604020202020204" pitchFamily="34" charset="0"/>
              </a:rPr>
              <a:t>Targeted </a:t>
            </a:r>
            <a:br>
              <a:rPr kumimoji="0" lang="en-US" sz="1300" b="1" i="0" u="none" strike="noStrike" kern="0" cap="none" normalizeH="0" baseline="0" noProof="0" dirty="0">
                <a:ln>
                  <a:noFill/>
                </a:ln>
                <a:solidFill>
                  <a:srgbClr val="5E9732"/>
                </a:solidFill>
                <a:effectLst/>
                <a:uLnTx/>
                <a:uFillTx/>
                <a:latin typeface="FranklinGothicURWBoo" pitchFamily="2" charset="77"/>
                <a:cs typeface="Arial Narrow" panose="020B0604020202020204" pitchFamily="34" charset="0"/>
              </a:rPr>
            </a:br>
            <a:r>
              <a:rPr kumimoji="0" lang="en-US" sz="1300" b="1" i="0" u="none" strike="noStrike" kern="0" cap="none" normalizeH="0" baseline="0" noProof="0" dirty="0">
                <a:ln>
                  <a:noFill/>
                </a:ln>
                <a:solidFill>
                  <a:srgbClr val="5E9732"/>
                </a:solidFill>
                <a:effectLst/>
                <a:uLnTx/>
                <a:uFillTx/>
                <a:latin typeface="FranklinGothicURWBoo" pitchFamily="2" charset="77"/>
                <a:cs typeface="Arial Narrow" panose="020B0604020202020204" pitchFamily="34" charset="0"/>
              </a:rPr>
              <a:t>Broad Agency </a:t>
            </a:r>
            <a:br>
              <a:rPr kumimoji="0" lang="en-US" sz="1300" b="1" i="0" u="none" strike="noStrike" kern="0" cap="none" normalizeH="0" baseline="0" noProof="0" dirty="0">
                <a:ln>
                  <a:noFill/>
                </a:ln>
                <a:solidFill>
                  <a:srgbClr val="5E9732"/>
                </a:solidFill>
                <a:effectLst/>
                <a:uLnTx/>
                <a:uFillTx/>
                <a:latin typeface="FranklinGothicURWBoo" pitchFamily="2" charset="77"/>
                <a:cs typeface="Arial Narrow" panose="020B0604020202020204" pitchFamily="34" charset="0"/>
              </a:rPr>
            </a:br>
            <a:r>
              <a:rPr kumimoji="0" lang="en-US" sz="1300" b="1" i="0" u="none" strike="noStrike" kern="0" cap="none" normalizeH="0" baseline="0" noProof="0" dirty="0">
                <a:ln>
                  <a:noFill/>
                </a:ln>
                <a:solidFill>
                  <a:srgbClr val="5E9732"/>
                </a:solidFill>
                <a:effectLst/>
                <a:uLnTx/>
                <a:uFillTx/>
                <a:latin typeface="FranklinGothicURWBoo" pitchFamily="2" charset="77"/>
                <a:cs typeface="Arial Narrow" panose="020B0604020202020204" pitchFamily="34" charset="0"/>
              </a:rPr>
              <a:t>Announcement (BAA) </a:t>
            </a:r>
          </a:p>
        </p:txBody>
      </p:sp>
      <p:sp>
        <p:nvSpPr>
          <p:cNvPr id="29" name="TextBox 28">
            <a:extLst>
              <a:ext uri="{FF2B5EF4-FFF2-40B4-BE49-F238E27FC236}">
                <a16:creationId xmlns:a16="http://schemas.microsoft.com/office/drawing/2014/main" id="{890BF4E9-49C2-05B4-CFB4-D32BB0CB7F36}"/>
              </a:ext>
            </a:extLst>
          </p:cNvPr>
          <p:cNvSpPr txBox="1"/>
          <p:nvPr/>
        </p:nvSpPr>
        <p:spPr>
          <a:xfrm>
            <a:off x="7991407" y="3725943"/>
            <a:ext cx="1701627" cy="1954381"/>
          </a:xfrm>
          <a:prstGeom prst="rect">
            <a:avLst/>
          </a:prstGeom>
          <a:noFill/>
        </p:spPr>
        <p:txBody>
          <a:bodyPr wrap="square" rtlCol="0">
            <a:spAutoFit/>
          </a:bodyPr>
          <a:lstStyle/>
          <a:p>
            <a:r>
              <a:rPr lang="en-US" sz="1100" dirty="0">
                <a:solidFill>
                  <a:srgbClr val="005188"/>
                </a:solidFill>
                <a:latin typeface="Franklin Gothic Book" panose="020B0503020102020204" pitchFamily="34" charset="0"/>
              </a:rPr>
              <a:t>T</a:t>
            </a:r>
            <a:r>
              <a:rPr lang="en-US" sz="1100" b="0" i="0" dirty="0">
                <a:solidFill>
                  <a:srgbClr val="005188"/>
                </a:solidFill>
                <a:effectLst/>
                <a:latin typeface="Franklin Gothic Book" panose="020B0503020102020204" pitchFamily="34" charset="0"/>
              </a:rPr>
              <a:t>ime-sensitive topic solicitations that execute defined research and development to deliver practical solutions to homeland security priority needs. </a:t>
            </a:r>
          </a:p>
          <a:p>
            <a:endParaRPr lang="en-US" sz="1100" dirty="0">
              <a:solidFill>
                <a:srgbClr val="005188"/>
              </a:solidFill>
              <a:latin typeface="Franklin Gothic Book" panose="020B0503020102020204" pitchFamily="34" charset="0"/>
            </a:endParaRPr>
          </a:p>
          <a:p>
            <a:r>
              <a:rPr lang="en-US" sz="1100" b="0" i="0" dirty="0">
                <a:solidFill>
                  <a:srgbClr val="005188"/>
                </a:solidFill>
                <a:effectLst/>
                <a:latin typeface="Franklin Gothic Book" panose="020B0503020102020204" pitchFamily="34" charset="0"/>
              </a:rPr>
              <a:t>For a list of open targeted BAA topics, visit the </a:t>
            </a:r>
            <a:r>
              <a:rPr lang="en-US" sz="1100" b="0" i="0" dirty="0">
                <a:solidFill>
                  <a:srgbClr val="005188"/>
                </a:solidFill>
                <a:effectLst/>
                <a:latin typeface="Franklin Gothic Book" panose="020B0503020102020204" pitchFamily="34" charset="0"/>
                <a:hlinkClick r:id="rId5"/>
              </a:rPr>
              <a:t>BAA portal</a:t>
            </a:r>
            <a:r>
              <a:rPr lang="en-US" sz="1100" b="0" i="0" dirty="0">
                <a:solidFill>
                  <a:srgbClr val="005188"/>
                </a:solidFill>
                <a:effectLst/>
                <a:latin typeface="Franklin Gothic Book" panose="020B0503020102020204" pitchFamily="34" charset="0"/>
              </a:rPr>
              <a:t>.</a:t>
            </a:r>
            <a:endParaRPr kumimoji="0" lang="en-US" sz="1100" b="0" i="0" u="none" strike="noStrike" kern="1200" cap="none" spc="-5" normalizeH="0" baseline="0" noProof="0" dirty="0">
              <a:ln>
                <a:noFill/>
              </a:ln>
              <a:solidFill>
                <a:srgbClr val="005188"/>
              </a:solidFill>
              <a:effectLst/>
              <a:uLnTx/>
              <a:uFillTx/>
              <a:latin typeface="Franklin Gothic Book" panose="020B0503020102020204" pitchFamily="34" charset="0"/>
              <a:cs typeface="ITC Franklin Gothic Std"/>
            </a:endParaRPr>
          </a:p>
        </p:txBody>
      </p:sp>
      <p:pic>
        <p:nvPicPr>
          <p:cNvPr id="30" name="Graphic 29" descr="Bullseye with solid fill">
            <a:extLst>
              <a:ext uri="{FF2B5EF4-FFF2-40B4-BE49-F238E27FC236}">
                <a16:creationId xmlns:a16="http://schemas.microsoft.com/office/drawing/2014/main" id="{B8506A9A-314F-5551-7476-3FD592BC890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526866" y="1947831"/>
            <a:ext cx="697380" cy="697380"/>
          </a:xfrm>
          <a:prstGeom prst="rect">
            <a:avLst/>
          </a:prstGeom>
        </p:spPr>
      </p:pic>
      <p:sp>
        <p:nvSpPr>
          <p:cNvPr id="31" name="TextBox 30">
            <a:extLst>
              <a:ext uri="{FF2B5EF4-FFF2-40B4-BE49-F238E27FC236}">
                <a16:creationId xmlns:a16="http://schemas.microsoft.com/office/drawing/2014/main" id="{2ECED0BC-BF27-EB9A-734C-61A9E7AFB1A8}"/>
              </a:ext>
            </a:extLst>
          </p:cNvPr>
          <p:cNvSpPr txBox="1"/>
          <p:nvPr/>
        </p:nvSpPr>
        <p:spPr>
          <a:xfrm>
            <a:off x="9914915" y="2994384"/>
            <a:ext cx="1614587" cy="674314"/>
          </a:xfrm>
          <a:prstGeom prst="rect">
            <a:avLst/>
          </a:prstGeom>
          <a:noFill/>
        </p:spPr>
        <p:txBody>
          <a:bodyPr wrap="none" rtlCol="0">
            <a:noAutofit/>
          </a:bodyPr>
          <a:lstStyle/>
          <a:p>
            <a:pPr marL="0" marR="0" lvl="0" indent="0" algn="ctr" defTabSz="914400" rtl="0" eaLnBrk="1" fontAlgn="auto" latinLnBrk="0" hangingPunct="1">
              <a:spcBef>
                <a:spcPts val="0"/>
              </a:spcBef>
              <a:spcAft>
                <a:spcPts val="0"/>
              </a:spcAft>
              <a:buClrTx/>
              <a:buSzTx/>
              <a:buFontTx/>
              <a:buNone/>
              <a:tabLst/>
              <a:defRPr/>
            </a:pPr>
            <a:r>
              <a:rPr kumimoji="0" lang="en-US" sz="1300" b="1" i="0" u="none" strike="noStrike" kern="0" cap="none" normalizeH="0" baseline="0" noProof="0" dirty="0">
                <a:ln>
                  <a:noFill/>
                </a:ln>
                <a:solidFill>
                  <a:srgbClr val="005188"/>
                </a:solidFill>
                <a:effectLst/>
                <a:uLnTx/>
                <a:uFillTx/>
                <a:latin typeface="FranklinGothicURWBoo" pitchFamily="2" charset="77"/>
                <a:cs typeface="Arial Narrow" panose="020B0604020202020204" pitchFamily="34" charset="0"/>
              </a:rPr>
              <a:t>In-Q-Tel (IQT)</a:t>
            </a:r>
          </a:p>
          <a:p>
            <a:pPr marL="0" marR="0" lvl="0" indent="0" algn="ctr" defTabSz="914400" rtl="0" eaLnBrk="1" fontAlgn="auto" latinLnBrk="0" hangingPunct="1">
              <a:spcBef>
                <a:spcPts val="0"/>
              </a:spcBef>
              <a:spcAft>
                <a:spcPts val="0"/>
              </a:spcAft>
              <a:buClrTx/>
              <a:buSzTx/>
              <a:buFontTx/>
              <a:buNone/>
              <a:tabLst/>
              <a:defRPr/>
            </a:pPr>
            <a:r>
              <a:rPr kumimoji="0" lang="en-US" sz="1300" b="1" i="0" u="none" strike="noStrike" kern="0" cap="none" normalizeH="0" baseline="0" noProof="0" dirty="0">
                <a:ln>
                  <a:noFill/>
                </a:ln>
                <a:solidFill>
                  <a:srgbClr val="005188"/>
                </a:solidFill>
                <a:effectLst/>
                <a:uLnTx/>
                <a:uFillTx/>
                <a:latin typeface="FranklinGothicURWBoo" pitchFamily="2" charset="77"/>
                <a:cs typeface="Arial Narrow" panose="020B0604020202020204" pitchFamily="34" charset="0"/>
              </a:rPr>
              <a:t>Engagement</a:t>
            </a:r>
          </a:p>
        </p:txBody>
      </p:sp>
      <p:sp>
        <p:nvSpPr>
          <p:cNvPr id="32" name="TextBox 31">
            <a:extLst>
              <a:ext uri="{FF2B5EF4-FFF2-40B4-BE49-F238E27FC236}">
                <a16:creationId xmlns:a16="http://schemas.microsoft.com/office/drawing/2014/main" id="{A9D8048D-2DAD-B6BE-A7BF-EE4A5715FEA4}"/>
              </a:ext>
            </a:extLst>
          </p:cNvPr>
          <p:cNvSpPr txBox="1"/>
          <p:nvPr/>
        </p:nvSpPr>
        <p:spPr>
          <a:xfrm>
            <a:off x="9832937" y="3725943"/>
            <a:ext cx="1827519" cy="1615827"/>
          </a:xfrm>
          <a:prstGeom prst="rect">
            <a:avLst/>
          </a:prstGeom>
          <a:noFill/>
        </p:spPr>
        <p:txBody>
          <a:bodyPr wrap="square" rtlCol="0">
            <a:spAutoFit/>
          </a:bodyPr>
          <a:lstStyle/>
          <a:p>
            <a:r>
              <a:rPr lang="en-US" sz="1100" dirty="0">
                <a:solidFill>
                  <a:srgbClr val="005188"/>
                </a:solidFill>
                <a:latin typeface="Franklin Gothic Book" panose="020B0503020102020204" pitchFamily="34" charset="0"/>
              </a:rPr>
              <a:t>E</a:t>
            </a:r>
            <a:r>
              <a:rPr lang="en-US" sz="1100" b="0" i="0" dirty="0">
                <a:solidFill>
                  <a:srgbClr val="005188"/>
                </a:solidFill>
                <a:effectLst/>
                <a:latin typeface="Franklin Gothic Book" panose="020B0503020102020204" pitchFamily="34" charset="0"/>
              </a:rPr>
              <a:t>nhances DHS’s R&amp;D activities by tapping </a:t>
            </a:r>
            <a:br>
              <a:rPr lang="en-US" sz="1100" b="0" i="0" dirty="0">
                <a:solidFill>
                  <a:srgbClr val="005188"/>
                </a:solidFill>
                <a:effectLst/>
                <a:latin typeface="Franklin Gothic Book" panose="020B0503020102020204" pitchFamily="34" charset="0"/>
              </a:rPr>
            </a:br>
            <a:r>
              <a:rPr lang="en-US" sz="1100" b="0" i="0" dirty="0">
                <a:solidFill>
                  <a:srgbClr val="005188"/>
                </a:solidFill>
                <a:effectLst/>
                <a:latin typeface="Franklin Gothic Book" panose="020B0503020102020204" pitchFamily="34" charset="0"/>
              </a:rPr>
              <a:t>into the innovation ecosystem. </a:t>
            </a:r>
          </a:p>
          <a:p>
            <a:endParaRPr lang="en-US" sz="1100" dirty="0">
              <a:solidFill>
                <a:srgbClr val="005188"/>
              </a:solidFill>
              <a:latin typeface="Franklin Gothic Book" panose="020B0503020102020204" pitchFamily="34" charset="0"/>
            </a:endParaRPr>
          </a:p>
          <a:p>
            <a:r>
              <a:rPr lang="en-US" sz="1100" b="0" i="0" dirty="0">
                <a:solidFill>
                  <a:srgbClr val="005188"/>
                </a:solidFill>
                <a:effectLst/>
                <a:latin typeface="Franklin Gothic Book" panose="020B0503020102020204" pitchFamily="34" charset="0"/>
              </a:rPr>
              <a:t>For more on DHS’s engagement with IQT, visit the </a:t>
            </a:r>
            <a:r>
              <a:rPr lang="en-US" sz="1100" b="0" i="0" dirty="0">
                <a:solidFill>
                  <a:srgbClr val="005188"/>
                </a:solidFill>
                <a:effectLst/>
                <a:latin typeface="Franklin Gothic Book" panose="020B0503020102020204" pitchFamily="34" charset="0"/>
                <a:hlinkClick r:id="rId17"/>
              </a:rPr>
              <a:t>In-Q-Tel Engagement</a:t>
            </a:r>
            <a:r>
              <a:rPr lang="en-US" sz="1100" b="0" i="0" dirty="0">
                <a:solidFill>
                  <a:srgbClr val="005188"/>
                </a:solidFill>
                <a:effectLst/>
                <a:latin typeface="Franklin Gothic Book" panose="020B0503020102020204" pitchFamily="34" charset="0"/>
              </a:rPr>
              <a:t> page.</a:t>
            </a:r>
            <a:endParaRPr kumimoji="0" lang="en-US" sz="1100" b="0" i="0" u="none" strike="noStrike" kern="1200" cap="none" spc="-5" normalizeH="0" baseline="0" noProof="0" dirty="0">
              <a:ln>
                <a:noFill/>
              </a:ln>
              <a:solidFill>
                <a:srgbClr val="005188"/>
              </a:solidFill>
              <a:effectLst/>
              <a:uLnTx/>
              <a:uFillTx/>
              <a:latin typeface="Franklin Gothic Book" panose="020B0503020102020204" pitchFamily="34" charset="0"/>
              <a:cs typeface="ITC Franklin Gothic Std"/>
            </a:endParaRPr>
          </a:p>
        </p:txBody>
      </p:sp>
      <p:pic>
        <p:nvPicPr>
          <p:cNvPr id="33" name="Graphic 32" descr="Internet Of Things with solid fill">
            <a:extLst>
              <a:ext uri="{FF2B5EF4-FFF2-40B4-BE49-F238E27FC236}">
                <a16:creationId xmlns:a16="http://schemas.microsoft.com/office/drawing/2014/main" id="{01957A39-A7DF-3616-015B-FADFF9809B59}"/>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0407329" y="1940940"/>
            <a:ext cx="689673" cy="689673"/>
          </a:xfrm>
          <a:prstGeom prst="rect">
            <a:avLst/>
          </a:prstGeom>
        </p:spPr>
      </p:pic>
      <p:cxnSp>
        <p:nvCxnSpPr>
          <p:cNvPr id="42" name="Straight Connector 41">
            <a:extLst>
              <a:ext uri="{FF2B5EF4-FFF2-40B4-BE49-F238E27FC236}">
                <a16:creationId xmlns:a16="http://schemas.microsoft.com/office/drawing/2014/main" id="{655FEFD3-2598-E522-2C92-F63AF37D5B47}"/>
              </a:ext>
            </a:extLst>
          </p:cNvPr>
          <p:cNvCxnSpPr>
            <a:cxnSpLocks/>
          </p:cNvCxnSpPr>
          <p:nvPr/>
        </p:nvCxnSpPr>
        <p:spPr>
          <a:xfrm>
            <a:off x="2396870" y="2972708"/>
            <a:ext cx="0" cy="3267836"/>
          </a:xfrm>
          <a:prstGeom prst="line">
            <a:avLst/>
          </a:prstGeom>
          <a:ln>
            <a:solidFill>
              <a:srgbClr val="5E973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0AFC87CC-C8FA-DF88-F39E-039D80AF9F76}"/>
              </a:ext>
            </a:extLst>
          </p:cNvPr>
          <p:cNvCxnSpPr>
            <a:cxnSpLocks/>
          </p:cNvCxnSpPr>
          <p:nvPr/>
        </p:nvCxnSpPr>
        <p:spPr>
          <a:xfrm>
            <a:off x="4238399" y="2972708"/>
            <a:ext cx="0" cy="3267836"/>
          </a:xfrm>
          <a:prstGeom prst="line">
            <a:avLst/>
          </a:prstGeom>
          <a:ln>
            <a:solidFill>
              <a:srgbClr val="5E9732"/>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3C86DF8A-0F1A-F4E8-7861-3CA6DF8E4B74}"/>
              </a:ext>
            </a:extLst>
          </p:cNvPr>
          <p:cNvCxnSpPr>
            <a:cxnSpLocks/>
          </p:cNvCxnSpPr>
          <p:nvPr/>
        </p:nvCxnSpPr>
        <p:spPr>
          <a:xfrm>
            <a:off x="6079928" y="2972708"/>
            <a:ext cx="0" cy="3267836"/>
          </a:xfrm>
          <a:prstGeom prst="line">
            <a:avLst/>
          </a:prstGeom>
          <a:ln>
            <a:solidFill>
              <a:srgbClr val="5E9732"/>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D3C44F6-B129-D2D0-651D-EF4E6F5231BB}"/>
              </a:ext>
            </a:extLst>
          </p:cNvPr>
          <p:cNvCxnSpPr>
            <a:cxnSpLocks/>
          </p:cNvCxnSpPr>
          <p:nvPr/>
        </p:nvCxnSpPr>
        <p:spPr>
          <a:xfrm>
            <a:off x="7921457" y="2972708"/>
            <a:ext cx="0" cy="3267836"/>
          </a:xfrm>
          <a:prstGeom prst="line">
            <a:avLst/>
          </a:prstGeom>
          <a:ln>
            <a:solidFill>
              <a:srgbClr val="5E9732"/>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3DDF1FBF-319F-AE84-81AF-63D20A75C4F4}"/>
              </a:ext>
            </a:extLst>
          </p:cNvPr>
          <p:cNvCxnSpPr>
            <a:cxnSpLocks/>
          </p:cNvCxnSpPr>
          <p:nvPr/>
        </p:nvCxnSpPr>
        <p:spPr>
          <a:xfrm>
            <a:off x="9762985" y="2972708"/>
            <a:ext cx="0" cy="3267836"/>
          </a:xfrm>
          <a:prstGeom prst="line">
            <a:avLst/>
          </a:prstGeom>
          <a:ln>
            <a:solidFill>
              <a:srgbClr val="5E9732"/>
            </a:solidFill>
          </a:ln>
        </p:spPr>
        <p:style>
          <a:lnRef idx="1">
            <a:schemeClr val="accent1"/>
          </a:lnRef>
          <a:fillRef idx="0">
            <a:schemeClr val="accent1"/>
          </a:fillRef>
          <a:effectRef idx="0">
            <a:schemeClr val="accent1"/>
          </a:effectRef>
          <a:fontRef idx="minor">
            <a:schemeClr val="tx1"/>
          </a:fontRef>
        </p:style>
      </p:cxnSp>
      <p:sp>
        <p:nvSpPr>
          <p:cNvPr id="48" name="Right Arrow 47">
            <a:extLst>
              <a:ext uri="{FF2B5EF4-FFF2-40B4-BE49-F238E27FC236}">
                <a16:creationId xmlns:a16="http://schemas.microsoft.com/office/drawing/2014/main" id="{88C7188E-0255-6DB3-4EA2-ED15C3E8AB23}"/>
              </a:ext>
            </a:extLst>
          </p:cNvPr>
          <p:cNvSpPr/>
          <p:nvPr/>
        </p:nvSpPr>
        <p:spPr>
          <a:xfrm>
            <a:off x="2189203" y="2191714"/>
            <a:ext cx="395926" cy="196113"/>
          </a:xfrm>
          <a:prstGeom prst="rightArrow">
            <a:avLst/>
          </a:prstGeom>
          <a:gradFill>
            <a:gsLst>
              <a:gs pos="0">
                <a:srgbClr val="C41230">
                  <a:lumMod val="100000"/>
                </a:srgbClr>
              </a:gs>
              <a:gs pos="100000">
                <a:srgbClr val="003366"/>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Right Arrow 48">
            <a:extLst>
              <a:ext uri="{FF2B5EF4-FFF2-40B4-BE49-F238E27FC236}">
                <a16:creationId xmlns:a16="http://schemas.microsoft.com/office/drawing/2014/main" id="{11ACB6E3-B47E-CAD2-F029-39EE7017B9F9}"/>
              </a:ext>
            </a:extLst>
          </p:cNvPr>
          <p:cNvSpPr/>
          <p:nvPr/>
        </p:nvSpPr>
        <p:spPr>
          <a:xfrm>
            <a:off x="4044209" y="2187295"/>
            <a:ext cx="395926" cy="196113"/>
          </a:xfrm>
          <a:prstGeom prst="rightArrow">
            <a:avLst/>
          </a:prstGeom>
          <a:gradFill>
            <a:gsLst>
              <a:gs pos="100000">
                <a:schemeClr val="accent4">
                  <a:lumMod val="75000"/>
                </a:schemeClr>
              </a:gs>
              <a:gs pos="0">
                <a:srgbClr val="003366"/>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Right Arrow 50">
            <a:extLst>
              <a:ext uri="{FF2B5EF4-FFF2-40B4-BE49-F238E27FC236}">
                <a16:creationId xmlns:a16="http://schemas.microsoft.com/office/drawing/2014/main" id="{84AA1E85-EFF0-F2FB-9072-B7DBC70B1F6E}"/>
              </a:ext>
            </a:extLst>
          </p:cNvPr>
          <p:cNvSpPr/>
          <p:nvPr/>
        </p:nvSpPr>
        <p:spPr>
          <a:xfrm>
            <a:off x="5906279" y="2210843"/>
            <a:ext cx="395926" cy="196113"/>
          </a:xfrm>
          <a:prstGeom prst="rightArrow">
            <a:avLst/>
          </a:prstGeom>
          <a:gradFill>
            <a:gsLst>
              <a:gs pos="0">
                <a:srgbClr val="BF9000"/>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Right Arrow 51">
            <a:extLst>
              <a:ext uri="{FF2B5EF4-FFF2-40B4-BE49-F238E27FC236}">
                <a16:creationId xmlns:a16="http://schemas.microsoft.com/office/drawing/2014/main" id="{001BAB79-8DE6-BA77-7D7C-28C75BE9AC7F}"/>
              </a:ext>
            </a:extLst>
          </p:cNvPr>
          <p:cNvSpPr/>
          <p:nvPr/>
        </p:nvSpPr>
        <p:spPr>
          <a:xfrm>
            <a:off x="7723494" y="2194746"/>
            <a:ext cx="395926" cy="196113"/>
          </a:xfrm>
          <a:prstGeom prst="rightArrow">
            <a:avLst/>
          </a:prstGeom>
          <a:gradFill>
            <a:gsLst>
              <a:gs pos="0">
                <a:schemeClr val="accent2"/>
              </a:gs>
              <a:gs pos="100000">
                <a:srgbClr val="5E973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Right Arrow 52">
            <a:extLst>
              <a:ext uri="{FF2B5EF4-FFF2-40B4-BE49-F238E27FC236}">
                <a16:creationId xmlns:a16="http://schemas.microsoft.com/office/drawing/2014/main" id="{EC2D6BBE-E1E8-BE69-3F97-1A0094C828BA}"/>
              </a:ext>
            </a:extLst>
          </p:cNvPr>
          <p:cNvSpPr/>
          <p:nvPr/>
        </p:nvSpPr>
        <p:spPr>
          <a:xfrm>
            <a:off x="9565022" y="2212838"/>
            <a:ext cx="395926" cy="196113"/>
          </a:xfrm>
          <a:prstGeom prst="rightArrow">
            <a:avLst/>
          </a:prstGeom>
          <a:gradFill>
            <a:gsLst>
              <a:gs pos="0">
                <a:srgbClr val="5E9732"/>
              </a:gs>
              <a:gs pos="100000">
                <a:srgbClr val="00518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Oval 55">
            <a:extLst>
              <a:ext uri="{FF2B5EF4-FFF2-40B4-BE49-F238E27FC236}">
                <a16:creationId xmlns:a16="http://schemas.microsoft.com/office/drawing/2014/main" id="{3C4B5324-A4E0-DBCD-B45A-6D2601D0CCC5}"/>
              </a:ext>
            </a:extLst>
          </p:cNvPr>
          <p:cNvSpPr/>
          <p:nvPr/>
        </p:nvSpPr>
        <p:spPr>
          <a:xfrm>
            <a:off x="2765217" y="1709142"/>
            <a:ext cx="1147864" cy="1147864"/>
          </a:xfrm>
          <a:prstGeom prst="ellipse">
            <a:avLst/>
          </a:prstGeom>
          <a:noFill/>
          <a:ln>
            <a:solidFill>
              <a:srgbClr val="003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Oval 56">
            <a:extLst>
              <a:ext uri="{FF2B5EF4-FFF2-40B4-BE49-F238E27FC236}">
                <a16:creationId xmlns:a16="http://schemas.microsoft.com/office/drawing/2014/main" id="{02E62EBE-15D7-7060-FA5E-5B50EAB966C1}"/>
              </a:ext>
            </a:extLst>
          </p:cNvPr>
          <p:cNvSpPr/>
          <p:nvPr/>
        </p:nvSpPr>
        <p:spPr>
          <a:xfrm>
            <a:off x="4617238" y="1722531"/>
            <a:ext cx="1147864" cy="1147864"/>
          </a:xfrm>
          <a:prstGeom prst="ellipse">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Oval 58">
            <a:extLst>
              <a:ext uri="{FF2B5EF4-FFF2-40B4-BE49-F238E27FC236}">
                <a16:creationId xmlns:a16="http://schemas.microsoft.com/office/drawing/2014/main" id="{EFBAA994-CDC7-A7A8-F4AA-C795BADD9E34}"/>
              </a:ext>
            </a:extLst>
          </p:cNvPr>
          <p:cNvSpPr/>
          <p:nvPr/>
        </p:nvSpPr>
        <p:spPr>
          <a:xfrm>
            <a:off x="6453616" y="1722531"/>
            <a:ext cx="1147864" cy="1147864"/>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Oval 60">
            <a:extLst>
              <a:ext uri="{FF2B5EF4-FFF2-40B4-BE49-F238E27FC236}">
                <a16:creationId xmlns:a16="http://schemas.microsoft.com/office/drawing/2014/main" id="{F4B92B66-A3D6-0951-A96B-11A29CCA07BC}"/>
              </a:ext>
            </a:extLst>
          </p:cNvPr>
          <p:cNvSpPr/>
          <p:nvPr/>
        </p:nvSpPr>
        <p:spPr>
          <a:xfrm>
            <a:off x="10178233" y="1711456"/>
            <a:ext cx="1147864" cy="1147864"/>
          </a:xfrm>
          <a:prstGeom prst="ellipse">
            <a:avLst/>
          </a:pr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Slide Number Placeholder 3">
            <a:extLst>
              <a:ext uri="{FF2B5EF4-FFF2-40B4-BE49-F238E27FC236}">
                <a16:creationId xmlns:a16="http://schemas.microsoft.com/office/drawing/2014/main" id="{5EB04976-441C-84AC-590B-4617B1426CE6}"/>
              </a:ext>
            </a:extLst>
          </p:cNvPr>
          <p:cNvSpPr>
            <a:spLocks noGrp="1"/>
          </p:cNvSpPr>
          <p:nvPr>
            <p:ph type="sldNum" sz="quarter" idx="10"/>
          </p:nvPr>
        </p:nvSpPr>
        <p:spPr>
          <a:xfrm>
            <a:off x="712306" y="6417675"/>
            <a:ext cx="2743200" cy="365125"/>
          </a:xfrm>
        </p:spPr>
        <p:txBody>
          <a:bodyPr/>
          <a:lstStyle/>
          <a:p>
            <a:fld id="{608A590B-EA45-4811-A9A8-40DF519EF08C}" type="slidenum">
              <a:rPr lang="en-US" smtClean="0"/>
              <a:pPr/>
              <a:t>47</a:t>
            </a:fld>
            <a:endParaRPr lang="en-US" dirty="0"/>
          </a:p>
        </p:txBody>
      </p:sp>
      <p:sp>
        <p:nvSpPr>
          <p:cNvPr id="36" name="TextBox 35">
            <a:extLst>
              <a:ext uri="{FF2B5EF4-FFF2-40B4-BE49-F238E27FC236}">
                <a16:creationId xmlns:a16="http://schemas.microsoft.com/office/drawing/2014/main" id="{E05CE8A0-2779-F4C8-B080-321525B85943}"/>
              </a:ext>
            </a:extLst>
          </p:cNvPr>
          <p:cNvSpPr txBox="1"/>
          <p:nvPr/>
        </p:nvSpPr>
        <p:spPr>
          <a:xfrm>
            <a:off x="557802" y="790152"/>
            <a:ext cx="9693870" cy="571438"/>
          </a:xfrm>
          <a:prstGeom prst="rect">
            <a:avLst/>
          </a:prstGeom>
          <a:noFill/>
        </p:spPr>
        <p:txBody>
          <a:bodyPr wrap="square" rtlCol="0">
            <a:spAutoFit/>
          </a:bodyPr>
          <a:lstStyle/>
          <a:p>
            <a:pPr marL="0" marR="0" lvl="0" indent="0" algn="l" defTabSz="914400" rtl="0" eaLnBrk="0" fontAlgn="base" latinLnBrk="0" hangingPunct="0">
              <a:lnSpc>
                <a:spcPts val="4000"/>
              </a:lnSpc>
              <a:spcBef>
                <a:spcPct val="0"/>
              </a:spcBef>
              <a:spcAft>
                <a:spcPct val="0"/>
              </a:spcAft>
              <a:buClrTx/>
              <a:buSzTx/>
              <a:buFontTx/>
              <a:buNone/>
              <a:tabLst/>
              <a:defRPr/>
            </a:pPr>
            <a:r>
              <a:rPr kumimoji="0" lang="en-US" sz="3200" i="0" u="none" strike="noStrike" kern="1200" cap="none" spc="0" normalizeH="0" baseline="0" noProof="0" dirty="0">
                <a:ln>
                  <a:noFill/>
                </a:ln>
                <a:solidFill>
                  <a:srgbClr val="005288"/>
                </a:solidFill>
                <a:effectLst/>
                <a:uLnTx/>
                <a:uFillTx/>
                <a:latin typeface="Franklin Gothic Book" panose="020B0503020102020204" pitchFamily="34" charset="0"/>
                <a:ea typeface="ＭＳ Ｐゴシック" pitchFamily="34" charset="-128"/>
                <a:cs typeface="Arial" panose="020B0604020202020204" pitchFamily="34" charset="0"/>
              </a:rPr>
              <a:t>Research </a:t>
            </a:r>
            <a:r>
              <a:rPr lang="en-US" sz="3200" dirty="0">
                <a:solidFill>
                  <a:srgbClr val="005288"/>
                </a:solidFill>
                <a:latin typeface="Franklin Gothic Book" panose="020B0503020102020204" pitchFamily="34" charset="0"/>
                <a:ea typeface="ＭＳ Ｐゴシック" pitchFamily="34" charset="-128"/>
                <a:cs typeface="Arial" panose="020B0604020202020204" pitchFamily="34" charset="0"/>
              </a:rPr>
              <a:t>&amp; Development (</a:t>
            </a:r>
            <a:r>
              <a:rPr kumimoji="0" lang="en-US" sz="3200" i="0" u="none" strike="noStrike" kern="1200" cap="none" spc="0" normalizeH="0" baseline="0" noProof="0" dirty="0">
                <a:ln>
                  <a:noFill/>
                </a:ln>
                <a:solidFill>
                  <a:srgbClr val="005288"/>
                </a:solidFill>
                <a:effectLst/>
                <a:uLnTx/>
                <a:uFillTx/>
                <a:latin typeface="Franklin Gothic Book" panose="020B0503020102020204" pitchFamily="34" charset="0"/>
                <a:ea typeface="ＭＳ Ｐゴシック" pitchFamily="34" charset="-128"/>
                <a:cs typeface="Arial" panose="020B0604020202020204" pitchFamily="34" charset="0"/>
              </a:rPr>
              <a:t>R&amp;D) Procurement Pathways</a:t>
            </a:r>
          </a:p>
        </p:txBody>
      </p:sp>
      <p:grpSp>
        <p:nvGrpSpPr>
          <p:cNvPr id="5" name="Group 4">
            <a:extLst>
              <a:ext uri="{FF2B5EF4-FFF2-40B4-BE49-F238E27FC236}">
                <a16:creationId xmlns:a16="http://schemas.microsoft.com/office/drawing/2014/main" id="{2A5E7024-16DD-44FD-19A1-422997100B60}"/>
              </a:ext>
            </a:extLst>
          </p:cNvPr>
          <p:cNvGrpSpPr/>
          <p:nvPr/>
        </p:nvGrpSpPr>
        <p:grpSpPr>
          <a:xfrm>
            <a:off x="10376910" y="760552"/>
            <a:ext cx="1828800" cy="584775"/>
            <a:chOff x="10376910" y="760552"/>
            <a:chExt cx="1828800" cy="584775"/>
          </a:xfrm>
        </p:grpSpPr>
        <p:sp>
          <p:nvSpPr>
            <p:cNvPr id="6" name="Rectangle 5">
              <a:extLst>
                <a:ext uri="{FF2B5EF4-FFF2-40B4-BE49-F238E27FC236}">
                  <a16:creationId xmlns:a16="http://schemas.microsoft.com/office/drawing/2014/main" id="{17B4E523-7C1E-3291-B0A0-18F7E09B35DA}"/>
                </a:ext>
              </a:extLst>
            </p:cNvPr>
            <p:cNvSpPr/>
            <p:nvPr/>
          </p:nvSpPr>
          <p:spPr>
            <a:xfrm>
              <a:off x="10376910" y="760552"/>
              <a:ext cx="1819039" cy="584775"/>
            </a:xfrm>
            <a:prstGeom prst="rect">
              <a:avLst/>
            </a:prstGeom>
            <a:solidFill>
              <a:srgbClr val="5E9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A4C31A6A-F70C-1DFB-6C73-4869629D86FE}"/>
                </a:ext>
              </a:extLst>
            </p:cNvPr>
            <p:cNvSpPr txBox="1"/>
            <p:nvPr/>
          </p:nvSpPr>
          <p:spPr>
            <a:xfrm>
              <a:off x="10911318" y="852248"/>
              <a:ext cx="1294392"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4</a:t>
              </a:r>
              <a:endParaRPr lang="en-US" dirty="0">
                <a:solidFill>
                  <a:schemeClr val="bg1"/>
                </a:solidFill>
                <a:effectLst/>
                <a:latin typeface="FranklinGothicURWBoo" pitchFamily="2" charset="77"/>
              </a:endParaRPr>
            </a:p>
          </p:txBody>
        </p:sp>
        <p:pic>
          <p:nvPicPr>
            <p:cNvPr id="22" name="Graphic 21" descr="Thumbs up sign with solid fill">
              <a:extLst>
                <a:ext uri="{FF2B5EF4-FFF2-40B4-BE49-F238E27FC236}">
                  <a16:creationId xmlns:a16="http://schemas.microsoft.com/office/drawing/2014/main" id="{0E85986B-DA0B-0733-45DD-7091B70836D7}"/>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10489547" y="806654"/>
              <a:ext cx="460520" cy="460520"/>
            </a:xfrm>
            <a:prstGeom prst="rect">
              <a:avLst/>
            </a:prstGeom>
          </p:spPr>
        </p:pic>
      </p:grpSp>
    </p:spTree>
    <p:extLst>
      <p:ext uri="{BB962C8B-B14F-4D97-AF65-F5344CB8AC3E}">
        <p14:creationId xmlns:p14="http://schemas.microsoft.com/office/powerpoint/2010/main" val="1209789202"/>
      </p:ext>
    </p:extLst>
  </p:cSld>
  <p:clrMapOvr>
    <a:masterClrMapping/>
  </p:clrMapOvr>
  <mc:AlternateContent xmlns:mc="http://schemas.openxmlformats.org/markup-compatibility/2006" xmlns:p14="http://schemas.microsoft.com/office/powerpoint/2010/main">
    <mc:Choice Requires="p14">
      <p:transition p14:dur="0" advClick="0" advTm="30000"/>
    </mc:Choice>
    <mc:Fallback xmlns="">
      <p:transition advClick="0" advTm="30000"/>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76687" y="813573"/>
            <a:ext cx="9707862" cy="571438"/>
          </a:xfrm>
          <a:prstGeom prst="rect">
            <a:avLst/>
          </a:prstGeom>
          <a:noFill/>
        </p:spPr>
        <p:txBody>
          <a:bodyPr wrap="square" rtlCol="0">
            <a:spAutoFit/>
          </a:bodyPr>
          <a:lstStyle/>
          <a:p>
            <a:pPr marL="0" marR="0" lvl="0" indent="0" algn="l" defTabSz="914400" rtl="0" eaLnBrk="0" fontAlgn="base" latinLnBrk="0" hangingPunct="0">
              <a:lnSpc>
                <a:spcPts val="4000"/>
              </a:lnSpc>
              <a:spcBef>
                <a:spcPct val="0"/>
              </a:spcBef>
              <a:spcAft>
                <a:spcPct val="0"/>
              </a:spcAft>
              <a:buClrTx/>
              <a:buSzTx/>
              <a:buFontTx/>
              <a:buNone/>
              <a:tabLst/>
              <a:defRPr/>
            </a:pPr>
            <a:r>
              <a:rPr kumimoji="0" lang="en-US" sz="3200" i="0" u="none" strike="noStrike" kern="1200" cap="none" spc="0" normalizeH="0" baseline="0" noProof="0" dirty="0">
                <a:ln>
                  <a:noFill/>
                </a:ln>
                <a:solidFill>
                  <a:srgbClr val="005288"/>
                </a:solidFill>
                <a:effectLst/>
                <a:uLnTx/>
                <a:uFillTx/>
                <a:latin typeface="Franklin Gothic Book" panose="020B0503020102020204" pitchFamily="34" charset="0"/>
                <a:ea typeface="ＭＳ Ｐゴシック" pitchFamily="34" charset="-128"/>
                <a:cs typeface="Arial" panose="020B0604020202020204" pitchFamily="34" charset="0"/>
              </a:rPr>
              <a:t>Research </a:t>
            </a:r>
            <a:r>
              <a:rPr lang="en-US" sz="3200" dirty="0">
                <a:solidFill>
                  <a:srgbClr val="005288"/>
                </a:solidFill>
                <a:latin typeface="Franklin Gothic Book" panose="020B0503020102020204" pitchFamily="34" charset="0"/>
                <a:ea typeface="ＭＳ Ｐゴシック" pitchFamily="34" charset="-128"/>
                <a:cs typeface="Arial" panose="020B0604020202020204" pitchFamily="34" charset="0"/>
              </a:rPr>
              <a:t>&amp; Development (</a:t>
            </a:r>
            <a:r>
              <a:rPr kumimoji="0" lang="en-US" sz="3200" i="0" u="none" strike="noStrike" kern="1200" cap="none" spc="0" normalizeH="0" baseline="0" noProof="0" dirty="0">
                <a:ln>
                  <a:noFill/>
                </a:ln>
                <a:solidFill>
                  <a:srgbClr val="005288"/>
                </a:solidFill>
                <a:effectLst/>
                <a:uLnTx/>
                <a:uFillTx/>
                <a:latin typeface="Franklin Gothic Book" panose="020B0503020102020204" pitchFamily="34" charset="0"/>
                <a:ea typeface="ＭＳ Ｐゴシック" pitchFamily="34" charset="-128"/>
                <a:cs typeface="Arial" panose="020B0604020202020204" pitchFamily="34" charset="0"/>
              </a:rPr>
              <a:t>R&amp;D) Procurement Pathways</a:t>
            </a:r>
          </a:p>
        </p:txBody>
      </p:sp>
      <p:pic>
        <p:nvPicPr>
          <p:cNvPr id="105" name="Graphic 104" descr="Bullseye with solid fill">
            <a:extLst>
              <a:ext uri="{FF2B5EF4-FFF2-40B4-BE49-F238E27FC236}">
                <a16:creationId xmlns:a16="http://schemas.microsoft.com/office/drawing/2014/main" id="{A21371EA-770F-5FA8-F748-A5EF50911F4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029888" y="1539739"/>
            <a:ext cx="457200" cy="457200"/>
          </a:xfrm>
          <a:prstGeom prst="rect">
            <a:avLst/>
          </a:prstGeom>
        </p:spPr>
      </p:pic>
      <p:sp>
        <p:nvSpPr>
          <p:cNvPr id="28" name="TextBox 27">
            <a:extLst>
              <a:ext uri="{FF2B5EF4-FFF2-40B4-BE49-F238E27FC236}">
                <a16:creationId xmlns:a16="http://schemas.microsoft.com/office/drawing/2014/main" id="{F72D335F-D8BD-425C-AAB1-2363739BB2D9}"/>
              </a:ext>
            </a:extLst>
          </p:cNvPr>
          <p:cNvSpPr txBox="1"/>
          <p:nvPr/>
        </p:nvSpPr>
        <p:spPr>
          <a:xfrm>
            <a:off x="712306" y="1567281"/>
            <a:ext cx="11043062" cy="646331"/>
          </a:xfrm>
          <a:prstGeom prst="rect">
            <a:avLst/>
          </a:prstGeom>
          <a:noFill/>
        </p:spPr>
        <p:txBody>
          <a:bodyPr wrap="square" lIns="0" rtlCol="0">
            <a:spAutoFit/>
          </a:bodyPr>
          <a:lstStyle/>
          <a:p>
            <a:pPr defTabSz="457200"/>
            <a:r>
              <a:rPr lang="en-US" sz="1800" dirty="0">
                <a:solidFill>
                  <a:srgbClr val="005188"/>
                </a:solidFill>
                <a:effectLst/>
                <a:latin typeface="Franklin Gothic Book" panose="020B0503020102020204" pitchFamily="34" charset="0"/>
              </a:rPr>
              <a:t>Research and Development helps DHS </a:t>
            </a:r>
            <a:r>
              <a:rPr lang="en-US" dirty="0">
                <a:solidFill>
                  <a:srgbClr val="005188"/>
                </a:solidFill>
                <a:latin typeface="Franklin Gothic Book" panose="020B0503020102020204" pitchFamily="34" charset="0"/>
              </a:rPr>
              <a:t>fill major capability gaps and maintain pace with </a:t>
            </a:r>
            <a:r>
              <a:rPr lang="en-US" sz="1800" dirty="0">
                <a:solidFill>
                  <a:srgbClr val="005188"/>
                </a:solidFill>
                <a:effectLst/>
                <a:latin typeface="Franklin Gothic Book" panose="020B0503020102020204" pitchFamily="34" charset="0"/>
              </a:rPr>
              <a:t>emerging threats. DHS looks to academia and industry for help in solving our challenges and collaborating on solutions. </a:t>
            </a:r>
            <a:endParaRPr lang="en-US" sz="2200" dirty="0">
              <a:solidFill>
                <a:srgbClr val="005188"/>
              </a:solidFill>
              <a:latin typeface="Franklin Gothic Book" panose="020B0503020102020204" pitchFamily="34" charset="0"/>
            </a:endParaRPr>
          </a:p>
        </p:txBody>
      </p:sp>
      <p:graphicFrame>
        <p:nvGraphicFramePr>
          <p:cNvPr id="2" name="Table 2">
            <a:extLst>
              <a:ext uri="{FF2B5EF4-FFF2-40B4-BE49-F238E27FC236}">
                <a16:creationId xmlns:a16="http://schemas.microsoft.com/office/drawing/2014/main" id="{F1EAB43F-205A-9566-EC32-53A7CDBDA7E2}"/>
              </a:ext>
            </a:extLst>
          </p:cNvPr>
          <p:cNvGraphicFramePr>
            <a:graphicFrameLocks noGrp="1"/>
          </p:cNvGraphicFramePr>
          <p:nvPr>
            <p:extLst>
              <p:ext uri="{D42A27DB-BD31-4B8C-83A1-F6EECF244321}">
                <p14:modId xmlns:p14="http://schemas.microsoft.com/office/powerpoint/2010/main" val="3352461229"/>
              </p:ext>
            </p:extLst>
          </p:nvPr>
        </p:nvGraphicFramePr>
        <p:xfrm>
          <a:off x="669471" y="2369167"/>
          <a:ext cx="10817613" cy="3637280"/>
        </p:xfrm>
        <a:graphic>
          <a:graphicData uri="http://schemas.openxmlformats.org/drawingml/2006/table">
            <a:tbl>
              <a:tblPr firstRow="1" bandRow="1">
                <a:tableStyleId>{5C22544A-7EE6-4342-B048-85BDC9FD1C3A}</a:tableStyleId>
              </a:tblPr>
              <a:tblGrid>
                <a:gridCol w="2469753">
                  <a:extLst>
                    <a:ext uri="{9D8B030D-6E8A-4147-A177-3AD203B41FA5}">
                      <a16:colId xmlns:a16="http://schemas.microsoft.com/office/drawing/2014/main" val="3471491121"/>
                    </a:ext>
                  </a:extLst>
                </a:gridCol>
                <a:gridCol w="1391310">
                  <a:extLst>
                    <a:ext uri="{9D8B030D-6E8A-4147-A177-3AD203B41FA5}">
                      <a16:colId xmlns:a16="http://schemas.microsoft.com/office/drawing/2014/main" val="2630077823"/>
                    </a:ext>
                  </a:extLst>
                </a:gridCol>
                <a:gridCol w="1391310">
                  <a:extLst>
                    <a:ext uri="{9D8B030D-6E8A-4147-A177-3AD203B41FA5}">
                      <a16:colId xmlns:a16="http://schemas.microsoft.com/office/drawing/2014/main" val="51234910"/>
                    </a:ext>
                  </a:extLst>
                </a:gridCol>
                <a:gridCol w="1391310">
                  <a:extLst>
                    <a:ext uri="{9D8B030D-6E8A-4147-A177-3AD203B41FA5}">
                      <a16:colId xmlns:a16="http://schemas.microsoft.com/office/drawing/2014/main" val="401575146"/>
                    </a:ext>
                  </a:extLst>
                </a:gridCol>
                <a:gridCol w="1391310">
                  <a:extLst>
                    <a:ext uri="{9D8B030D-6E8A-4147-A177-3AD203B41FA5}">
                      <a16:colId xmlns:a16="http://schemas.microsoft.com/office/drawing/2014/main" val="3793650041"/>
                    </a:ext>
                  </a:extLst>
                </a:gridCol>
                <a:gridCol w="1391310">
                  <a:extLst>
                    <a:ext uri="{9D8B030D-6E8A-4147-A177-3AD203B41FA5}">
                      <a16:colId xmlns:a16="http://schemas.microsoft.com/office/drawing/2014/main" val="2169352176"/>
                    </a:ext>
                  </a:extLst>
                </a:gridCol>
                <a:gridCol w="1391310">
                  <a:extLst>
                    <a:ext uri="{9D8B030D-6E8A-4147-A177-3AD203B41FA5}">
                      <a16:colId xmlns:a16="http://schemas.microsoft.com/office/drawing/2014/main" val="2020780591"/>
                    </a:ext>
                  </a:extLst>
                </a:gridCol>
              </a:tblGrid>
              <a:tr h="370840">
                <a:tc rowSpan="2">
                  <a:txBody>
                    <a:bodyPr/>
                    <a:lstStyle/>
                    <a:p>
                      <a:pPr algn="ctr"/>
                      <a:r>
                        <a:rPr lang="en-US" sz="1400" dirty="0">
                          <a:latin typeface="FranklinGothicURWBoo" pitchFamily="2" charset="77"/>
                        </a:rPr>
                        <a:t>Find Your Innovation Type</a:t>
                      </a:r>
                    </a:p>
                  </a:txBody>
                  <a:tcPr anchor="ctr">
                    <a:lnB w="12700" cap="flat" cmpd="sng" algn="ctr">
                      <a:solidFill>
                        <a:schemeClr val="bg1"/>
                      </a:solidFill>
                      <a:prstDash val="solid"/>
                      <a:round/>
                      <a:headEnd type="none" w="med" len="med"/>
                      <a:tailEnd type="none" w="med" len="med"/>
                    </a:lnB>
                    <a:solidFill>
                      <a:srgbClr val="003366"/>
                    </a:solidFill>
                  </a:tcPr>
                </a:tc>
                <a:tc gridSpan="6">
                  <a:txBody>
                    <a:bodyPr/>
                    <a:lstStyle/>
                    <a:p>
                      <a:pPr algn="ctr"/>
                      <a:r>
                        <a:rPr lang="en-US" sz="1400" b="0" cap="none" spc="0" dirty="0">
                          <a:ln w="0"/>
                          <a:solidFill>
                            <a:schemeClr val="bg1"/>
                          </a:solidFill>
                          <a:effectLst>
                            <a:outerShdw blurRad="38100" dist="19050" dir="2700000" algn="tl" rotWithShape="0">
                              <a:schemeClr val="dk1">
                                <a:alpha val="40000"/>
                              </a:schemeClr>
                            </a:outerShdw>
                          </a:effectLst>
                          <a:latin typeface="FranklinGothicURWBoo" pitchFamily="2" charset="77"/>
                        </a:rPr>
                        <a:t>Innovation Funding Programs and Tools</a:t>
                      </a:r>
                    </a:p>
                  </a:txBody>
                  <a:tcPr anchor="ctr">
                    <a:lnB w="12700" cap="flat" cmpd="sng" algn="ctr">
                      <a:solidFill>
                        <a:schemeClr val="bg1"/>
                      </a:solidFill>
                      <a:prstDash val="solid"/>
                      <a:round/>
                      <a:headEnd type="none" w="med" len="med"/>
                      <a:tailEnd type="none" w="med" len="med"/>
                    </a:lnB>
                    <a:solidFill>
                      <a:srgbClr val="005188">
                        <a:alpha val="75000"/>
                      </a:srgbClr>
                    </a:solidFill>
                  </a:tcPr>
                </a:tc>
                <a:tc hMerge="1">
                  <a:txBody>
                    <a:bodyPr/>
                    <a:lstStyle/>
                    <a:p>
                      <a:pPr algn="ctr"/>
                      <a:endParaRPr lang="en-US" sz="1400" b="0" cap="none" spc="0" dirty="0">
                        <a:ln w="0"/>
                        <a:solidFill>
                          <a:schemeClr val="bg1"/>
                        </a:solidFill>
                        <a:effectLst>
                          <a:outerShdw blurRad="38100" dist="19050" dir="2700000" algn="tl" rotWithShape="0">
                            <a:schemeClr val="dk1">
                              <a:alpha val="40000"/>
                            </a:schemeClr>
                          </a:outerShdw>
                        </a:effectLst>
                        <a:latin typeface="FranklinGothicURWBoo" pitchFamily="2" charset="77"/>
                      </a:endParaRPr>
                    </a:p>
                  </a:txBody>
                  <a:tcPr anchor="ctr">
                    <a:lnL w="12700" cmpd="sng">
                      <a:noFill/>
                    </a:lnL>
                    <a:lnB w="12700" cap="flat" cmpd="sng" algn="ctr">
                      <a:solidFill>
                        <a:schemeClr val="bg1"/>
                      </a:solidFill>
                      <a:prstDash val="solid"/>
                      <a:round/>
                      <a:headEnd type="none" w="med" len="med"/>
                      <a:tailEnd type="none" w="med" len="med"/>
                    </a:lnB>
                    <a:solidFill>
                      <a:srgbClr val="005188">
                        <a:alpha val="75000"/>
                      </a:srgbClr>
                    </a:solidFill>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721201721"/>
                  </a:ext>
                </a:extLst>
              </a:tr>
              <a:tr h="370840">
                <a:tc vMerge="1">
                  <a:txBody>
                    <a:bodyPr/>
                    <a:lstStyle/>
                    <a:p>
                      <a:endParaRPr lang="en-US" dirty="0"/>
                    </a:p>
                  </a:txBody>
                  <a:tcPr/>
                </a:tc>
                <a:tc>
                  <a:txBody>
                    <a:bodyPr/>
                    <a:lstStyle/>
                    <a:p>
                      <a:pPr algn="ctr"/>
                      <a:r>
                        <a:rPr lang="en-US" sz="1400" b="1" dirty="0">
                          <a:solidFill>
                            <a:schemeClr val="bg1"/>
                          </a:solidFill>
                          <a:latin typeface="FranklinGothicURWBoo" pitchFamily="2" charset="77"/>
                        </a:rPr>
                        <a:t>SVIP</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solidFill>
                      <a:srgbClr val="C41230"/>
                    </a:solidFill>
                  </a:tcPr>
                </a:tc>
                <a:tc>
                  <a:txBody>
                    <a:bodyPr/>
                    <a:lstStyle/>
                    <a:p>
                      <a:pPr algn="ctr"/>
                      <a:r>
                        <a:rPr lang="en-US" sz="1400" b="1" dirty="0">
                          <a:solidFill>
                            <a:schemeClr val="bg1"/>
                          </a:solidFill>
                          <a:latin typeface="FranklinGothicURWBoo" pitchFamily="2" charset="77"/>
                        </a:rPr>
                        <a:t>SBIR</a:t>
                      </a:r>
                    </a:p>
                  </a:txBody>
                  <a:tcPr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solidFill>
                      <a:srgbClr val="003366"/>
                    </a:solidFill>
                  </a:tcPr>
                </a:tc>
                <a:tc>
                  <a:txBody>
                    <a:bodyPr/>
                    <a:lstStyle/>
                    <a:p>
                      <a:pPr algn="ctr"/>
                      <a:r>
                        <a:rPr lang="en-US" sz="1400" b="1" dirty="0">
                          <a:solidFill>
                            <a:schemeClr val="bg1"/>
                          </a:solidFill>
                          <a:latin typeface="FranklinGothicURWBoo" pitchFamily="2" charset="77"/>
                        </a:rPr>
                        <a:t>LRBAA</a:t>
                      </a:r>
                    </a:p>
                  </a:txBody>
                  <a:tcPr anchor="ctr">
                    <a:lnT w="12700" cap="flat" cmpd="sng" algn="ctr">
                      <a:solidFill>
                        <a:schemeClr val="bg1"/>
                      </a:solidFill>
                      <a:prstDash val="solid"/>
                      <a:round/>
                      <a:headEnd type="none" w="med" len="med"/>
                      <a:tailEnd type="none" w="med" len="med"/>
                    </a:lnT>
                    <a:solidFill>
                      <a:schemeClr val="accent4">
                        <a:lumMod val="75000"/>
                      </a:schemeClr>
                    </a:solidFill>
                  </a:tcPr>
                </a:tc>
                <a:tc>
                  <a:txBody>
                    <a:bodyPr/>
                    <a:lstStyle/>
                    <a:p>
                      <a:pPr algn="ctr"/>
                      <a:r>
                        <a:rPr lang="en-US" sz="1400" b="1" dirty="0">
                          <a:solidFill>
                            <a:schemeClr val="bg1"/>
                          </a:solidFill>
                          <a:latin typeface="FranklinGothicURWBoo" pitchFamily="2" charset="77"/>
                        </a:rPr>
                        <a:t>Prize</a:t>
                      </a:r>
                    </a:p>
                  </a:txBody>
                  <a:tcPr anchor="ctr">
                    <a:lnT w="6350" cap="flat" cmpd="sng" algn="ctr">
                      <a:solidFill>
                        <a:schemeClr val="bg1"/>
                      </a:solidFill>
                      <a:prstDash val="solid"/>
                      <a:round/>
                      <a:headEnd type="none" w="med" len="med"/>
                      <a:tailEnd type="none" w="med" len="med"/>
                    </a:lnT>
                    <a:solidFill>
                      <a:schemeClr val="accent2"/>
                    </a:solidFill>
                  </a:tcPr>
                </a:tc>
                <a:tc>
                  <a:txBody>
                    <a:bodyPr/>
                    <a:lstStyle/>
                    <a:p>
                      <a:pPr algn="ctr"/>
                      <a:r>
                        <a:rPr lang="en-US" sz="1400" b="1" dirty="0">
                          <a:solidFill>
                            <a:schemeClr val="bg1"/>
                          </a:solidFill>
                          <a:latin typeface="FranklinGothicURWBoo" pitchFamily="2" charset="77"/>
                        </a:rPr>
                        <a:t>Targeted BAA</a:t>
                      </a:r>
                    </a:p>
                  </a:txBody>
                  <a:tcPr anchor="ctr">
                    <a:lnT w="12700" cap="flat" cmpd="sng" algn="ctr">
                      <a:solidFill>
                        <a:schemeClr val="bg1"/>
                      </a:solidFill>
                      <a:prstDash val="solid"/>
                      <a:round/>
                      <a:headEnd type="none" w="med" len="med"/>
                      <a:tailEnd type="none" w="med" len="med"/>
                    </a:lnT>
                    <a:solidFill>
                      <a:srgbClr val="5E9732"/>
                    </a:solidFill>
                  </a:tcPr>
                </a:tc>
                <a:tc>
                  <a:txBody>
                    <a:bodyPr/>
                    <a:lstStyle/>
                    <a:p>
                      <a:pPr algn="ctr"/>
                      <a:r>
                        <a:rPr lang="en-US" sz="1400" b="1" dirty="0">
                          <a:solidFill>
                            <a:schemeClr val="bg1"/>
                          </a:solidFill>
                          <a:latin typeface="FranklinGothicURWBoo" pitchFamily="2" charset="77"/>
                        </a:rPr>
                        <a:t>In-Q-Tel</a:t>
                      </a:r>
                    </a:p>
                  </a:txBody>
                  <a:tcPr anchor="ctr">
                    <a:lnT w="12700" cap="flat" cmpd="sng" algn="ctr">
                      <a:solidFill>
                        <a:schemeClr val="bg1"/>
                      </a:solidFill>
                      <a:prstDash val="solid"/>
                      <a:round/>
                      <a:headEnd type="none" w="med" len="med"/>
                      <a:tailEnd type="none" w="med" len="med"/>
                    </a:lnT>
                    <a:solidFill>
                      <a:srgbClr val="005188"/>
                    </a:solidFill>
                  </a:tcPr>
                </a:tc>
                <a:extLst>
                  <a:ext uri="{0D108BD9-81ED-4DB2-BD59-A6C34878D82A}">
                    <a16:rowId xmlns:a16="http://schemas.microsoft.com/office/drawing/2014/main" val="1513243939"/>
                  </a:ext>
                </a:extLst>
              </a:tr>
              <a:tr h="370840">
                <a:tc>
                  <a:txBody>
                    <a:bodyPr/>
                    <a:lstStyle/>
                    <a:p>
                      <a:r>
                        <a:rPr lang="en-US" sz="1400" dirty="0">
                          <a:solidFill>
                            <a:srgbClr val="003366"/>
                          </a:solidFill>
                          <a:latin typeface="FranklinGothicURWBoo" pitchFamily="2" charset="77"/>
                        </a:rPr>
                        <a:t>Medium to Large Businesses</a:t>
                      </a:r>
                    </a:p>
                  </a:txBody>
                  <a:tcPr anchor="ctr">
                    <a:lnT w="12700" cap="flat" cmpd="sng" algn="ctr">
                      <a:solidFill>
                        <a:schemeClr val="bg1"/>
                      </a:solidFill>
                      <a:prstDash val="solid"/>
                      <a:round/>
                      <a:headEnd type="none" w="med" len="med"/>
                      <a:tailEnd type="none" w="med" len="med"/>
                    </a:lnT>
                    <a:solidFill>
                      <a:schemeClr val="bg2"/>
                    </a:solidFill>
                  </a:tcPr>
                </a:tc>
                <a:tc>
                  <a:txBody>
                    <a:bodyPr/>
                    <a:lstStyle/>
                    <a:p>
                      <a:pPr algn="ctr"/>
                      <a:endParaRPr lang="en-US" sz="2000" dirty="0">
                        <a:solidFill>
                          <a:srgbClr val="003366"/>
                        </a:solidFill>
                        <a:latin typeface="FranklinGothicURWBoo" pitchFamily="2" charset="77"/>
                      </a:endParaRPr>
                    </a:p>
                  </a:txBody>
                  <a:tcPr anchor="ctr">
                    <a:solidFill>
                      <a:srgbClr val="C41230">
                        <a:alpha val="14544"/>
                      </a:srgbClr>
                    </a:solidFill>
                  </a:tcPr>
                </a:tc>
                <a:tc>
                  <a:txBody>
                    <a:bodyPr/>
                    <a:lstStyle/>
                    <a:p>
                      <a:pPr algn="ctr"/>
                      <a:endParaRPr lang="en-US" sz="2000" dirty="0">
                        <a:solidFill>
                          <a:srgbClr val="003366"/>
                        </a:solidFill>
                        <a:latin typeface="FranklinGothicURWBoo" pitchFamily="2" charset="77"/>
                      </a:endParaRPr>
                    </a:p>
                  </a:txBody>
                  <a:tcPr anchor="ctr">
                    <a:solidFill>
                      <a:srgbClr val="003366">
                        <a:alpha val="14544"/>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003366"/>
                          </a:solidFill>
                          <a:latin typeface="MarkOT-Bold" panose="020B0804020101010102" pitchFamily="34" charset="77"/>
                        </a:rPr>
                        <a:t>✓</a:t>
                      </a:r>
                    </a:p>
                  </a:txBody>
                  <a:tcPr anchor="ctr">
                    <a:solidFill>
                      <a:srgbClr val="BF9000">
                        <a:alpha val="15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003366"/>
                          </a:solidFill>
                          <a:latin typeface="MarkOT-Bold" panose="020B0804020101010102" pitchFamily="34" charset="77"/>
                        </a:rPr>
                        <a:t>✓</a:t>
                      </a:r>
                    </a:p>
                  </a:txBody>
                  <a:tcPr anchor="ctr">
                    <a:solidFill>
                      <a:schemeClr val="accent2">
                        <a:alpha val="15000"/>
                      </a:schemeClr>
                    </a:solidFill>
                  </a:tcPr>
                </a:tc>
                <a:tc>
                  <a:txBody>
                    <a:bodyPr/>
                    <a:lstStyle/>
                    <a:p>
                      <a:pPr algn="ctr"/>
                      <a:r>
                        <a:rPr lang="en-US" sz="2000" b="1" dirty="0">
                          <a:solidFill>
                            <a:srgbClr val="003366"/>
                          </a:solidFill>
                          <a:latin typeface="MarkOT-Bold" panose="020B0804020101010102" pitchFamily="34" charset="77"/>
                        </a:rPr>
                        <a:t>✓</a:t>
                      </a:r>
                    </a:p>
                  </a:txBody>
                  <a:tcPr anchor="ctr">
                    <a:solidFill>
                      <a:srgbClr val="5E9732">
                        <a:alpha val="15000"/>
                      </a:srgbClr>
                    </a:solidFill>
                  </a:tcPr>
                </a:tc>
                <a:tc>
                  <a:txBody>
                    <a:bodyPr/>
                    <a:lstStyle/>
                    <a:p>
                      <a:pPr algn="ctr"/>
                      <a:endParaRPr lang="en-US" sz="2000" dirty="0">
                        <a:solidFill>
                          <a:srgbClr val="003366"/>
                        </a:solidFill>
                        <a:latin typeface="FranklinGothicURWBoo" pitchFamily="2" charset="77"/>
                      </a:endParaRPr>
                    </a:p>
                  </a:txBody>
                  <a:tcPr anchor="ctr">
                    <a:solidFill>
                      <a:srgbClr val="005188">
                        <a:alpha val="15000"/>
                      </a:srgbClr>
                    </a:solidFill>
                  </a:tcPr>
                </a:tc>
                <a:extLst>
                  <a:ext uri="{0D108BD9-81ED-4DB2-BD59-A6C34878D82A}">
                    <a16:rowId xmlns:a16="http://schemas.microsoft.com/office/drawing/2014/main" val="1950055256"/>
                  </a:ext>
                </a:extLst>
              </a:tr>
              <a:tr h="370840">
                <a:tc>
                  <a:txBody>
                    <a:bodyPr/>
                    <a:lstStyle/>
                    <a:p>
                      <a:r>
                        <a:rPr lang="en-US" sz="1400" dirty="0">
                          <a:solidFill>
                            <a:srgbClr val="003366"/>
                          </a:solidFill>
                          <a:latin typeface="FranklinGothicURWBoo" pitchFamily="2" charset="77"/>
                        </a:rPr>
                        <a:t>Small Businesses*</a:t>
                      </a: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003366"/>
                          </a:solidFill>
                          <a:latin typeface="MarkOT-Bold" panose="020B0804020101010102" pitchFamily="34" charset="77"/>
                        </a:rPr>
                        <a:t>✓</a:t>
                      </a:r>
                    </a:p>
                  </a:txBody>
                  <a:tcPr anchor="ctr">
                    <a:solidFill>
                      <a:srgbClr val="C41230">
                        <a:alpha val="14544"/>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003366"/>
                          </a:solidFill>
                          <a:latin typeface="MarkOT-Bold" panose="020B0804020101010102" pitchFamily="34" charset="77"/>
                        </a:rPr>
                        <a:t>✓</a:t>
                      </a:r>
                    </a:p>
                  </a:txBody>
                  <a:tcPr anchor="ctr">
                    <a:solidFill>
                      <a:srgbClr val="003366">
                        <a:alpha val="14544"/>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003366"/>
                          </a:solidFill>
                          <a:latin typeface="MarkOT-Bold" panose="020B0804020101010102" pitchFamily="34" charset="77"/>
                        </a:rPr>
                        <a:t>✓</a:t>
                      </a:r>
                    </a:p>
                  </a:txBody>
                  <a:tcPr anchor="ctr">
                    <a:solidFill>
                      <a:srgbClr val="BF9000">
                        <a:alpha val="15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003366"/>
                          </a:solidFill>
                          <a:latin typeface="MarkOT-Bold" panose="020B0804020101010102" pitchFamily="34" charset="77"/>
                        </a:rPr>
                        <a:t>✓</a:t>
                      </a:r>
                    </a:p>
                  </a:txBody>
                  <a:tcPr anchor="ctr">
                    <a:solidFill>
                      <a:schemeClr val="accent2">
                        <a:alpha val="15000"/>
                      </a:schemeClr>
                    </a:solidFill>
                  </a:tcPr>
                </a:tc>
                <a:tc>
                  <a:txBody>
                    <a:bodyPr/>
                    <a:lstStyle/>
                    <a:p>
                      <a:pPr algn="ctr"/>
                      <a:r>
                        <a:rPr lang="en-US" sz="2000" b="1" dirty="0">
                          <a:solidFill>
                            <a:srgbClr val="003366"/>
                          </a:solidFill>
                          <a:latin typeface="MarkOT-Bold" panose="020B0804020101010102" pitchFamily="34" charset="77"/>
                        </a:rPr>
                        <a:t>✓</a:t>
                      </a:r>
                    </a:p>
                  </a:txBody>
                  <a:tcPr anchor="ctr">
                    <a:solidFill>
                      <a:srgbClr val="5E9732">
                        <a:alpha val="15000"/>
                      </a:srgbClr>
                    </a:solidFill>
                  </a:tcPr>
                </a:tc>
                <a:tc>
                  <a:txBody>
                    <a:bodyPr/>
                    <a:lstStyle/>
                    <a:p>
                      <a:pPr algn="ctr"/>
                      <a:endParaRPr lang="en-US" sz="2000" dirty="0">
                        <a:solidFill>
                          <a:srgbClr val="003366"/>
                        </a:solidFill>
                        <a:latin typeface="FranklinGothicURWBoo" pitchFamily="2" charset="77"/>
                      </a:endParaRPr>
                    </a:p>
                  </a:txBody>
                  <a:tcPr anchor="ctr">
                    <a:solidFill>
                      <a:srgbClr val="005188">
                        <a:alpha val="15000"/>
                      </a:srgbClr>
                    </a:solidFill>
                  </a:tcPr>
                </a:tc>
                <a:extLst>
                  <a:ext uri="{0D108BD9-81ED-4DB2-BD59-A6C34878D82A}">
                    <a16:rowId xmlns:a16="http://schemas.microsoft.com/office/drawing/2014/main" val="4120031983"/>
                  </a:ext>
                </a:extLst>
              </a:tr>
              <a:tr h="370840">
                <a:tc>
                  <a:txBody>
                    <a:bodyPr/>
                    <a:lstStyle/>
                    <a:p>
                      <a:r>
                        <a:rPr lang="en-US" sz="1400" dirty="0">
                          <a:solidFill>
                            <a:srgbClr val="003366"/>
                          </a:solidFill>
                          <a:latin typeface="FranklinGothicURWBoo" pitchFamily="2" charset="77"/>
                        </a:rPr>
                        <a:t>Entrepreneurs &amp; Start-ups</a:t>
                      </a: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003366"/>
                          </a:solidFill>
                          <a:latin typeface="MarkOT-Bold" panose="020B0804020101010102" pitchFamily="34" charset="77"/>
                        </a:rPr>
                        <a:t>✓</a:t>
                      </a:r>
                    </a:p>
                  </a:txBody>
                  <a:tcPr anchor="ctr">
                    <a:solidFill>
                      <a:srgbClr val="C41230">
                        <a:alpha val="14544"/>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003366"/>
                          </a:solidFill>
                          <a:latin typeface="MarkOT-Bold" panose="020B0804020101010102" pitchFamily="34" charset="77"/>
                        </a:rPr>
                        <a:t>✓</a:t>
                      </a:r>
                    </a:p>
                  </a:txBody>
                  <a:tcPr anchor="ctr">
                    <a:solidFill>
                      <a:srgbClr val="003366">
                        <a:alpha val="14544"/>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003366"/>
                          </a:solidFill>
                          <a:latin typeface="MarkOT-Bold" panose="020B0804020101010102" pitchFamily="34" charset="77"/>
                        </a:rPr>
                        <a:t>✓</a:t>
                      </a:r>
                    </a:p>
                  </a:txBody>
                  <a:tcPr anchor="ctr">
                    <a:solidFill>
                      <a:srgbClr val="BF9000">
                        <a:alpha val="15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003366"/>
                          </a:solidFill>
                          <a:latin typeface="MarkOT-Bold" panose="020B0804020101010102" pitchFamily="34" charset="77"/>
                        </a:rPr>
                        <a:t>✓</a:t>
                      </a:r>
                    </a:p>
                  </a:txBody>
                  <a:tcPr anchor="ctr">
                    <a:solidFill>
                      <a:schemeClr val="accent2">
                        <a:alpha val="1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003366"/>
                          </a:solidFill>
                          <a:latin typeface="MarkOT-Bold" panose="020B0804020101010102" pitchFamily="34" charset="77"/>
                        </a:rPr>
                        <a:t>✓</a:t>
                      </a:r>
                    </a:p>
                  </a:txBody>
                  <a:tcPr anchor="ctr">
                    <a:solidFill>
                      <a:srgbClr val="5E9732">
                        <a:alpha val="15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003366"/>
                          </a:solidFill>
                          <a:latin typeface="MarkOT-Bold" panose="020B0804020101010102" pitchFamily="34" charset="77"/>
                        </a:rPr>
                        <a:t>✓</a:t>
                      </a:r>
                    </a:p>
                  </a:txBody>
                  <a:tcPr anchor="ctr">
                    <a:solidFill>
                      <a:srgbClr val="005188">
                        <a:alpha val="15000"/>
                      </a:srgbClr>
                    </a:solidFill>
                  </a:tcPr>
                </a:tc>
                <a:extLst>
                  <a:ext uri="{0D108BD9-81ED-4DB2-BD59-A6C34878D82A}">
                    <a16:rowId xmlns:a16="http://schemas.microsoft.com/office/drawing/2014/main" val="1521146491"/>
                  </a:ext>
                </a:extLst>
              </a:tr>
              <a:tr h="370840">
                <a:tc>
                  <a:txBody>
                    <a:bodyPr/>
                    <a:lstStyle/>
                    <a:p>
                      <a:r>
                        <a:rPr lang="en-US" sz="1400" dirty="0">
                          <a:solidFill>
                            <a:srgbClr val="003366"/>
                          </a:solidFill>
                          <a:latin typeface="FranklinGothicURWBoo" pitchFamily="2" charset="77"/>
                        </a:rPr>
                        <a:t>National Labs, Recognized R&amp;D Organizations</a:t>
                      </a:r>
                    </a:p>
                  </a:txBody>
                  <a:tcPr anchor="ctr">
                    <a:solidFill>
                      <a:schemeClr val="bg2"/>
                    </a:solidFill>
                  </a:tcPr>
                </a:tc>
                <a:tc>
                  <a:txBody>
                    <a:bodyPr/>
                    <a:lstStyle/>
                    <a:p>
                      <a:pPr algn="ctr"/>
                      <a:endParaRPr lang="en-US" sz="2000" dirty="0">
                        <a:solidFill>
                          <a:srgbClr val="003366"/>
                        </a:solidFill>
                        <a:latin typeface="FranklinGothicURWBoo" pitchFamily="2" charset="77"/>
                      </a:endParaRPr>
                    </a:p>
                  </a:txBody>
                  <a:tcPr anchor="ctr">
                    <a:solidFill>
                      <a:srgbClr val="C41230">
                        <a:alpha val="14544"/>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2000" b="1" dirty="0">
                        <a:solidFill>
                          <a:srgbClr val="003366"/>
                        </a:solidFill>
                        <a:latin typeface="MarkOT-Bold" panose="020B0804020101010102" pitchFamily="34" charset="77"/>
                      </a:endParaRPr>
                    </a:p>
                  </a:txBody>
                  <a:tcPr anchor="ctr">
                    <a:solidFill>
                      <a:srgbClr val="003366">
                        <a:alpha val="14544"/>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003366"/>
                          </a:solidFill>
                          <a:latin typeface="MarkOT-Bold" panose="020B0804020101010102" pitchFamily="34" charset="77"/>
                        </a:rPr>
                        <a:t>✓</a:t>
                      </a:r>
                    </a:p>
                  </a:txBody>
                  <a:tcPr anchor="ctr">
                    <a:solidFill>
                      <a:srgbClr val="BF9000">
                        <a:alpha val="15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003366"/>
                          </a:solidFill>
                          <a:latin typeface="MarkOT-Bold" panose="020B0804020101010102" pitchFamily="34" charset="77"/>
                        </a:rPr>
                        <a:t>✓</a:t>
                      </a:r>
                    </a:p>
                  </a:txBody>
                  <a:tcPr anchor="ctr">
                    <a:solidFill>
                      <a:schemeClr val="accent2">
                        <a:alpha val="1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003366"/>
                          </a:solidFill>
                          <a:latin typeface="MarkOT-Bold" panose="020B0804020101010102" pitchFamily="34" charset="77"/>
                        </a:rPr>
                        <a:t>✓</a:t>
                      </a:r>
                    </a:p>
                  </a:txBody>
                  <a:tcPr anchor="ctr">
                    <a:solidFill>
                      <a:srgbClr val="5E9732">
                        <a:alpha val="15000"/>
                      </a:srgbClr>
                    </a:solidFill>
                  </a:tcPr>
                </a:tc>
                <a:tc>
                  <a:txBody>
                    <a:bodyPr/>
                    <a:lstStyle/>
                    <a:p>
                      <a:pPr algn="ctr"/>
                      <a:endParaRPr lang="en-US" sz="2000" dirty="0">
                        <a:solidFill>
                          <a:srgbClr val="003366"/>
                        </a:solidFill>
                        <a:latin typeface="FranklinGothicURWBoo" pitchFamily="2" charset="77"/>
                      </a:endParaRPr>
                    </a:p>
                  </a:txBody>
                  <a:tcPr anchor="ctr">
                    <a:solidFill>
                      <a:srgbClr val="005188">
                        <a:alpha val="15000"/>
                      </a:srgbClr>
                    </a:solidFill>
                  </a:tcPr>
                </a:tc>
                <a:extLst>
                  <a:ext uri="{0D108BD9-81ED-4DB2-BD59-A6C34878D82A}">
                    <a16:rowId xmlns:a16="http://schemas.microsoft.com/office/drawing/2014/main" val="324141259"/>
                  </a:ext>
                </a:extLst>
              </a:tr>
              <a:tr h="370840">
                <a:tc>
                  <a:txBody>
                    <a:bodyPr/>
                    <a:lstStyle/>
                    <a:p>
                      <a:r>
                        <a:rPr lang="en-US" sz="1400" dirty="0">
                          <a:solidFill>
                            <a:srgbClr val="003366"/>
                          </a:solidFill>
                          <a:latin typeface="FranklinGothicURWBoo" pitchFamily="2" charset="77"/>
                        </a:rPr>
                        <a:t>Academia</a:t>
                      </a:r>
                    </a:p>
                  </a:txBody>
                  <a:tcPr anchor="ctr">
                    <a:solidFill>
                      <a:schemeClr val="bg2"/>
                    </a:solidFill>
                  </a:tcPr>
                </a:tc>
                <a:tc>
                  <a:txBody>
                    <a:bodyPr/>
                    <a:lstStyle/>
                    <a:p>
                      <a:pPr algn="ctr"/>
                      <a:endParaRPr lang="en-US" sz="2000" dirty="0">
                        <a:solidFill>
                          <a:srgbClr val="003366"/>
                        </a:solidFill>
                        <a:latin typeface="FranklinGothicURWBoo" pitchFamily="2" charset="77"/>
                      </a:endParaRPr>
                    </a:p>
                  </a:txBody>
                  <a:tcPr anchor="ctr">
                    <a:solidFill>
                      <a:srgbClr val="C41230">
                        <a:alpha val="14544"/>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2000" b="1" dirty="0">
                        <a:solidFill>
                          <a:srgbClr val="003366"/>
                        </a:solidFill>
                        <a:latin typeface="MarkOT-Bold" panose="020B0804020101010102" pitchFamily="34" charset="77"/>
                      </a:endParaRPr>
                    </a:p>
                  </a:txBody>
                  <a:tcPr anchor="ctr">
                    <a:solidFill>
                      <a:srgbClr val="003366">
                        <a:alpha val="14544"/>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003366"/>
                          </a:solidFill>
                          <a:latin typeface="MarkOT-Bold" panose="020B0804020101010102" pitchFamily="34" charset="77"/>
                        </a:rPr>
                        <a:t>✓</a:t>
                      </a:r>
                    </a:p>
                  </a:txBody>
                  <a:tcPr anchor="ctr">
                    <a:solidFill>
                      <a:srgbClr val="BF9000">
                        <a:alpha val="15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003366"/>
                          </a:solidFill>
                          <a:latin typeface="MarkOT-Bold" panose="020B0804020101010102" pitchFamily="34" charset="77"/>
                        </a:rPr>
                        <a:t>✓</a:t>
                      </a:r>
                    </a:p>
                  </a:txBody>
                  <a:tcPr anchor="ctr">
                    <a:solidFill>
                      <a:schemeClr val="accent2">
                        <a:alpha val="1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003366"/>
                          </a:solidFill>
                          <a:latin typeface="MarkOT-Bold" panose="020B0804020101010102" pitchFamily="34" charset="77"/>
                        </a:rPr>
                        <a:t>✓</a:t>
                      </a:r>
                    </a:p>
                  </a:txBody>
                  <a:tcPr anchor="ctr">
                    <a:solidFill>
                      <a:srgbClr val="5E9732">
                        <a:alpha val="15000"/>
                      </a:srgbClr>
                    </a:solidFill>
                  </a:tcPr>
                </a:tc>
                <a:tc>
                  <a:txBody>
                    <a:bodyPr/>
                    <a:lstStyle/>
                    <a:p>
                      <a:pPr algn="ctr"/>
                      <a:endParaRPr lang="en-US" sz="2000" dirty="0">
                        <a:solidFill>
                          <a:srgbClr val="003366"/>
                        </a:solidFill>
                        <a:latin typeface="FranklinGothicURWBoo" pitchFamily="2" charset="77"/>
                      </a:endParaRPr>
                    </a:p>
                  </a:txBody>
                  <a:tcPr anchor="ctr">
                    <a:solidFill>
                      <a:srgbClr val="005188">
                        <a:alpha val="15000"/>
                      </a:srgbClr>
                    </a:solidFill>
                  </a:tcPr>
                </a:tc>
                <a:extLst>
                  <a:ext uri="{0D108BD9-81ED-4DB2-BD59-A6C34878D82A}">
                    <a16:rowId xmlns:a16="http://schemas.microsoft.com/office/drawing/2014/main" val="3809627916"/>
                  </a:ext>
                </a:extLst>
              </a:tr>
              <a:tr h="370840">
                <a:tc>
                  <a:txBody>
                    <a:bodyPr/>
                    <a:lstStyle/>
                    <a:p>
                      <a:r>
                        <a:rPr lang="en-US" sz="1400" dirty="0">
                          <a:solidFill>
                            <a:srgbClr val="003366"/>
                          </a:solidFill>
                          <a:latin typeface="FranklinGothicURWBoo" pitchFamily="2" charset="77"/>
                        </a:rPr>
                        <a:t>Private Citizens</a:t>
                      </a:r>
                    </a:p>
                  </a:txBody>
                  <a:tcPr anchor="ctr">
                    <a:solidFill>
                      <a:schemeClr val="bg2"/>
                    </a:solidFill>
                  </a:tcPr>
                </a:tc>
                <a:tc>
                  <a:txBody>
                    <a:bodyPr/>
                    <a:lstStyle/>
                    <a:p>
                      <a:pPr algn="ctr"/>
                      <a:endParaRPr lang="en-US" sz="2000" dirty="0">
                        <a:solidFill>
                          <a:srgbClr val="003366"/>
                        </a:solidFill>
                        <a:latin typeface="FranklinGothicURWBoo" pitchFamily="2" charset="77"/>
                      </a:endParaRPr>
                    </a:p>
                  </a:txBody>
                  <a:tcPr anchor="ctr">
                    <a:solidFill>
                      <a:srgbClr val="C41230">
                        <a:alpha val="14544"/>
                      </a:srgbClr>
                    </a:solidFill>
                  </a:tcPr>
                </a:tc>
                <a:tc>
                  <a:txBody>
                    <a:bodyPr/>
                    <a:lstStyle/>
                    <a:p>
                      <a:pPr algn="ctr"/>
                      <a:endParaRPr lang="en-US" sz="2000" dirty="0">
                        <a:solidFill>
                          <a:srgbClr val="003366"/>
                        </a:solidFill>
                        <a:latin typeface="FranklinGothicURWBoo" pitchFamily="2" charset="77"/>
                      </a:endParaRPr>
                    </a:p>
                  </a:txBody>
                  <a:tcPr anchor="ctr">
                    <a:solidFill>
                      <a:srgbClr val="003366">
                        <a:alpha val="14544"/>
                      </a:srgbClr>
                    </a:solidFill>
                  </a:tcPr>
                </a:tc>
                <a:tc>
                  <a:txBody>
                    <a:bodyPr/>
                    <a:lstStyle/>
                    <a:p>
                      <a:pPr algn="ctr"/>
                      <a:endParaRPr lang="en-US" sz="2000" dirty="0">
                        <a:solidFill>
                          <a:srgbClr val="003366"/>
                        </a:solidFill>
                        <a:latin typeface="FranklinGothicURWBoo" pitchFamily="2" charset="77"/>
                      </a:endParaRPr>
                    </a:p>
                  </a:txBody>
                  <a:tcPr anchor="ctr">
                    <a:solidFill>
                      <a:srgbClr val="BF9000">
                        <a:alpha val="15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003366"/>
                          </a:solidFill>
                          <a:latin typeface="MarkOT-Bold" panose="020B0804020101010102" pitchFamily="34" charset="77"/>
                        </a:rPr>
                        <a:t>✓</a:t>
                      </a:r>
                    </a:p>
                  </a:txBody>
                  <a:tcPr anchor="ctr">
                    <a:solidFill>
                      <a:schemeClr val="accent2">
                        <a:alpha val="15000"/>
                      </a:schemeClr>
                    </a:solidFill>
                  </a:tcPr>
                </a:tc>
                <a:tc>
                  <a:txBody>
                    <a:bodyPr/>
                    <a:lstStyle/>
                    <a:p>
                      <a:pPr algn="ctr"/>
                      <a:endParaRPr lang="en-US" sz="2000" dirty="0">
                        <a:solidFill>
                          <a:srgbClr val="003366"/>
                        </a:solidFill>
                        <a:latin typeface="FranklinGothicURWBoo" pitchFamily="2" charset="77"/>
                      </a:endParaRPr>
                    </a:p>
                  </a:txBody>
                  <a:tcPr anchor="ctr">
                    <a:solidFill>
                      <a:srgbClr val="5E9732">
                        <a:alpha val="15000"/>
                      </a:srgbClr>
                    </a:solidFill>
                  </a:tcPr>
                </a:tc>
                <a:tc>
                  <a:txBody>
                    <a:bodyPr/>
                    <a:lstStyle/>
                    <a:p>
                      <a:pPr algn="ctr"/>
                      <a:endParaRPr lang="en-US" sz="2000" dirty="0">
                        <a:solidFill>
                          <a:srgbClr val="003366"/>
                        </a:solidFill>
                        <a:latin typeface="FranklinGothicURWBoo" pitchFamily="2" charset="77"/>
                      </a:endParaRPr>
                    </a:p>
                  </a:txBody>
                  <a:tcPr anchor="ctr">
                    <a:solidFill>
                      <a:srgbClr val="005188">
                        <a:alpha val="15000"/>
                      </a:srgbClr>
                    </a:solidFill>
                  </a:tcPr>
                </a:tc>
                <a:extLst>
                  <a:ext uri="{0D108BD9-81ED-4DB2-BD59-A6C34878D82A}">
                    <a16:rowId xmlns:a16="http://schemas.microsoft.com/office/drawing/2014/main" val="816699223"/>
                  </a:ext>
                </a:extLst>
              </a:tr>
              <a:tr h="370840">
                <a:tc>
                  <a:txBody>
                    <a:bodyPr/>
                    <a:lstStyle/>
                    <a:p>
                      <a:r>
                        <a:rPr lang="en-US" sz="1400" dirty="0">
                          <a:solidFill>
                            <a:srgbClr val="003366"/>
                          </a:solidFill>
                          <a:latin typeface="FranklinGothicURWBoo" pitchFamily="2" charset="77"/>
                        </a:rPr>
                        <a:t>International</a:t>
                      </a: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003366"/>
                          </a:solidFill>
                          <a:latin typeface="MarkOT-Bold" panose="020B0804020101010102" pitchFamily="34" charset="77"/>
                        </a:rPr>
                        <a:t>✓</a:t>
                      </a:r>
                    </a:p>
                  </a:txBody>
                  <a:tcPr anchor="ctr">
                    <a:solidFill>
                      <a:srgbClr val="C41230">
                        <a:alpha val="14544"/>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2000" b="1" dirty="0">
                        <a:solidFill>
                          <a:srgbClr val="003366"/>
                        </a:solidFill>
                        <a:latin typeface="MarkOT-Bold" panose="020B0804020101010102" pitchFamily="34" charset="77"/>
                      </a:endParaRPr>
                    </a:p>
                  </a:txBody>
                  <a:tcPr anchor="ctr">
                    <a:solidFill>
                      <a:srgbClr val="003366">
                        <a:alpha val="14544"/>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003366"/>
                          </a:solidFill>
                          <a:latin typeface="MarkOT-Bold" panose="020B0804020101010102" pitchFamily="34" charset="77"/>
                        </a:rPr>
                        <a:t>✓</a:t>
                      </a:r>
                    </a:p>
                  </a:txBody>
                  <a:tcPr anchor="ctr">
                    <a:solidFill>
                      <a:srgbClr val="BF9000">
                        <a:alpha val="15000"/>
                      </a:srgbClr>
                    </a:solidFill>
                  </a:tcPr>
                </a:tc>
                <a:tc>
                  <a:txBody>
                    <a:bodyPr/>
                    <a:lstStyle/>
                    <a:p>
                      <a:pPr algn="ctr"/>
                      <a:endParaRPr lang="en-US" sz="2000" dirty="0">
                        <a:solidFill>
                          <a:srgbClr val="003366"/>
                        </a:solidFill>
                        <a:latin typeface="FranklinGothicURWBoo" pitchFamily="2" charset="77"/>
                      </a:endParaRPr>
                    </a:p>
                  </a:txBody>
                  <a:tcPr anchor="ctr">
                    <a:solidFill>
                      <a:schemeClr val="accent2">
                        <a:alpha val="1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003366"/>
                          </a:solidFill>
                          <a:latin typeface="MarkOT-Bold" panose="020B0804020101010102" pitchFamily="34" charset="77"/>
                        </a:rPr>
                        <a:t>✓</a:t>
                      </a:r>
                    </a:p>
                  </a:txBody>
                  <a:tcPr anchor="ctr">
                    <a:solidFill>
                      <a:srgbClr val="5E9732">
                        <a:alpha val="15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003366"/>
                          </a:solidFill>
                          <a:latin typeface="MarkOT-Bold" panose="020B0804020101010102" pitchFamily="34" charset="77"/>
                        </a:rPr>
                        <a:t>✓</a:t>
                      </a:r>
                    </a:p>
                  </a:txBody>
                  <a:tcPr anchor="ctr">
                    <a:solidFill>
                      <a:srgbClr val="005188">
                        <a:alpha val="15000"/>
                      </a:srgbClr>
                    </a:solidFill>
                  </a:tcPr>
                </a:tc>
                <a:extLst>
                  <a:ext uri="{0D108BD9-81ED-4DB2-BD59-A6C34878D82A}">
                    <a16:rowId xmlns:a16="http://schemas.microsoft.com/office/drawing/2014/main" val="2098692523"/>
                  </a:ext>
                </a:extLst>
              </a:tr>
            </a:tbl>
          </a:graphicData>
        </a:graphic>
      </p:graphicFrame>
      <p:sp>
        <p:nvSpPr>
          <p:cNvPr id="3" name="TextBox 2">
            <a:extLst>
              <a:ext uri="{FF2B5EF4-FFF2-40B4-BE49-F238E27FC236}">
                <a16:creationId xmlns:a16="http://schemas.microsoft.com/office/drawing/2014/main" id="{1B0349B1-73D4-D3A4-6363-F759F207A76D}"/>
              </a:ext>
            </a:extLst>
          </p:cNvPr>
          <p:cNvSpPr txBox="1"/>
          <p:nvPr/>
        </p:nvSpPr>
        <p:spPr>
          <a:xfrm>
            <a:off x="699951" y="6043578"/>
            <a:ext cx="6080409" cy="261610"/>
          </a:xfrm>
          <a:prstGeom prst="rect">
            <a:avLst/>
          </a:prstGeom>
          <a:noFill/>
        </p:spPr>
        <p:txBody>
          <a:bodyPr wrap="square" rtlCol="0">
            <a:spAutoFit/>
          </a:bodyPr>
          <a:lstStyle/>
          <a:p>
            <a:r>
              <a:rPr lang="en-US" sz="1100" dirty="0">
                <a:solidFill>
                  <a:srgbClr val="005188"/>
                </a:solidFill>
                <a:latin typeface="FranklinGothicURWBoo" pitchFamily="2" charset="77"/>
              </a:rPr>
              <a:t>*Please refer to solicitation or application for specific eligibility requirements.</a:t>
            </a:r>
          </a:p>
        </p:txBody>
      </p:sp>
      <p:sp>
        <p:nvSpPr>
          <p:cNvPr id="4" name="Slide Number Placeholder 3">
            <a:extLst>
              <a:ext uri="{FF2B5EF4-FFF2-40B4-BE49-F238E27FC236}">
                <a16:creationId xmlns:a16="http://schemas.microsoft.com/office/drawing/2014/main" id="{341D05A0-B5D0-FAA7-56FB-5D1A3734CC58}"/>
              </a:ext>
            </a:extLst>
          </p:cNvPr>
          <p:cNvSpPr>
            <a:spLocks noGrp="1"/>
          </p:cNvSpPr>
          <p:nvPr>
            <p:ph type="sldNum" sz="quarter" idx="10"/>
          </p:nvPr>
        </p:nvSpPr>
        <p:spPr>
          <a:xfrm>
            <a:off x="712306" y="6417675"/>
            <a:ext cx="2743200" cy="365125"/>
          </a:xfrm>
        </p:spPr>
        <p:txBody>
          <a:bodyPr/>
          <a:lstStyle/>
          <a:p>
            <a:fld id="{608A590B-EA45-4811-A9A8-40DF519EF08C}" type="slidenum">
              <a:rPr lang="en-US" smtClean="0"/>
              <a:pPr/>
              <a:t>48</a:t>
            </a:fld>
            <a:endParaRPr lang="en-US" dirty="0"/>
          </a:p>
        </p:txBody>
      </p:sp>
      <p:grpSp>
        <p:nvGrpSpPr>
          <p:cNvPr id="6" name="Group 5">
            <a:extLst>
              <a:ext uri="{FF2B5EF4-FFF2-40B4-BE49-F238E27FC236}">
                <a16:creationId xmlns:a16="http://schemas.microsoft.com/office/drawing/2014/main" id="{6223D192-2559-A5FA-E316-A5EB388961A7}"/>
              </a:ext>
            </a:extLst>
          </p:cNvPr>
          <p:cNvGrpSpPr/>
          <p:nvPr/>
        </p:nvGrpSpPr>
        <p:grpSpPr>
          <a:xfrm>
            <a:off x="10376910" y="760552"/>
            <a:ext cx="1828800" cy="584775"/>
            <a:chOff x="10376910" y="760552"/>
            <a:chExt cx="1828800" cy="584775"/>
          </a:xfrm>
        </p:grpSpPr>
        <p:sp>
          <p:nvSpPr>
            <p:cNvPr id="7" name="Rectangle 6">
              <a:extLst>
                <a:ext uri="{FF2B5EF4-FFF2-40B4-BE49-F238E27FC236}">
                  <a16:creationId xmlns:a16="http://schemas.microsoft.com/office/drawing/2014/main" id="{7F9B3697-7FA4-E066-9AF4-FA55D515E705}"/>
                </a:ext>
              </a:extLst>
            </p:cNvPr>
            <p:cNvSpPr/>
            <p:nvPr/>
          </p:nvSpPr>
          <p:spPr>
            <a:xfrm>
              <a:off x="10376910" y="760552"/>
              <a:ext cx="1819039" cy="584775"/>
            </a:xfrm>
            <a:prstGeom prst="rect">
              <a:avLst/>
            </a:prstGeom>
            <a:solidFill>
              <a:srgbClr val="5E9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AABA6275-A1B3-48BC-B693-2A472CC106FC}"/>
                </a:ext>
              </a:extLst>
            </p:cNvPr>
            <p:cNvSpPr txBox="1"/>
            <p:nvPr/>
          </p:nvSpPr>
          <p:spPr>
            <a:xfrm>
              <a:off x="10911318" y="852248"/>
              <a:ext cx="1294392"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4</a:t>
              </a:r>
              <a:endParaRPr lang="en-US" dirty="0">
                <a:solidFill>
                  <a:schemeClr val="bg1"/>
                </a:solidFill>
                <a:effectLst/>
                <a:latin typeface="FranklinGothicURWBoo" pitchFamily="2" charset="77"/>
              </a:endParaRPr>
            </a:p>
          </p:txBody>
        </p:sp>
        <p:pic>
          <p:nvPicPr>
            <p:cNvPr id="9" name="Graphic 8" descr="Thumbs up sign with solid fill">
              <a:extLst>
                <a:ext uri="{FF2B5EF4-FFF2-40B4-BE49-F238E27FC236}">
                  <a16:creationId xmlns:a16="http://schemas.microsoft.com/office/drawing/2014/main" id="{F5300129-0CDB-E4BB-B614-56BF2EAC14D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489547" y="806654"/>
              <a:ext cx="460520" cy="460520"/>
            </a:xfrm>
            <a:prstGeom prst="rect">
              <a:avLst/>
            </a:prstGeom>
          </p:spPr>
        </p:pic>
      </p:grpSp>
    </p:spTree>
    <p:extLst>
      <p:ext uri="{BB962C8B-B14F-4D97-AF65-F5344CB8AC3E}">
        <p14:creationId xmlns:p14="http://schemas.microsoft.com/office/powerpoint/2010/main" val="2431987263"/>
      </p:ext>
    </p:extLst>
  </p:cSld>
  <p:clrMapOvr>
    <a:masterClrMapping/>
  </p:clrMapOvr>
  <mc:AlternateContent xmlns:mc="http://schemas.openxmlformats.org/markup-compatibility/2006" xmlns:p14="http://schemas.microsoft.com/office/powerpoint/2010/main">
    <mc:Choice Requires="p14">
      <p:transition p14:dur="0" advClick="0" advTm="30000"/>
    </mc:Choice>
    <mc:Fallback xmlns="">
      <p:transition advClick="0" advTm="30000"/>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14F939DF-C07D-D64E-BCB1-AD6F7C7979B4}"/>
              </a:ext>
            </a:extLst>
          </p:cNvPr>
          <p:cNvSpPr/>
          <p:nvPr/>
        </p:nvSpPr>
        <p:spPr>
          <a:xfrm>
            <a:off x="707661" y="2974694"/>
            <a:ext cx="1766166" cy="2316510"/>
          </a:xfrm>
          <a:prstGeom prst="rect">
            <a:avLst/>
          </a:prstGeom>
          <a:solidFill>
            <a:srgbClr val="003366">
              <a:alpha val="15137"/>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Rectangle 33">
            <a:extLst>
              <a:ext uri="{FF2B5EF4-FFF2-40B4-BE49-F238E27FC236}">
                <a16:creationId xmlns:a16="http://schemas.microsoft.com/office/drawing/2014/main" id="{EC9A948B-26F8-1A4D-8912-CF52C6010118}"/>
              </a:ext>
            </a:extLst>
          </p:cNvPr>
          <p:cNvSpPr/>
          <p:nvPr/>
        </p:nvSpPr>
        <p:spPr>
          <a:xfrm>
            <a:off x="2586245" y="2974694"/>
            <a:ext cx="1766166" cy="2316510"/>
          </a:xfrm>
          <a:prstGeom prst="rect">
            <a:avLst/>
          </a:prstGeom>
          <a:solidFill>
            <a:srgbClr val="5E9732">
              <a:alpha val="14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Rectangle 34">
            <a:extLst>
              <a:ext uri="{FF2B5EF4-FFF2-40B4-BE49-F238E27FC236}">
                <a16:creationId xmlns:a16="http://schemas.microsoft.com/office/drawing/2014/main" id="{267376C8-019C-A144-BD9D-DD77124592B6}"/>
              </a:ext>
            </a:extLst>
          </p:cNvPr>
          <p:cNvSpPr/>
          <p:nvPr/>
        </p:nvSpPr>
        <p:spPr>
          <a:xfrm>
            <a:off x="4464829" y="2974694"/>
            <a:ext cx="1766166" cy="2316510"/>
          </a:xfrm>
          <a:prstGeom prst="rect">
            <a:avLst/>
          </a:prstGeom>
          <a:solidFill>
            <a:srgbClr val="005188">
              <a:alpha val="15137"/>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a:extLst>
              <a:ext uri="{FF2B5EF4-FFF2-40B4-BE49-F238E27FC236}">
                <a16:creationId xmlns:a16="http://schemas.microsoft.com/office/drawing/2014/main" id="{DD9B5B83-439F-9B44-903C-24502855F991}"/>
              </a:ext>
            </a:extLst>
          </p:cNvPr>
          <p:cNvSpPr/>
          <p:nvPr/>
        </p:nvSpPr>
        <p:spPr>
          <a:xfrm>
            <a:off x="6343414" y="2974694"/>
            <a:ext cx="1766166" cy="2316510"/>
          </a:xfrm>
          <a:prstGeom prst="rect">
            <a:avLst/>
          </a:prstGeom>
          <a:solidFill>
            <a:schemeClr val="bg2">
              <a:lumMod val="50000"/>
              <a:alpha val="1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a:extLst>
              <a:ext uri="{FF2B5EF4-FFF2-40B4-BE49-F238E27FC236}">
                <a16:creationId xmlns:a16="http://schemas.microsoft.com/office/drawing/2014/main" id="{846E6129-55A6-9B43-BA77-F534F0492AF7}"/>
              </a:ext>
            </a:extLst>
          </p:cNvPr>
          <p:cNvSpPr/>
          <p:nvPr/>
        </p:nvSpPr>
        <p:spPr>
          <a:xfrm>
            <a:off x="8925535" y="2408873"/>
            <a:ext cx="2558804" cy="1226915"/>
          </a:xfrm>
          <a:prstGeom prst="rect">
            <a:avLst/>
          </a:prstGeom>
          <a:solidFill>
            <a:srgbClr val="005188">
              <a:alpha val="15137"/>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Rectangle 37">
            <a:extLst>
              <a:ext uri="{FF2B5EF4-FFF2-40B4-BE49-F238E27FC236}">
                <a16:creationId xmlns:a16="http://schemas.microsoft.com/office/drawing/2014/main" id="{972F9221-F788-F842-9A15-31179F0F1258}"/>
              </a:ext>
            </a:extLst>
          </p:cNvPr>
          <p:cNvSpPr/>
          <p:nvPr/>
        </p:nvSpPr>
        <p:spPr>
          <a:xfrm>
            <a:off x="8891938" y="3892618"/>
            <a:ext cx="2614262" cy="1226916"/>
          </a:xfrm>
          <a:prstGeom prst="rect">
            <a:avLst/>
          </a:prstGeom>
          <a:solidFill>
            <a:srgbClr val="003366">
              <a:alpha val="14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557578" y="1423108"/>
            <a:ext cx="10268593" cy="769441"/>
          </a:xfrm>
          <a:prstGeom prst="rect">
            <a:avLst/>
          </a:prstGeom>
          <a:noFill/>
        </p:spPr>
        <p:txBody>
          <a:bodyPr wrap="square" rtlCol="0">
            <a:spAutoFit/>
          </a:bodyPr>
          <a:lstStyle/>
          <a:p>
            <a:r>
              <a:rPr lang="en-US" sz="2200" dirty="0">
                <a:solidFill>
                  <a:srgbClr val="005188"/>
                </a:solidFill>
                <a:latin typeface="Franklin Gothic Book" panose="020B0503020102020204" pitchFamily="34" charset="0"/>
              </a:rPr>
              <a:t>If a vendor would like to submit an unsolicited proposal, it must adhere to </a:t>
            </a:r>
            <a:br>
              <a:rPr lang="en-US" sz="2200" dirty="0">
                <a:solidFill>
                  <a:srgbClr val="005188"/>
                </a:solidFill>
                <a:latin typeface="Franklin Gothic Book" panose="020B0503020102020204" pitchFamily="34" charset="0"/>
              </a:rPr>
            </a:br>
            <a:r>
              <a:rPr lang="en-US" sz="2200" dirty="0">
                <a:solidFill>
                  <a:srgbClr val="005188"/>
                </a:solidFill>
                <a:latin typeface="Franklin Gothic Book" panose="020B0503020102020204" pitchFamily="34" charset="0"/>
                <a:hlinkClick r:id="rId3">
                  <a:extLst>
                    <a:ext uri="{A12FA001-AC4F-418D-AE19-62706E023703}">
                      <ahyp:hlinkClr xmlns:ahyp="http://schemas.microsoft.com/office/drawing/2018/hyperlinkcolor" val="tx"/>
                    </a:ext>
                  </a:extLst>
                </a:hlinkClick>
              </a:rPr>
              <a:t>FAR Subpart 15.6</a:t>
            </a:r>
            <a:r>
              <a:rPr lang="en-US" sz="2200" dirty="0">
                <a:solidFill>
                  <a:srgbClr val="005188"/>
                </a:solidFill>
                <a:latin typeface="Franklin Gothic Book" panose="020B0503020102020204" pitchFamily="34" charset="0"/>
              </a:rPr>
              <a:t>. A valid Unsolicited Proposal must:</a:t>
            </a:r>
          </a:p>
        </p:txBody>
      </p:sp>
      <p:sp>
        <p:nvSpPr>
          <p:cNvPr id="30" name="Striped Right Arrow 29"/>
          <p:cNvSpPr/>
          <p:nvPr/>
        </p:nvSpPr>
        <p:spPr>
          <a:xfrm>
            <a:off x="8425516" y="2226806"/>
            <a:ext cx="506029" cy="358787"/>
          </a:xfrm>
          <a:prstGeom prst="striped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6" name="Slide Number Placeholder 2">
            <a:extLst>
              <a:ext uri="{FF2B5EF4-FFF2-40B4-BE49-F238E27FC236}">
                <a16:creationId xmlns:a16="http://schemas.microsoft.com/office/drawing/2014/main" id="{4D4D1A60-B3B9-4BD1-96E8-6A68F5CCDC82}"/>
              </a:ext>
            </a:extLst>
          </p:cNvPr>
          <p:cNvSpPr>
            <a:spLocks noGrp="1"/>
          </p:cNvSpPr>
          <p:nvPr>
            <p:ph type="sldNum" sz="quarter" idx="10"/>
          </p:nvPr>
        </p:nvSpPr>
        <p:spPr>
          <a:xfrm>
            <a:off x="712306" y="6417675"/>
            <a:ext cx="2743200" cy="365125"/>
          </a:xfrm>
        </p:spPr>
        <p:txBody>
          <a:bodyPr/>
          <a:lstStyle/>
          <a:p>
            <a:fld id="{608A590B-EA45-4811-A9A8-40DF519EF08C}" type="slidenum">
              <a:rPr lang="en-US" smtClean="0"/>
              <a:pPr/>
              <a:t>49</a:t>
            </a:fld>
            <a:endParaRPr lang="en-US" dirty="0"/>
          </a:p>
        </p:txBody>
      </p:sp>
      <p:sp>
        <p:nvSpPr>
          <p:cNvPr id="3" name="TextBox 2">
            <a:extLst>
              <a:ext uri="{FF2B5EF4-FFF2-40B4-BE49-F238E27FC236}">
                <a16:creationId xmlns:a16="http://schemas.microsoft.com/office/drawing/2014/main" id="{269AA154-AEC1-814C-A425-02ECFC639462}"/>
              </a:ext>
            </a:extLst>
          </p:cNvPr>
          <p:cNvSpPr txBox="1"/>
          <p:nvPr/>
        </p:nvSpPr>
        <p:spPr>
          <a:xfrm>
            <a:off x="685801" y="3772184"/>
            <a:ext cx="1766166" cy="1446432"/>
          </a:xfrm>
          <a:prstGeom prst="rect">
            <a:avLst/>
          </a:prstGeom>
          <a:noFill/>
        </p:spPr>
        <p:txBody>
          <a:bodyPr wrap="square" rtlCol="0" anchor="t">
            <a:noAutofit/>
          </a:bodyPr>
          <a:lstStyle/>
          <a:p>
            <a:pPr algn="ctr">
              <a:lnSpc>
                <a:spcPct val="90000"/>
              </a:lnSpc>
            </a:pPr>
            <a:r>
              <a:rPr lang="en-US" sz="1400" dirty="0">
                <a:solidFill>
                  <a:srgbClr val="005188"/>
                </a:solidFill>
                <a:latin typeface="Franklin Gothic Book" panose="020B0503020102020204" pitchFamily="34" charset="0"/>
              </a:rPr>
              <a:t>Be innovative </a:t>
            </a:r>
            <a:br>
              <a:rPr lang="en-US" sz="1400" dirty="0">
                <a:solidFill>
                  <a:srgbClr val="005188"/>
                </a:solidFill>
                <a:latin typeface="Franklin Gothic Book" panose="020B0503020102020204" pitchFamily="34" charset="0"/>
              </a:rPr>
            </a:br>
            <a:r>
              <a:rPr lang="en-US" sz="1400" dirty="0">
                <a:solidFill>
                  <a:srgbClr val="005188"/>
                </a:solidFill>
                <a:latin typeface="Franklin Gothic Book" panose="020B0503020102020204" pitchFamily="34" charset="0"/>
              </a:rPr>
              <a:t>and unique.</a:t>
            </a:r>
          </a:p>
        </p:txBody>
      </p:sp>
      <p:sp>
        <p:nvSpPr>
          <p:cNvPr id="4" name="TextBox 3">
            <a:extLst>
              <a:ext uri="{FF2B5EF4-FFF2-40B4-BE49-F238E27FC236}">
                <a16:creationId xmlns:a16="http://schemas.microsoft.com/office/drawing/2014/main" id="{48BCB463-B641-194A-AA1D-16160A3E581B}"/>
              </a:ext>
            </a:extLst>
          </p:cNvPr>
          <p:cNvSpPr txBox="1"/>
          <p:nvPr/>
        </p:nvSpPr>
        <p:spPr>
          <a:xfrm>
            <a:off x="2576968" y="3772184"/>
            <a:ext cx="1775442" cy="1452541"/>
          </a:xfrm>
          <a:prstGeom prst="rect">
            <a:avLst/>
          </a:prstGeom>
          <a:noFill/>
        </p:spPr>
        <p:txBody>
          <a:bodyPr wrap="square" rtlCol="0" anchor="t">
            <a:noAutofit/>
          </a:bodyPr>
          <a:lstStyle/>
          <a:p>
            <a:pPr algn="ctr">
              <a:lnSpc>
                <a:spcPct val="90000"/>
              </a:lnSpc>
            </a:pPr>
            <a:r>
              <a:rPr lang="en-US" sz="1400" dirty="0">
                <a:solidFill>
                  <a:srgbClr val="005188"/>
                </a:solidFill>
                <a:latin typeface="Franklin Gothic Book" panose="020B0503020102020204" pitchFamily="34" charset="0"/>
              </a:rPr>
              <a:t>Be independently originated and developed by the company. </a:t>
            </a:r>
          </a:p>
        </p:txBody>
      </p:sp>
      <p:sp>
        <p:nvSpPr>
          <p:cNvPr id="5" name="TextBox 4">
            <a:extLst>
              <a:ext uri="{FF2B5EF4-FFF2-40B4-BE49-F238E27FC236}">
                <a16:creationId xmlns:a16="http://schemas.microsoft.com/office/drawing/2014/main" id="{4C1090FD-179E-714A-9B2B-373DBAB217C9}"/>
              </a:ext>
            </a:extLst>
          </p:cNvPr>
          <p:cNvSpPr txBox="1"/>
          <p:nvPr/>
        </p:nvSpPr>
        <p:spPr>
          <a:xfrm>
            <a:off x="4455551" y="3772184"/>
            <a:ext cx="1736534" cy="1490214"/>
          </a:xfrm>
          <a:prstGeom prst="rect">
            <a:avLst/>
          </a:prstGeom>
          <a:noFill/>
        </p:spPr>
        <p:txBody>
          <a:bodyPr wrap="square" rtlCol="0" anchor="t">
            <a:noAutofit/>
          </a:bodyPr>
          <a:lstStyle/>
          <a:p>
            <a:pPr lvl="0" algn="ctr">
              <a:lnSpc>
                <a:spcPct val="90000"/>
              </a:lnSpc>
            </a:pPr>
            <a:r>
              <a:rPr lang="en-US" sz="1400" dirty="0">
                <a:solidFill>
                  <a:srgbClr val="005188"/>
                </a:solidFill>
                <a:latin typeface="Franklin Gothic Book" panose="020B0503020102020204" pitchFamily="34" charset="0"/>
              </a:rPr>
              <a:t>Be prepared </a:t>
            </a:r>
            <a:br>
              <a:rPr lang="en-US" sz="1400" dirty="0">
                <a:solidFill>
                  <a:srgbClr val="005188"/>
                </a:solidFill>
                <a:latin typeface="Franklin Gothic Book" panose="020B0503020102020204" pitchFamily="34" charset="0"/>
              </a:rPr>
            </a:br>
            <a:r>
              <a:rPr lang="en-US" sz="1400" dirty="0">
                <a:solidFill>
                  <a:srgbClr val="005188"/>
                </a:solidFill>
                <a:latin typeface="Franklin Gothic Book" panose="020B0503020102020204" pitchFamily="34" charset="0"/>
              </a:rPr>
              <a:t>without government supervision, endorsement, direction, or direct government involvement.</a:t>
            </a:r>
          </a:p>
        </p:txBody>
      </p:sp>
      <p:sp>
        <p:nvSpPr>
          <p:cNvPr id="6" name="TextBox 5">
            <a:extLst>
              <a:ext uri="{FF2B5EF4-FFF2-40B4-BE49-F238E27FC236}">
                <a16:creationId xmlns:a16="http://schemas.microsoft.com/office/drawing/2014/main" id="{A88E6CB9-52CC-4B4A-84D6-824FFD5E6DC5}"/>
              </a:ext>
            </a:extLst>
          </p:cNvPr>
          <p:cNvSpPr txBox="1"/>
          <p:nvPr/>
        </p:nvSpPr>
        <p:spPr>
          <a:xfrm>
            <a:off x="6343412" y="3772184"/>
            <a:ext cx="1766166" cy="1446432"/>
          </a:xfrm>
          <a:prstGeom prst="rect">
            <a:avLst/>
          </a:prstGeom>
          <a:noFill/>
        </p:spPr>
        <p:txBody>
          <a:bodyPr wrap="square" rtlCol="0" anchor="t">
            <a:noAutofit/>
          </a:bodyPr>
          <a:lstStyle/>
          <a:p>
            <a:pPr lvl="0" algn="ctr">
              <a:lnSpc>
                <a:spcPct val="90000"/>
              </a:lnSpc>
            </a:pPr>
            <a:r>
              <a:rPr lang="en-US" sz="1400" dirty="0">
                <a:solidFill>
                  <a:srgbClr val="005188"/>
                </a:solidFill>
                <a:latin typeface="Franklin Gothic Book" panose="020B0503020102020204" pitchFamily="34" charset="0"/>
              </a:rPr>
              <a:t>Be explicit and detailed on why this support would be worthwhile, and how it could benefit </a:t>
            </a:r>
            <a:br>
              <a:rPr lang="en-US" sz="1400" dirty="0">
                <a:solidFill>
                  <a:srgbClr val="005188"/>
                </a:solidFill>
                <a:latin typeface="Franklin Gothic Book" panose="020B0503020102020204" pitchFamily="34" charset="0"/>
              </a:rPr>
            </a:br>
            <a:r>
              <a:rPr lang="en-US" sz="1400" dirty="0">
                <a:solidFill>
                  <a:srgbClr val="005188"/>
                </a:solidFill>
                <a:latin typeface="Franklin Gothic Book" panose="020B0503020102020204" pitchFamily="34" charset="0"/>
              </a:rPr>
              <a:t>the agency.</a:t>
            </a:r>
          </a:p>
        </p:txBody>
      </p:sp>
      <p:sp>
        <p:nvSpPr>
          <p:cNvPr id="9" name="TextBox 8">
            <a:extLst>
              <a:ext uri="{FF2B5EF4-FFF2-40B4-BE49-F238E27FC236}">
                <a16:creationId xmlns:a16="http://schemas.microsoft.com/office/drawing/2014/main" id="{E5C60E55-D9DF-8045-9CCF-78BE64E406DE}"/>
              </a:ext>
            </a:extLst>
          </p:cNvPr>
          <p:cNvSpPr txBox="1"/>
          <p:nvPr/>
        </p:nvSpPr>
        <p:spPr>
          <a:xfrm>
            <a:off x="9652432" y="2501497"/>
            <a:ext cx="1853768" cy="1073004"/>
          </a:xfrm>
          <a:prstGeom prst="rect">
            <a:avLst/>
          </a:prstGeom>
          <a:noFill/>
        </p:spPr>
        <p:txBody>
          <a:bodyPr wrap="square" rtlCol="0" anchor="ctr">
            <a:noAutofit/>
          </a:bodyPr>
          <a:lstStyle/>
          <a:p>
            <a:pPr lvl="0">
              <a:lnSpc>
                <a:spcPct val="90000"/>
              </a:lnSpc>
            </a:pPr>
            <a:r>
              <a:rPr lang="en-US" sz="1400" dirty="0">
                <a:solidFill>
                  <a:srgbClr val="005188"/>
                </a:solidFill>
                <a:latin typeface="Franklin Gothic Book" panose="020B0503020102020204" pitchFamily="34" charset="0"/>
              </a:rPr>
              <a:t>Not be an advance proposal for a known agency requirement that can be acquired by competitive methods.</a:t>
            </a:r>
          </a:p>
        </p:txBody>
      </p:sp>
      <p:sp>
        <p:nvSpPr>
          <p:cNvPr id="10" name="TextBox 9">
            <a:extLst>
              <a:ext uri="{FF2B5EF4-FFF2-40B4-BE49-F238E27FC236}">
                <a16:creationId xmlns:a16="http://schemas.microsoft.com/office/drawing/2014/main" id="{DD0A16C7-1936-5946-98A3-7AB50BCA905D}"/>
              </a:ext>
            </a:extLst>
          </p:cNvPr>
          <p:cNvSpPr txBox="1"/>
          <p:nvPr/>
        </p:nvSpPr>
        <p:spPr>
          <a:xfrm>
            <a:off x="9652432" y="3912426"/>
            <a:ext cx="1916629" cy="1150907"/>
          </a:xfrm>
          <a:prstGeom prst="rect">
            <a:avLst/>
          </a:prstGeom>
          <a:noFill/>
        </p:spPr>
        <p:txBody>
          <a:bodyPr wrap="square" rtlCol="0" anchor="ctr">
            <a:noAutofit/>
          </a:bodyPr>
          <a:lstStyle/>
          <a:p>
            <a:pPr>
              <a:lnSpc>
                <a:spcPct val="90000"/>
              </a:lnSpc>
            </a:pPr>
            <a:r>
              <a:rPr lang="en-US" sz="1400" dirty="0">
                <a:solidFill>
                  <a:srgbClr val="005188"/>
                </a:solidFill>
                <a:latin typeface="Franklin Gothic Book" panose="020B0503020102020204" pitchFamily="34" charset="0"/>
              </a:rPr>
              <a:t>Not address a previously published agency requirement.</a:t>
            </a:r>
          </a:p>
        </p:txBody>
      </p:sp>
      <p:sp>
        <p:nvSpPr>
          <p:cNvPr id="15" name="Oval 14">
            <a:extLst>
              <a:ext uri="{FF2B5EF4-FFF2-40B4-BE49-F238E27FC236}">
                <a16:creationId xmlns:a16="http://schemas.microsoft.com/office/drawing/2014/main" id="{A0EC4629-8BF8-B146-A5B9-F207205CBB13}"/>
              </a:ext>
            </a:extLst>
          </p:cNvPr>
          <p:cNvSpPr/>
          <p:nvPr/>
        </p:nvSpPr>
        <p:spPr>
          <a:xfrm>
            <a:off x="979345" y="2408589"/>
            <a:ext cx="1226916" cy="1226916"/>
          </a:xfrm>
          <a:prstGeom prst="ellipse">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3366"/>
              </a:solidFill>
            </a:endParaRPr>
          </a:p>
        </p:txBody>
      </p:sp>
      <p:sp>
        <p:nvSpPr>
          <p:cNvPr id="40" name="Oval 39">
            <a:extLst>
              <a:ext uri="{FF2B5EF4-FFF2-40B4-BE49-F238E27FC236}">
                <a16:creationId xmlns:a16="http://schemas.microsoft.com/office/drawing/2014/main" id="{4EA39A77-7B5E-2340-8A45-39056809FAF6}"/>
              </a:ext>
            </a:extLst>
          </p:cNvPr>
          <p:cNvSpPr/>
          <p:nvPr/>
        </p:nvSpPr>
        <p:spPr>
          <a:xfrm>
            <a:off x="2811437" y="2408589"/>
            <a:ext cx="1226916" cy="1226916"/>
          </a:xfrm>
          <a:prstGeom prst="ellipse">
            <a:avLst/>
          </a:prstGeom>
          <a:solidFill>
            <a:srgbClr val="5E9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Oval 40">
            <a:extLst>
              <a:ext uri="{FF2B5EF4-FFF2-40B4-BE49-F238E27FC236}">
                <a16:creationId xmlns:a16="http://schemas.microsoft.com/office/drawing/2014/main" id="{24ADEA66-B380-E948-AE96-FF4C342DF169}"/>
              </a:ext>
            </a:extLst>
          </p:cNvPr>
          <p:cNvSpPr/>
          <p:nvPr/>
        </p:nvSpPr>
        <p:spPr>
          <a:xfrm>
            <a:off x="4700710" y="2408589"/>
            <a:ext cx="1226916" cy="1226916"/>
          </a:xfrm>
          <a:prstGeom prst="ellipse">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Oval 41">
            <a:extLst>
              <a:ext uri="{FF2B5EF4-FFF2-40B4-BE49-F238E27FC236}">
                <a16:creationId xmlns:a16="http://schemas.microsoft.com/office/drawing/2014/main" id="{0EBCFE3F-662F-5642-8567-C573DA2ABC52}"/>
              </a:ext>
            </a:extLst>
          </p:cNvPr>
          <p:cNvSpPr/>
          <p:nvPr/>
        </p:nvSpPr>
        <p:spPr>
          <a:xfrm>
            <a:off x="6563113" y="2408589"/>
            <a:ext cx="1226916" cy="122691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Oval 42">
            <a:extLst>
              <a:ext uri="{FF2B5EF4-FFF2-40B4-BE49-F238E27FC236}">
                <a16:creationId xmlns:a16="http://schemas.microsoft.com/office/drawing/2014/main" id="{661298D5-3ECF-CA47-9407-DE1725B0E5F8}"/>
              </a:ext>
            </a:extLst>
          </p:cNvPr>
          <p:cNvSpPr/>
          <p:nvPr/>
        </p:nvSpPr>
        <p:spPr>
          <a:xfrm>
            <a:off x="8262572" y="2408589"/>
            <a:ext cx="1226916" cy="1226916"/>
          </a:xfrm>
          <a:prstGeom prst="ellipse">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Oval 43">
            <a:extLst>
              <a:ext uri="{FF2B5EF4-FFF2-40B4-BE49-F238E27FC236}">
                <a16:creationId xmlns:a16="http://schemas.microsoft.com/office/drawing/2014/main" id="{B3F59BA1-0D86-BD4B-A52A-786CDB9BAE22}"/>
              </a:ext>
            </a:extLst>
          </p:cNvPr>
          <p:cNvSpPr/>
          <p:nvPr/>
        </p:nvSpPr>
        <p:spPr>
          <a:xfrm>
            <a:off x="8262572" y="3892617"/>
            <a:ext cx="1226916" cy="1226916"/>
          </a:xfrm>
          <a:prstGeom prst="ellipse">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Picture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42743" y="2542047"/>
            <a:ext cx="907510" cy="907510"/>
          </a:xfrm>
          <a:prstGeom prst="rect">
            <a:avLst/>
          </a:prstGeom>
        </p:spPr>
      </p:pic>
      <p:pic>
        <p:nvPicPr>
          <p:cNvPr id="23" name="Pictur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28807" y="2712184"/>
            <a:ext cx="774007" cy="634928"/>
          </a:xfrm>
          <a:prstGeom prst="rect">
            <a:avLst/>
          </a:prstGeom>
        </p:spPr>
      </p:pic>
      <p:pic>
        <p:nvPicPr>
          <p:cNvPr id="25" name="Picture 2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901820" y="2507056"/>
            <a:ext cx="831341" cy="831341"/>
          </a:xfrm>
          <a:prstGeom prst="rect">
            <a:avLst/>
          </a:prstGeom>
        </p:spPr>
      </p:pic>
      <p:pic>
        <p:nvPicPr>
          <p:cNvPr id="28" name="Picture 2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799721" y="2614638"/>
            <a:ext cx="762328" cy="762328"/>
          </a:xfrm>
          <a:prstGeom prst="rect">
            <a:avLst/>
          </a:prstGeom>
        </p:spPr>
      </p:pic>
      <p:pic>
        <p:nvPicPr>
          <p:cNvPr id="29" name="Picture 2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493762" y="2586662"/>
            <a:ext cx="796350" cy="796350"/>
          </a:xfrm>
          <a:prstGeom prst="rect">
            <a:avLst/>
          </a:prstGeom>
        </p:spPr>
      </p:pic>
      <p:pic>
        <p:nvPicPr>
          <p:cNvPr id="2" name="Picture 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669899" y="4162620"/>
            <a:ext cx="633853" cy="633853"/>
          </a:xfrm>
          <a:prstGeom prst="rect">
            <a:avLst/>
          </a:prstGeom>
        </p:spPr>
      </p:pic>
      <p:sp>
        <p:nvSpPr>
          <p:cNvPr id="27" name="Multiply 26"/>
          <p:cNvSpPr/>
          <p:nvPr/>
        </p:nvSpPr>
        <p:spPr>
          <a:xfrm>
            <a:off x="8861572" y="3056648"/>
            <a:ext cx="924112" cy="924112"/>
          </a:xfrm>
          <a:prstGeom prst="mathMultiply">
            <a:avLst/>
          </a:prstGeom>
          <a:solidFill>
            <a:srgbClr val="CC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4" name="Multiply 23"/>
          <p:cNvSpPr/>
          <p:nvPr/>
        </p:nvSpPr>
        <p:spPr>
          <a:xfrm>
            <a:off x="8861572" y="4516902"/>
            <a:ext cx="924112" cy="924112"/>
          </a:xfrm>
          <a:prstGeom prst="mathMultiply">
            <a:avLst/>
          </a:prstGeom>
          <a:solidFill>
            <a:srgbClr val="CC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39" name="TextBox 38">
            <a:extLst>
              <a:ext uri="{FF2B5EF4-FFF2-40B4-BE49-F238E27FC236}">
                <a16:creationId xmlns:a16="http://schemas.microsoft.com/office/drawing/2014/main" id="{78755F00-B95E-46B5-9DA6-72A51D241404}"/>
              </a:ext>
            </a:extLst>
          </p:cNvPr>
          <p:cNvSpPr txBox="1"/>
          <p:nvPr/>
        </p:nvSpPr>
        <p:spPr>
          <a:xfrm>
            <a:off x="8420606" y="5455187"/>
            <a:ext cx="3022948" cy="738664"/>
          </a:xfrm>
          <a:prstGeom prst="rect">
            <a:avLst/>
          </a:prstGeom>
          <a:noFill/>
        </p:spPr>
        <p:txBody>
          <a:bodyPr wrap="square" lIns="0" rtlCol="0">
            <a:spAutoFit/>
          </a:bodyPr>
          <a:lstStyle/>
          <a:p>
            <a:r>
              <a:rPr lang="en-US" sz="1400" dirty="0">
                <a:solidFill>
                  <a:srgbClr val="005188"/>
                </a:solidFill>
                <a:latin typeface="Franklin Gothic Book" panose="020B0503020102020204" pitchFamily="34" charset="0"/>
              </a:rPr>
              <a:t>DHS Component points of contact for unsolicited proposals are located at </a:t>
            </a:r>
            <a:r>
              <a:rPr lang="en-US" sz="1400" u="sng" dirty="0">
                <a:solidFill>
                  <a:srgbClr val="005188"/>
                </a:solidFill>
                <a:latin typeface="Franklin Gothic Book" panose="020B0503020102020204" pitchFamily="34" charset="0"/>
                <a:hlinkClick r:id="rId10">
                  <a:extLst>
                    <a:ext uri="{A12FA001-AC4F-418D-AE19-62706E023703}">
                      <ahyp:hlinkClr xmlns:ahyp="http://schemas.microsoft.com/office/drawing/2018/hyperlinkcolor" val="tx"/>
                    </a:ext>
                  </a:extLst>
                </a:hlinkClick>
              </a:rPr>
              <a:t>www.dhs.gov/unsolicited-proposals</a:t>
            </a:r>
            <a:r>
              <a:rPr lang="en-US" sz="1400" dirty="0">
                <a:solidFill>
                  <a:srgbClr val="005188"/>
                </a:solidFill>
                <a:latin typeface="Franklin Gothic Book" panose="020B0503020102020204" pitchFamily="34" charset="0"/>
              </a:rPr>
              <a:t>.</a:t>
            </a:r>
          </a:p>
        </p:txBody>
      </p:sp>
      <p:sp>
        <p:nvSpPr>
          <p:cNvPr id="14" name="Title 1">
            <a:extLst>
              <a:ext uri="{FF2B5EF4-FFF2-40B4-BE49-F238E27FC236}">
                <a16:creationId xmlns:a16="http://schemas.microsoft.com/office/drawing/2014/main" id="{1E9AE1E1-0D12-C6BC-D014-65F60F8C9670}"/>
              </a:ext>
            </a:extLst>
          </p:cNvPr>
          <p:cNvSpPr>
            <a:spLocks noGrp="1"/>
          </p:cNvSpPr>
          <p:nvPr>
            <p:ph type="title"/>
          </p:nvPr>
        </p:nvSpPr>
        <p:spPr>
          <a:xfrm>
            <a:off x="636595" y="462893"/>
            <a:ext cx="10793896" cy="1325563"/>
          </a:xfrm>
        </p:spPr>
        <p:txBody>
          <a:bodyPr lIns="0">
            <a:normAutofit/>
          </a:bodyPr>
          <a:lstStyle/>
          <a:p>
            <a:r>
              <a:rPr lang="en-US" sz="3200" dirty="0"/>
              <a:t>Unsolicited Proposals</a:t>
            </a:r>
          </a:p>
        </p:txBody>
      </p:sp>
      <p:sp>
        <p:nvSpPr>
          <p:cNvPr id="49" name="Rectangle 48">
            <a:extLst>
              <a:ext uri="{FF2B5EF4-FFF2-40B4-BE49-F238E27FC236}">
                <a16:creationId xmlns:a16="http://schemas.microsoft.com/office/drawing/2014/main" id="{91DD3D7C-6AE8-47C7-A236-E0394E511984}"/>
              </a:ext>
            </a:extLst>
          </p:cNvPr>
          <p:cNvSpPr/>
          <p:nvPr/>
        </p:nvSpPr>
        <p:spPr>
          <a:xfrm>
            <a:off x="39548" y="5457881"/>
            <a:ext cx="8109577" cy="809453"/>
          </a:xfrm>
          <a:prstGeom prst="rect">
            <a:avLst/>
          </a:prstGeom>
          <a:solidFill>
            <a:schemeClr val="accent4">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TextBox 49">
            <a:extLst>
              <a:ext uri="{FF2B5EF4-FFF2-40B4-BE49-F238E27FC236}">
                <a16:creationId xmlns:a16="http://schemas.microsoft.com/office/drawing/2014/main" id="{6ED55AFD-E831-40B3-87F0-0E377FE1746D}"/>
              </a:ext>
            </a:extLst>
          </p:cNvPr>
          <p:cNvSpPr txBox="1"/>
          <p:nvPr/>
        </p:nvSpPr>
        <p:spPr>
          <a:xfrm>
            <a:off x="956592" y="5595699"/>
            <a:ext cx="6543713" cy="523220"/>
          </a:xfrm>
          <a:prstGeom prst="rect">
            <a:avLst/>
          </a:prstGeom>
          <a:noFill/>
        </p:spPr>
        <p:txBody>
          <a:bodyPr wrap="square" rtlCol="0">
            <a:spAutoFit/>
          </a:bodyPr>
          <a:lstStyle/>
          <a:p>
            <a:r>
              <a:rPr lang="en-US" sz="1400" b="1" dirty="0">
                <a:solidFill>
                  <a:srgbClr val="005188"/>
                </a:solidFill>
                <a:effectLst/>
                <a:latin typeface="FranklinGothicURWBoo" pitchFamily="2" charset="77"/>
              </a:rPr>
              <a:t>Pro Tip: </a:t>
            </a:r>
            <a:r>
              <a:rPr lang="en-US" sz="1400" dirty="0">
                <a:solidFill>
                  <a:srgbClr val="005188"/>
                </a:solidFill>
                <a:effectLst/>
                <a:latin typeface="FranklinGothicURWBoo" pitchFamily="2" charset="77"/>
              </a:rPr>
              <a:t>Check with the Procuring Activity Advocate for Competition before submitting unsolicited proposals.</a:t>
            </a:r>
          </a:p>
        </p:txBody>
      </p:sp>
      <p:pic>
        <p:nvPicPr>
          <p:cNvPr id="51" name="Graphic 50" descr="Thumbs up sign with solid fill">
            <a:extLst>
              <a:ext uri="{FF2B5EF4-FFF2-40B4-BE49-F238E27FC236}">
                <a16:creationId xmlns:a16="http://schemas.microsoft.com/office/drawing/2014/main" id="{6A48C0B6-6A6D-4F34-A78B-8E10DB82C7AB}"/>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65120" y="5514178"/>
            <a:ext cx="620681" cy="620681"/>
          </a:xfrm>
          <a:prstGeom prst="rect">
            <a:avLst/>
          </a:prstGeom>
        </p:spPr>
      </p:pic>
      <p:cxnSp>
        <p:nvCxnSpPr>
          <p:cNvPr id="52" name="Straight Connector 51">
            <a:extLst>
              <a:ext uri="{FF2B5EF4-FFF2-40B4-BE49-F238E27FC236}">
                <a16:creationId xmlns:a16="http://schemas.microsoft.com/office/drawing/2014/main" id="{C0C764B9-275E-444A-950B-B0E71222AA6F}"/>
              </a:ext>
            </a:extLst>
          </p:cNvPr>
          <p:cNvCxnSpPr>
            <a:cxnSpLocks/>
          </p:cNvCxnSpPr>
          <p:nvPr/>
        </p:nvCxnSpPr>
        <p:spPr>
          <a:xfrm>
            <a:off x="715629" y="5595699"/>
            <a:ext cx="0" cy="576986"/>
          </a:xfrm>
          <a:prstGeom prst="line">
            <a:avLst/>
          </a:prstGeom>
          <a:ln w="12700">
            <a:solidFill>
              <a:srgbClr val="C41230"/>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8418713A-C2AF-E5F3-8ABD-B2EBD26E1C13}"/>
              </a:ext>
            </a:extLst>
          </p:cNvPr>
          <p:cNvGrpSpPr/>
          <p:nvPr/>
        </p:nvGrpSpPr>
        <p:grpSpPr>
          <a:xfrm>
            <a:off x="10376910" y="760552"/>
            <a:ext cx="1828800" cy="584775"/>
            <a:chOff x="10376910" y="760552"/>
            <a:chExt cx="1828800" cy="584775"/>
          </a:xfrm>
        </p:grpSpPr>
        <p:sp>
          <p:nvSpPr>
            <p:cNvPr id="11" name="Rectangle 10">
              <a:extLst>
                <a:ext uri="{FF2B5EF4-FFF2-40B4-BE49-F238E27FC236}">
                  <a16:creationId xmlns:a16="http://schemas.microsoft.com/office/drawing/2014/main" id="{70FA9857-1999-330B-9730-4AB620733607}"/>
                </a:ext>
              </a:extLst>
            </p:cNvPr>
            <p:cNvSpPr/>
            <p:nvPr/>
          </p:nvSpPr>
          <p:spPr>
            <a:xfrm>
              <a:off x="10376910" y="760552"/>
              <a:ext cx="1819039" cy="584775"/>
            </a:xfrm>
            <a:prstGeom prst="rect">
              <a:avLst/>
            </a:prstGeom>
            <a:solidFill>
              <a:srgbClr val="5E9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4A8EA630-67B9-250A-32CB-FC46E1D2DC83}"/>
                </a:ext>
              </a:extLst>
            </p:cNvPr>
            <p:cNvSpPr txBox="1"/>
            <p:nvPr/>
          </p:nvSpPr>
          <p:spPr>
            <a:xfrm>
              <a:off x="10911318" y="852248"/>
              <a:ext cx="1294392"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4</a:t>
              </a:r>
              <a:endParaRPr lang="en-US" dirty="0">
                <a:solidFill>
                  <a:schemeClr val="bg1"/>
                </a:solidFill>
                <a:effectLst/>
                <a:latin typeface="FranklinGothicURWBoo" pitchFamily="2" charset="77"/>
              </a:endParaRPr>
            </a:p>
          </p:txBody>
        </p:sp>
        <p:pic>
          <p:nvPicPr>
            <p:cNvPr id="13" name="Graphic 12" descr="Thumbs up sign with solid fill">
              <a:extLst>
                <a:ext uri="{FF2B5EF4-FFF2-40B4-BE49-F238E27FC236}">
                  <a16:creationId xmlns:a16="http://schemas.microsoft.com/office/drawing/2014/main" id="{AA7E97F9-AD08-A9F2-E026-2BC36978FBD8}"/>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0489547" y="806654"/>
              <a:ext cx="460520" cy="460520"/>
            </a:xfrm>
            <a:prstGeom prst="rect">
              <a:avLst/>
            </a:prstGeom>
          </p:spPr>
        </p:pic>
      </p:grpSp>
      <p:cxnSp>
        <p:nvCxnSpPr>
          <p:cNvPr id="20" name="Straight Connector 19">
            <a:extLst>
              <a:ext uri="{FF2B5EF4-FFF2-40B4-BE49-F238E27FC236}">
                <a16:creationId xmlns:a16="http://schemas.microsoft.com/office/drawing/2014/main" id="{A0B51BDB-4771-04DA-65CA-3FBD4EFAD62E}"/>
              </a:ext>
            </a:extLst>
          </p:cNvPr>
          <p:cNvCxnSpPr/>
          <p:nvPr/>
        </p:nvCxnSpPr>
        <p:spPr>
          <a:xfrm>
            <a:off x="8382829" y="5400285"/>
            <a:ext cx="3098657" cy="0"/>
          </a:xfrm>
          <a:prstGeom prst="line">
            <a:avLst/>
          </a:prstGeom>
          <a:ln>
            <a:solidFill>
              <a:srgbClr val="00336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47634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9052" y="747974"/>
            <a:ext cx="10793896" cy="748367"/>
          </a:xfrm>
        </p:spPr>
        <p:txBody>
          <a:bodyPr lIns="0">
            <a:normAutofit/>
          </a:bodyPr>
          <a:lstStyle/>
          <a:p>
            <a:r>
              <a:rPr lang="en-US" sz="3200" dirty="0">
                <a:solidFill>
                  <a:srgbClr val="005188"/>
                </a:solidFill>
              </a:rPr>
              <a:t>Why is SAM.gov Important to You?</a:t>
            </a:r>
          </a:p>
        </p:txBody>
      </p:sp>
      <p:sp>
        <p:nvSpPr>
          <p:cNvPr id="3" name="Slide Number Placeholder 2"/>
          <p:cNvSpPr>
            <a:spLocks noGrp="1"/>
          </p:cNvSpPr>
          <p:nvPr>
            <p:ph type="sldNum" sz="quarter" idx="10"/>
          </p:nvPr>
        </p:nvSpPr>
        <p:spPr>
          <a:xfrm>
            <a:off x="712306" y="6431323"/>
            <a:ext cx="2743200" cy="365125"/>
          </a:xfrm>
        </p:spPr>
        <p:txBody>
          <a:bodyPr/>
          <a:lstStyle/>
          <a:p>
            <a:fld id="{4FAB73BC-B049-4115-A692-8D63A059BFB8}" type="slidenum">
              <a:rPr lang="en-US" smtClean="0"/>
              <a:pPr/>
              <a:t>5</a:t>
            </a:fld>
            <a:endParaRPr lang="en-US" dirty="0"/>
          </a:p>
        </p:txBody>
      </p:sp>
      <p:grpSp>
        <p:nvGrpSpPr>
          <p:cNvPr id="42" name="Group 41">
            <a:extLst>
              <a:ext uri="{FF2B5EF4-FFF2-40B4-BE49-F238E27FC236}">
                <a16:creationId xmlns:a16="http://schemas.microsoft.com/office/drawing/2014/main" id="{886FB763-79AE-73FE-8460-2A4D418AE32D}"/>
              </a:ext>
            </a:extLst>
          </p:cNvPr>
          <p:cNvGrpSpPr/>
          <p:nvPr/>
        </p:nvGrpSpPr>
        <p:grpSpPr>
          <a:xfrm>
            <a:off x="543797" y="2859825"/>
            <a:ext cx="2115987" cy="2115987"/>
            <a:chOff x="591297" y="2871025"/>
            <a:chExt cx="2115987" cy="2115987"/>
          </a:xfrm>
        </p:grpSpPr>
        <p:pic>
          <p:nvPicPr>
            <p:cNvPr id="25" name="Graphic 24" descr="Monitor with solid fill">
              <a:extLst>
                <a:ext uri="{FF2B5EF4-FFF2-40B4-BE49-F238E27FC236}">
                  <a16:creationId xmlns:a16="http://schemas.microsoft.com/office/drawing/2014/main" id="{7A1DD721-4B8F-E981-CBC8-0BB5FF7C7A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1297" y="2871025"/>
              <a:ext cx="2115987" cy="2115987"/>
            </a:xfrm>
            <a:prstGeom prst="rect">
              <a:avLst/>
            </a:prstGeom>
          </p:spPr>
        </p:pic>
        <p:pic>
          <p:nvPicPr>
            <p:cNvPr id="41" name="Picture 40" descr="Graphical user interface, text, application&#10;&#10;Description automatically generated">
              <a:extLst>
                <a:ext uri="{FF2B5EF4-FFF2-40B4-BE49-F238E27FC236}">
                  <a16:creationId xmlns:a16="http://schemas.microsoft.com/office/drawing/2014/main" id="{CBE26F73-0748-165F-5629-1D256B32EFD1}"/>
                </a:ext>
              </a:extLst>
            </p:cNvPr>
            <p:cNvPicPr>
              <a:picLocks noChangeAspect="1"/>
            </p:cNvPicPr>
            <p:nvPr/>
          </p:nvPicPr>
          <p:blipFill>
            <a:blip r:embed="rId5"/>
            <a:stretch>
              <a:fillRect/>
            </a:stretch>
          </p:blipFill>
          <p:spPr>
            <a:xfrm>
              <a:off x="907435" y="3359300"/>
              <a:ext cx="1505432" cy="924551"/>
            </a:xfrm>
            <a:prstGeom prst="rect">
              <a:avLst/>
            </a:prstGeom>
          </p:spPr>
        </p:pic>
      </p:grpSp>
      <p:sp>
        <p:nvSpPr>
          <p:cNvPr id="34" name="Rectangle 33">
            <a:extLst>
              <a:ext uri="{FF2B5EF4-FFF2-40B4-BE49-F238E27FC236}">
                <a16:creationId xmlns:a16="http://schemas.microsoft.com/office/drawing/2014/main" id="{703F8FA5-8B86-17C5-FF56-E59DEBF6E879}"/>
              </a:ext>
            </a:extLst>
          </p:cNvPr>
          <p:cNvSpPr/>
          <p:nvPr/>
        </p:nvSpPr>
        <p:spPr>
          <a:xfrm>
            <a:off x="3132511" y="2983160"/>
            <a:ext cx="8360437" cy="3090230"/>
          </a:xfrm>
          <a:prstGeom prst="rect">
            <a:avLst/>
          </a:prstGeom>
          <a:solidFill>
            <a:schemeClr val="bg1"/>
          </a:solidFill>
          <a:ln w="6350">
            <a:solidFill>
              <a:schemeClr val="bg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53" name="Rectangle 52"/>
          <p:cNvSpPr/>
          <p:nvPr/>
        </p:nvSpPr>
        <p:spPr>
          <a:xfrm>
            <a:off x="3147696" y="3955120"/>
            <a:ext cx="8345252" cy="13714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ysClr val="windowText" lastClr="000000"/>
              </a:solidFill>
              <a:latin typeface="Franklin Gothic Book" panose="020B0503020102020204" pitchFamily="34" charset="0"/>
            </a:endParaRPr>
          </a:p>
        </p:txBody>
      </p:sp>
      <p:grpSp>
        <p:nvGrpSpPr>
          <p:cNvPr id="35" name="Group 34">
            <a:extLst>
              <a:ext uri="{FF2B5EF4-FFF2-40B4-BE49-F238E27FC236}">
                <a16:creationId xmlns:a16="http://schemas.microsoft.com/office/drawing/2014/main" id="{05944B63-7F4A-CE37-19F1-85E5A54CB571}"/>
              </a:ext>
            </a:extLst>
          </p:cNvPr>
          <p:cNvGrpSpPr/>
          <p:nvPr/>
        </p:nvGrpSpPr>
        <p:grpSpPr>
          <a:xfrm>
            <a:off x="3132511" y="2533693"/>
            <a:ext cx="8360433" cy="450252"/>
            <a:chOff x="3155901" y="1815827"/>
            <a:chExt cx="8444802" cy="559300"/>
          </a:xfrm>
          <a:effectLst>
            <a:outerShdw blurRad="50800" dist="38100" algn="l" rotWithShape="0">
              <a:prstClr val="black">
                <a:alpha val="40000"/>
              </a:prstClr>
            </a:outerShdw>
          </a:effectLst>
        </p:grpSpPr>
        <p:sp>
          <p:nvSpPr>
            <p:cNvPr id="6" name="Round Same Side Corner Rectangle 5"/>
            <p:cNvSpPr/>
            <p:nvPr/>
          </p:nvSpPr>
          <p:spPr>
            <a:xfrm>
              <a:off x="3302042" y="1815827"/>
              <a:ext cx="1518067" cy="559300"/>
            </a:xfrm>
            <a:prstGeom prst="round2Same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Franklin Gothic Book" panose="020B0503020102020204" pitchFamily="34" charset="0"/>
              </a:endParaRPr>
            </a:p>
          </p:txBody>
        </p:sp>
        <p:sp>
          <p:nvSpPr>
            <p:cNvPr id="7" name="Rectangle 6"/>
            <p:cNvSpPr/>
            <p:nvPr/>
          </p:nvSpPr>
          <p:spPr>
            <a:xfrm>
              <a:off x="3155901" y="1987039"/>
              <a:ext cx="8444802" cy="3880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Franklin Gothic Book" panose="020B0503020102020204" pitchFamily="34" charset="0"/>
              </a:endParaRPr>
            </a:p>
          </p:txBody>
        </p:sp>
        <p:sp>
          <p:nvSpPr>
            <p:cNvPr id="8" name="Oval 7"/>
            <p:cNvSpPr/>
            <p:nvPr/>
          </p:nvSpPr>
          <p:spPr>
            <a:xfrm>
              <a:off x="3452352" y="2014153"/>
              <a:ext cx="308330" cy="308330"/>
            </a:xfrm>
            <a:prstGeom prst="ellipse">
              <a:avLst/>
            </a:prstGeom>
            <a:solidFill>
              <a:schemeClr val="bg1">
                <a:lumMod val="7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Franklin Gothic Book" panose="020B0503020102020204" pitchFamily="34" charset="0"/>
              </a:endParaRPr>
            </a:p>
          </p:txBody>
        </p:sp>
        <p:sp>
          <p:nvSpPr>
            <p:cNvPr id="9" name="Rectangle 8"/>
            <p:cNvSpPr/>
            <p:nvPr/>
          </p:nvSpPr>
          <p:spPr>
            <a:xfrm>
              <a:off x="4211894" y="2051755"/>
              <a:ext cx="7314749" cy="2672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ysClr val="windowText" lastClr="000000"/>
                  </a:solidFill>
                  <a:latin typeface="Franklin Gothic Book" panose="020B0503020102020204" pitchFamily="34" charset="0"/>
                </a:rPr>
                <a:t>https://sam.gov/</a:t>
              </a:r>
            </a:p>
          </p:txBody>
        </p:sp>
        <p:sp>
          <p:nvSpPr>
            <p:cNvPr id="10" name="Right Arrow 9"/>
            <p:cNvSpPr/>
            <p:nvPr/>
          </p:nvSpPr>
          <p:spPr>
            <a:xfrm flipH="1">
              <a:off x="3523792" y="2104396"/>
              <a:ext cx="172965" cy="127845"/>
            </a:xfrm>
            <a:prstGeom prst="rightArrow">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Franklin Gothic Book" panose="020B0503020102020204" pitchFamily="34" charset="0"/>
              </a:endParaRPr>
            </a:p>
          </p:txBody>
        </p:sp>
        <p:sp>
          <p:nvSpPr>
            <p:cNvPr id="11" name="Oval 10"/>
            <p:cNvSpPr/>
            <p:nvPr/>
          </p:nvSpPr>
          <p:spPr>
            <a:xfrm>
              <a:off x="3832123" y="2014153"/>
              <a:ext cx="308330" cy="308330"/>
            </a:xfrm>
            <a:prstGeom prst="ellipse">
              <a:avLst/>
            </a:prstGeom>
            <a:solidFill>
              <a:schemeClr val="bg1">
                <a:lumMod val="7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Franklin Gothic Book" panose="020B0503020102020204" pitchFamily="34" charset="0"/>
              </a:endParaRPr>
            </a:p>
          </p:txBody>
        </p:sp>
        <p:sp>
          <p:nvSpPr>
            <p:cNvPr id="12" name="Right Arrow 11"/>
            <p:cNvSpPr/>
            <p:nvPr/>
          </p:nvSpPr>
          <p:spPr>
            <a:xfrm>
              <a:off x="3903563" y="2104396"/>
              <a:ext cx="172965" cy="127845"/>
            </a:xfrm>
            <a:prstGeom prst="rightArrow">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Franklin Gothic Book" panose="020B0503020102020204" pitchFamily="34" charset="0"/>
              </a:endParaRPr>
            </a:p>
          </p:txBody>
        </p:sp>
      </p:grpSp>
      <p:pic>
        <p:nvPicPr>
          <p:cNvPr id="55" name="Picture 5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3317549" y="3477094"/>
            <a:ext cx="243486" cy="190112"/>
          </a:xfrm>
          <a:prstGeom prst="rect">
            <a:avLst/>
          </a:prstGeom>
          <a:effectLst>
            <a:outerShdw blurRad="50800" dist="38100" dir="2700000" algn="tl" rotWithShape="0">
              <a:prstClr val="black">
                <a:alpha val="40000"/>
              </a:prstClr>
            </a:outerShdw>
          </a:effectLst>
        </p:spPr>
      </p:pic>
      <p:sp>
        <p:nvSpPr>
          <p:cNvPr id="16" name="TextBox 19">
            <a:extLst>
              <a:ext uri="{FF2B5EF4-FFF2-40B4-BE49-F238E27FC236}">
                <a16:creationId xmlns:a16="http://schemas.microsoft.com/office/drawing/2014/main" id="{66FEA9C5-0364-4E6D-841D-7DCA7746E01D}"/>
              </a:ext>
            </a:extLst>
          </p:cNvPr>
          <p:cNvSpPr txBox="1"/>
          <p:nvPr/>
        </p:nvSpPr>
        <p:spPr>
          <a:xfrm>
            <a:off x="641259" y="1460950"/>
            <a:ext cx="10455836" cy="70788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dirty="0">
                <a:solidFill>
                  <a:srgbClr val="005188"/>
                </a:solidFill>
                <a:effectLst/>
                <a:latin typeface="Franklin Gothic Book" panose="020B0503020102020204" pitchFamily="34" charset="0"/>
              </a:rPr>
              <a:t>When you register your business on SAM.gov, you will be eligible to bid on government contracts and apply for federal grants or loans!</a:t>
            </a:r>
          </a:p>
        </p:txBody>
      </p:sp>
      <p:sp>
        <p:nvSpPr>
          <p:cNvPr id="54" name="Oval 53">
            <a:extLst>
              <a:ext uri="{FF2B5EF4-FFF2-40B4-BE49-F238E27FC236}">
                <a16:creationId xmlns:a16="http://schemas.microsoft.com/office/drawing/2014/main" id="{B0F916D3-12F4-1147-6CA6-08120F6FFF59}"/>
              </a:ext>
            </a:extLst>
          </p:cNvPr>
          <p:cNvSpPr/>
          <p:nvPr/>
        </p:nvSpPr>
        <p:spPr>
          <a:xfrm>
            <a:off x="1534361" y="3700972"/>
            <a:ext cx="223073" cy="223073"/>
          </a:xfrm>
          <a:prstGeom prst="ellipse">
            <a:avLst/>
          </a:prstGeom>
          <a:solidFill>
            <a:srgbClr val="C41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7" name="Straight Connector 56">
            <a:extLst>
              <a:ext uri="{FF2B5EF4-FFF2-40B4-BE49-F238E27FC236}">
                <a16:creationId xmlns:a16="http://schemas.microsoft.com/office/drawing/2014/main" id="{4CB319B1-874A-A8DC-9B16-D437D369FE68}"/>
              </a:ext>
            </a:extLst>
          </p:cNvPr>
          <p:cNvCxnSpPr>
            <a:cxnSpLocks/>
            <a:stCxn id="54" idx="6"/>
          </p:cNvCxnSpPr>
          <p:nvPr/>
        </p:nvCxnSpPr>
        <p:spPr>
          <a:xfrm flipV="1">
            <a:off x="1757434" y="3804454"/>
            <a:ext cx="1025182" cy="8055"/>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F5907DD3-6E99-7DBC-BFA9-062C43779436}"/>
              </a:ext>
            </a:extLst>
          </p:cNvPr>
          <p:cNvCxnSpPr>
            <a:cxnSpLocks/>
          </p:cNvCxnSpPr>
          <p:nvPr/>
        </p:nvCxnSpPr>
        <p:spPr>
          <a:xfrm>
            <a:off x="2782616" y="2403172"/>
            <a:ext cx="0" cy="3847503"/>
          </a:xfrm>
          <a:prstGeom prst="line">
            <a:avLst/>
          </a:prstGeom>
          <a:ln w="25400">
            <a:solidFill>
              <a:srgbClr val="C4123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7689DED2-2F29-F7CC-BBA6-25386DF780B4}"/>
              </a:ext>
            </a:extLst>
          </p:cNvPr>
          <p:cNvCxnSpPr/>
          <p:nvPr/>
        </p:nvCxnSpPr>
        <p:spPr>
          <a:xfrm>
            <a:off x="2782616" y="6250675"/>
            <a:ext cx="415666" cy="0"/>
          </a:xfrm>
          <a:prstGeom prst="line">
            <a:avLst/>
          </a:prstGeom>
          <a:ln w="25400">
            <a:solidFill>
              <a:srgbClr val="C41230"/>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B08B984D-B9D6-A6FE-D918-2B84B4A08C8F}"/>
              </a:ext>
            </a:extLst>
          </p:cNvPr>
          <p:cNvCxnSpPr/>
          <p:nvPr/>
        </p:nvCxnSpPr>
        <p:spPr>
          <a:xfrm>
            <a:off x="2783720" y="2397376"/>
            <a:ext cx="415666" cy="0"/>
          </a:xfrm>
          <a:prstGeom prst="line">
            <a:avLst/>
          </a:prstGeom>
          <a:ln w="25400">
            <a:solidFill>
              <a:srgbClr val="C41230"/>
            </a:solidFill>
          </a:ln>
        </p:spPr>
        <p:style>
          <a:lnRef idx="1">
            <a:schemeClr val="accent1"/>
          </a:lnRef>
          <a:fillRef idx="0">
            <a:schemeClr val="accent1"/>
          </a:fillRef>
          <a:effectRef idx="0">
            <a:schemeClr val="accent1"/>
          </a:effectRef>
          <a:fontRef idx="minor">
            <a:schemeClr val="tx1"/>
          </a:fontRef>
        </p:style>
      </p:cxnSp>
      <p:pic>
        <p:nvPicPr>
          <p:cNvPr id="44" name="Picture 43" descr="A picture containing text, sign, reading&#10;&#10;Description automatically generated">
            <a:extLst>
              <a:ext uri="{FF2B5EF4-FFF2-40B4-BE49-F238E27FC236}">
                <a16:creationId xmlns:a16="http://schemas.microsoft.com/office/drawing/2014/main" id="{6FE8DDCC-2108-49CC-B906-C4B687D9EF73}"/>
              </a:ext>
            </a:extLst>
          </p:cNvPr>
          <p:cNvPicPr>
            <a:picLocks noChangeAspect="1"/>
          </p:cNvPicPr>
          <p:nvPr/>
        </p:nvPicPr>
        <p:blipFill>
          <a:blip r:embed="rId7"/>
          <a:stretch>
            <a:fillRect/>
          </a:stretch>
        </p:blipFill>
        <p:spPr>
          <a:xfrm>
            <a:off x="3143676" y="4096369"/>
            <a:ext cx="1974668" cy="1055696"/>
          </a:xfrm>
          <a:prstGeom prst="rect">
            <a:avLst/>
          </a:prstGeom>
        </p:spPr>
      </p:pic>
      <p:sp>
        <p:nvSpPr>
          <p:cNvPr id="46" name="TextBox 19">
            <a:extLst>
              <a:ext uri="{FF2B5EF4-FFF2-40B4-BE49-F238E27FC236}">
                <a16:creationId xmlns:a16="http://schemas.microsoft.com/office/drawing/2014/main" id="{69F70EC7-78D1-4841-9AEB-3FD32C2C16ED}"/>
              </a:ext>
            </a:extLst>
          </p:cNvPr>
          <p:cNvSpPr txBox="1"/>
          <p:nvPr/>
        </p:nvSpPr>
        <p:spPr>
          <a:xfrm>
            <a:off x="4954025" y="4302834"/>
            <a:ext cx="6330274"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800" dirty="0">
                <a:solidFill>
                  <a:srgbClr val="5E9732"/>
                </a:solidFill>
                <a:effectLst/>
                <a:latin typeface="Franklin Gothic Book" panose="020B0503020102020204" pitchFamily="34" charset="0"/>
              </a:rPr>
              <a:t>The only way to do business with the government is to be a registered business on SAM.gov.</a:t>
            </a:r>
          </a:p>
        </p:txBody>
      </p:sp>
      <p:sp>
        <p:nvSpPr>
          <p:cNvPr id="48" name="TextBox 19">
            <a:extLst>
              <a:ext uri="{FF2B5EF4-FFF2-40B4-BE49-F238E27FC236}">
                <a16:creationId xmlns:a16="http://schemas.microsoft.com/office/drawing/2014/main" id="{3F167427-54B6-46A2-80AF-B00F19D43A83}"/>
              </a:ext>
            </a:extLst>
          </p:cNvPr>
          <p:cNvSpPr txBox="1"/>
          <p:nvPr/>
        </p:nvSpPr>
        <p:spPr>
          <a:xfrm>
            <a:off x="4954025" y="5250240"/>
            <a:ext cx="6447032"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800" dirty="0">
                <a:solidFill>
                  <a:srgbClr val="5E9732"/>
                </a:solidFill>
                <a:effectLst/>
                <a:latin typeface="Franklin Gothic Book" panose="020B0503020102020204" pitchFamily="34" charset="0"/>
              </a:rPr>
              <a:t>SAM.gov is an excellent source to find other types of government</a:t>
            </a:r>
            <a:br>
              <a:rPr lang="en-US" sz="1800" dirty="0">
                <a:solidFill>
                  <a:srgbClr val="5E9732"/>
                </a:solidFill>
                <a:effectLst/>
                <a:latin typeface="Franklin Gothic Book" panose="020B0503020102020204" pitchFamily="34" charset="0"/>
              </a:rPr>
            </a:br>
            <a:r>
              <a:rPr lang="en-US" sz="1800" dirty="0">
                <a:solidFill>
                  <a:srgbClr val="5E9732"/>
                </a:solidFill>
                <a:effectLst/>
                <a:latin typeface="Franklin Gothic Book" panose="020B0503020102020204" pitchFamily="34" charset="0"/>
              </a:rPr>
              <a:t>needs (RFIs, RFPs, RFQs, BAAs, etc.).</a:t>
            </a:r>
          </a:p>
        </p:txBody>
      </p:sp>
      <p:pic>
        <p:nvPicPr>
          <p:cNvPr id="50" name="Picture 49" descr="A picture containing text, sign, reading&#10;&#10;Description automatically generated">
            <a:extLst>
              <a:ext uri="{FF2B5EF4-FFF2-40B4-BE49-F238E27FC236}">
                <a16:creationId xmlns:a16="http://schemas.microsoft.com/office/drawing/2014/main" id="{476F5682-CB94-441F-A636-C0D10B00CABF}"/>
              </a:ext>
            </a:extLst>
          </p:cNvPr>
          <p:cNvPicPr>
            <a:picLocks noChangeAspect="1"/>
          </p:cNvPicPr>
          <p:nvPr/>
        </p:nvPicPr>
        <p:blipFill>
          <a:blip r:embed="rId7"/>
          <a:stretch>
            <a:fillRect/>
          </a:stretch>
        </p:blipFill>
        <p:spPr>
          <a:xfrm>
            <a:off x="3165684" y="5072987"/>
            <a:ext cx="1952653" cy="1065643"/>
          </a:xfrm>
          <a:prstGeom prst="rect">
            <a:avLst/>
          </a:prstGeom>
        </p:spPr>
      </p:pic>
      <p:pic>
        <p:nvPicPr>
          <p:cNvPr id="14" name="Picture 13">
            <a:extLst>
              <a:ext uri="{FF2B5EF4-FFF2-40B4-BE49-F238E27FC236}">
                <a16:creationId xmlns:a16="http://schemas.microsoft.com/office/drawing/2014/main" id="{E80467DB-DBE4-61D1-B9F8-12583A274EEA}"/>
              </a:ext>
            </a:extLst>
          </p:cNvPr>
          <p:cNvPicPr>
            <a:picLocks noChangeAspect="1"/>
          </p:cNvPicPr>
          <p:nvPr/>
        </p:nvPicPr>
        <p:blipFill rotWithShape="1">
          <a:blip r:embed="rId8"/>
          <a:srcRect b="59988"/>
          <a:stretch/>
        </p:blipFill>
        <p:spPr>
          <a:xfrm>
            <a:off x="3147695" y="3024922"/>
            <a:ext cx="8345249" cy="1152548"/>
          </a:xfrm>
          <a:prstGeom prst="rect">
            <a:avLst/>
          </a:prstGeom>
        </p:spPr>
      </p:pic>
      <p:pic>
        <p:nvPicPr>
          <p:cNvPr id="15" name="Picture 14">
            <a:extLst>
              <a:ext uri="{FF2B5EF4-FFF2-40B4-BE49-F238E27FC236}">
                <a16:creationId xmlns:a16="http://schemas.microsoft.com/office/drawing/2014/main" id="{3EA771E8-FCDA-303D-DB6B-6C8C1164349F}"/>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a:xfrm flipH="1">
            <a:off x="3469949" y="3629494"/>
            <a:ext cx="243486" cy="242270"/>
          </a:xfrm>
          <a:prstGeom prst="rect">
            <a:avLst/>
          </a:prstGeom>
          <a:effectLst>
            <a:outerShdw blurRad="50800" dist="38100" dir="2700000" algn="tl" rotWithShape="0">
              <a:prstClr val="black">
                <a:alpha val="40000"/>
              </a:prstClr>
            </a:outerShdw>
          </a:effectLst>
        </p:spPr>
      </p:pic>
      <p:grpSp>
        <p:nvGrpSpPr>
          <p:cNvPr id="4" name="Group 3">
            <a:extLst>
              <a:ext uri="{FF2B5EF4-FFF2-40B4-BE49-F238E27FC236}">
                <a16:creationId xmlns:a16="http://schemas.microsoft.com/office/drawing/2014/main" id="{FAE755B0-82E5-7970-9AAC-32AC36AC6026}"/>
              </a:ext>
            </a:extLst>
          </p:cNvPr>
          <p:cNvGrpSpPr/>
          <p:nvPr/>
        </p:nvGrpSpPr>
        <p:grpSpPr>
          <a:xfrm>
            <a:off x="10352098" y="752317"/>
            <a:ext cx="1850062" cy="585160"/>
            <a:chOff x="10352098" y="752317"/>
            <a:chExt cx="1850062" cy="585160"/>
          </a:xfrm>
        </p:grpSpPr>
        <p:sp>
          <p:nvSpPr>
            <p:cNvPr id="5" name="Rectangle 4">
              <a:extLst>
                <a:ext uri="{FF2B5EF4-FFF2-40B4-BE49-F238E27FC236}">
                  <a16:creationId xmlns:a16="http://schemas.microsoft.com/office/drawing/2014/main" id="{E5AAA62F-F315-8C1F-0E00-F22AFB8EF051}"/>
                </a:ext>
              </a:extLst>
            </p:cNvPr>
            <p:cNvSpPr/>
            <p:nvPr/>
          </p:nvSpPr>
          <p:spPr>
            <a:xfrm>
              <a:off x="10352098" y="752702"/>
              <a:ext cx="1850062" cy="584775"/>
            </a:xfrm>
            <a:prstGeom prst="rect">
              <a:avLst/>
            </a:prstGeom>
            <a:solidFill>
              <a:srgbClr val="C41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082CDB00-F8F3-18BA-1FF7-43CC0C4C053E}"/>
                </a:ext>
              </a:extLst>
            </p:cNvPr>
            <p:cNvSpPr txBox="1"/>
            <p:nvPr/>
          </p:nvSpPr>
          <p:spPr>
            <a:xfrm>
              <a:off x="10707209" y="859001"/>
              <a:ext cx="1411187"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1</a:t>
              </a:r>
              <a:endParaRPr lang="en-US" dirty="0">
                <a:solidFill>
                  <a:srgbClr val="3F3F3F"/>
                </a:solidFill>
                <a:effectLst/>
                <a:latin typeface="FranklinGothicURWBoo" pitchFamily="2" charset="77"/>
              </a:endParaRPr>
            </a:p>
          </p:txBody>
        </p:sp>
        <p:pic>
          <p:nvPicPr>
            <p:cNvPr id="17" name="Graphic 16" descr="Internet with solid fill">
              <a:extLst>
                <a:ext uri="{FF2B5EF4-FFF2-40B4-BE49-F238E27FC236}">
                  <a16:creationId xmlns:a16="http://schemas.microsoft.com/office/drawing/2014/main" id="{545BF348-9D97-6C5F-7B77-194525B920A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402626" y="752317"/>
              <a:ext cx="546561" cy="546561"/>
            </a:xfrm>
            <a:prstGeom prst="rect">
              <a:avLst/>
            </a:prstGeom>
          </p:spPr>
        </p:pic>
      </p:grpSp>
    </p:spTree>
    <p:extLst>
      <p:ext uri="{BB962C8B-B14F-4D97-AF65-F5344CB8AC3E}">
        <p14:creationId xmlns:p14="http://schemas.microsoft.com/office/powerpoint/2010/main" val="40369267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42">
            <a:extLst>
              <a:ext uri="{FF2B5EF4-FFF2-40B4-BE49-F238E27FC236}">
                <a16:creationId xmlns:a16="http://schemas.microsoft.com/office/drawing/2014/main" id="{DB49684A-F6C7-B90D-F9F2-6DC841D50110}"/>
              </a:ext>
            </a:extLst>
          </p:cNvPr>
          <p:cNvSpPr/>
          <p:nvPr/>
        </p:nvSpPr>
        <p:spPr>
          <a:xfrm>
            <a:off x="1128744" y="1948879"/>
            <a:ext cx="4645780" cy="396296"/>
          </a:xfrm>
          <a:prstGeom prst="rect">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8FF81CE-CEDD-4388-A296-A03ADD7B09A1}"/>
              </a:ext>
            </a:extLst>
          </p:cNvPr>
          <p:cNvSpPr>
            <a:spLocks noGrp="1"/>
          </p:cNvSpPr>
          <p:nvPr>
            <p:ph type="title"/>
          </p:nvPr>
        </p:nvSpPr>
        <p:spPr>
          <a:xfrm>
            <a:off x="492533" y="679855"/>
            <a:ext cx="10793896" cy="741362"/>
          </a:xfrm>
        </p:spPr>
        <p:txBody>
          <a:bodyPr>
            <a:normAutofit/>
          </a:bodyPr>
          <a:lstStyle/>
          <a:p>
            <a:r>
              <a:rPr lang="en-US" sz="3200" dirty="0"/>
              <a:t>Key Award Types to Understand</a:t>
            </a:r>
          </a:p>
        </p:txBody>
      </p:sp>
      <p:sp>
        <p:nvSpPr>
          <p:cNvPr id="4" name="Slide Number Placeholder 3">
            <a:extLst>
              <a:ext uri="{FF2B5EF4-FFF2-40B4-BE49-F238E27FC236}">
                <a16:creationId xmlns:a16="http://schemas.microsoft.com/office/drawing/2014/main" id="{8853CDE2-12EE-4AEA-AF9D-360DE94F536C}"/>
              </a:ext>
            </a:extLst>
          </p:cNvPr>
          <p:cNvSpPr>
            <a:spLocks noGrp="1"/>
          </p:cNvSpPr>
          <p:nvPr>
            <p:ph type="sldNum" sz="quarter" idx="10"/>
          </p:nvPr>
        </p:nvSpPr>
        <p:spPr/>
        <p:txBody>
          <a:bodyPr/>
          <a:lstStyle/>
          <a:p>
            <a:fld id="{608A590B-EA45-4811-A9A8-40DF519EF08C}" type="slidenum">
              <a:rPr lang="en-US" smtClean="0"/>
              <a:pPr/>
              <a:t>50</a:t>
            </a:fld>
            <a:endParaRPr lang="en-US" dirty="0"/>
          </a:p>
        </p:txBody>
      </p:sp>
      <p:sp>
        <p:nvSpPr>
          <p:cNvPr id="38" name="TextBox 37">
            <a:extLst>
              <a:ext uri="{FF2B5EF4-FFF2-40B4-BE49-F238E27FC236}">
                <a16:creationId xmlns:a16="http://schemas.microsoft.com/office/drawing/2014/main" id="{B9A66CF7-7169-E6B4-9738-F6F4AB8DB837}"/>
              </a:ext>
            </a:extLst>
          </p:cNvPr>
          <p:cNvSpPr txBox="1"/>
          <p:nvPr/>
        </p:nvSpPr>
        <p:spPr>
          <a:xfrm>
            <a:off x="7049418" y="2445326"/>
            <a:ext cx="4692654" cy="3816429"/>
          </a:xfrm>
          <a:prstGeom prst="rect">
            <a:avLst/>
          </a:prstGeom>
          <a:noFill/>
        </p:spPr>
        <p:txBody>
          <a:bodyPr wrap="square" rtlCol="0">
            <a:spAutoFit/>
          </a:bodyPr>
          <a:lstStyle/>
          <a:p>
            <a:pPr>
              <a:spcAft>
                <a:spcPts val="300"/>
              </a:spcAft>
            </a:pPr>
            <a:r>
              <a:rPr lang="en-US" b="0" i="0" dirty="0">
                <a:solidFill>
                  <a:srgbClr val="005188"/>
                </a:solidFill>
                <a:effectLst/>
                <a:latin typeface="Franklin Gothic Book" panose="020B0503020102020204" pitchFamily="34" charset="0"/>
              </a:rPr>
              <a:t>Provide for an indefinite quantity of services for a fixed time and are for high volume repetitive services. They are used when the government can’t determine, above a specified minimum, the precise quantities of supplies or services they will require during the contract period.</a:t>
            </a:r>
          </a:p>
          <a:p>
            <a:pPr marL="742950" lvl="2" indent="-285750">
              <a:spcAft>
                <a:spcPts val="300"/>
              </a:spcAft>
              <a:buFont typeface="Arial" panose="020B0604020202020204" pitchFamily="34" charset="0"/>
              <a:buChar char="•"/>
            </a:pPr>
            <a:r>
              <a:rPr lang="en-US" sz="1400" b="1" i="0" dirty="0">
                <a:solidFill>
                  <a:srgbClr val="005188"/>
                </a:solidFill>
                <a:effectLst/>
                <a:latin typeface="Franklin Gothic Book" panose="020B0503020102020204" pitchFamily="34" charset="0"/>
              </a:rPr>
              <a:t>Single-Award IDIQ:</a:t>
            </a:r>
            <a:r>
              <a:rPr lang="en-US" sz="1400" b="0" i="0" dirty="0">
                <a:solidFill>
                  <a:srgbClr val="005188"/>
                </a:solidFill>
                <a:effectLst/>
                <a:latin typeface="Franklin Gothic Book" panose="020B0503020102020204" pitchFamily="34" charset="0"/>
              </a:rPr>
              <a:t> awarded to a single party.</a:t>
            </a:r>
          </a:p>
          <a:p>
            <a:pPr marL="742950" lvl="2" indent="-285750">
              <a:spcAft>
                <a:spcPts val="300"/>
              </a:spcAft>
              <a:buFont typeface="Arial" panose="020B0604020202020204" pitchFamily="34" charset="0"/>
              <a:buChar char="•"/>
            </a:pPr>
            <a:r>
              <a:rPr lang="en-US" sz="1400" b="1" i="0" dirty="0">
                <a:solidFill>
                  <a:srgbClr val="005188"/>
                </a:solidFill>
                <a:effectLst/>
                <a:latin typeface="Franklin Gothic Book" panose="020B0503020102020204" pitchFamily="34" charset="0"/>
              </a:rPr>
              <a:t>Multiple-Award IDIQ:</a:t>
            </a:r>
            <a:r>
              <a:rPr lang="en-US" sz="1400" b="0" i="0" dirty="0">
                <a:solidFill>
                  <a:srgbClr val="005188"/>
                </a:solidFill>
                <a:effectLst/>
                <a:latin typeface="Franklin Gothic Book" panose="020B0503020102020204" pitchFamily="34" charset="0"/>
              </a:rPr>
              <a:t> m</a:t>
            </a:r>
            <a:r>
              <a:rPr lang="en-US" sz="1400" i="0" dirty="0">
                <a:solidFill>
                  <a:srgbClr val="005188"/>
                </a:solidFill>
                <a:effectLst/>
                <a:latin typeface="Franklin Gothic Book" panose="020B0503020102020204" pitchFamily="34" charset="0"/>
              </a:rPr>
              <a:t>ore than one company receives a contract while the other companies have an opportunity to provide the goods and services in accordance with the ordering guide.</a:t>
            </a:r>
          </a:p>
          <a:p>
            <a:pPr>
              <a:spcAft>
                <a:spcPts val="300"/>
              </a:spcAft>
            </a:pPr>
            <a:endParaRPr lang="en-US" sz="1800" b="0" i="0" dirty="0">
              <a:solidFill>
                <a:srgbClr val="005188"/>
              </a:solidFill>
              <a:effectLst/>
              <a:latin typeface="Franklin Gothic Book" panose="020B0503020102020204" pitchFamily="34" charset="0"/>
            </a:endParaRPr>
          </a:p>
          <a:p>
            <a:pPr>
              <a:spcAft>
                <a:spcPts val="300"/>
              </a:spcAft>
            </a:pPr>
            <a:endParaRPr lang="en-US" sz="1800" b="0" i="0" dirty="0">
              <a:solidFill>
                <a:srgbClr val="005188"/>
              </a:solidFill>
              <a:effectLst/>
              <a:latin typeface="Franklin Gothic Book" panose="020B0503020102020204" pitchFamily="34" charset="0"/>
            </a:endParaRPr>
          </a:p>
        </p:txBody>
      </p:sp>
      <p:sp>
        <p:nvSpPr>
          <p:cNvPr id="46" name="Rectangle 45">
            <a:extLst>
              <a:ext uri="{FF2B5EF4-FFF2-40B4-BE49-F238E27FC236}">
                <a16:creationId xmlns:a16="http://schemas.microsoft.com/office/drawing/2014/main" id="{811294FC-7C5B-7C2F-C7E7-4C19AB1BDFB6}"/>
              </a:ext>
            </a:extLst>
          </p:cNvPr>
          <p:cNvSpPr/>
          <p:nvPr/>
        </p:nvSpPr>
        <p:spPr>
          <a:xfrm>
            <a:off x="6544835" y="1948879"/>
            <a:ext cx="4934862" cy="407852"/>
          </a:xfrm>
          <a:prstGeom prst="rect">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4" name="Straight Connector 53">
            <a:extLst>
              <a:ext uri="{FF2B5EF4-FFF2-40B4-BE49-F238E27FC236}">
                <a16:creationId xmlns:a16="http://schemas.microsoft.com/office/drawing/2014/main" id="{3EBE6DAD-8FA3-704A-36AF-8568A2FFC9C4}"/>
              </a:ext>
            </a:extLst>
          </p:cNvPr>
          <p:cNvCxnSpPr>
            <a:cxnSpLocks/>
          </p:cNvCxnSpPr>
          <p:nvPr/>
        </p:nvCxnSpPr>
        <p:spPr>
          <a:xfrm>
            <a:off x="6118585" y="1943988"/>
            <a:ext cx="0" cy="3526348"/>
          </a:xfrm>
          <a:prstGeom prst="line">
            <a:avLst/>
          </a:prstGeom>
          <a:ln>
            <a:solidFill>
              <a:srgbClr val="C41230"/>
            </a:solidFill>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49F7DC1A-5AF1-472F-8D09-E6B05B6A5A4F}"/>
              </a:ext>
            </a:extLst>
          </p:cNvPr>
          <p:cNvSpPr txBox="1"/>
          <p:nvPr/>
        </p:nvSpPr>
        <p:spPr>
          <a:xfrm>
            <a:off x="1411158" y="2453314"/>
            <a:ext cx="4426933" cy="2939266"/>
          </a:xfrm>
          <a:prstGeom prst="rect">
            <a:avLst/>
          </a:prstGeom>
          <a:noFill/>
        </p:spPr>
        <p:txBody>
          <a:bodyPr wrap="square" rtlCol="0">
            <a:spAutoFit/>
          </a:bodyPr>
          <a:lstStyle/>
          <a:p>
            <a:pPr>
              <a:spcAft>
                <a:spcPts val="300"/>
              </a:spcAft>
            </a:pPr>
            <a:r>
              <a:rPr lang="en-US" dirty="0">
                <a:solidFill>
                  <a:srgbClr val="005188"/>
                </a:solidFill>
                <a:latin typeface="Franklin Gothic Book" panose="020B0503020102020204" pitchFamily="34" charset="0"/>
              </a:rPr>
              <a:t>E</a:t>
            </a:r>
            <a:r>
              <a:rPr lang="en-US" b="0" i="0" dirty="0">
                <a:solidFill>
                  <a:srgbClr val="005188"/>
                </a:solidFill>
                <a:effectLst/>
                <a:latin typeface="Franklin Gothic Book" panose="020B0503020102020204" pitchFamily="34" charset="0"/>
              </a:rPr>
              <a:t>stablished to fill repetitive needs for supplies or services. BPAs themselves are not contracts, with no guarantee a vendor will receive work. A task order under the BPA is binding</a:t>
            </a:r>
            <a:r>
              <a:rPr lang="en-US" dirty="0">
                <a:solidFill>
                  <a:srgbClr val="005188"/>
                </a:solidFill>
                <a:latin typeface="Franklin Gothic Book" panose="020B0503020102020204" pitchFamily="34" charset="0"/>
              </a:rPr>
              <a:t>.</a:t>
            </a:r>
          </a:p>
          <a:p>
            <a:pPr marL="228600" lvl="1" indent="-228600">
              <a:spcAft>
                <a:spcPts val="300"/>
              </a:spcAft>
              <a:buFont typeface="Arial" panose="020B0604020202020204" pitchFamily="34" charset="0"/>
              <a:buChar char="•"/>
            </a:pPr>
            <a:r>
              <a:rPr lang="en-US" b="1" i="0" dirty="0">
                <a:solidFill>
                  <a:srgbClr val="005188"/>
                </a:solidFill>
                <a:effectLst/>
                <a:latin typeface="Franklin Gothic Book" panose="020B0503020102020204" pitchFamily="34" charset="0"/>
              </a:rPr>
              <a:t>Single-Award BPA </a:t>
            </a:r>
            <a:r>
              <a:rPr lang="en-US" dirty="0">
                <a:solidFill>
                  <a:srgbClr val="005188"/>
                </a:solidFill>
                <a:latin typeface="Franklin Gothic Book" panose="020B0503020102020204" pitchFamily="34" charset="0"/>
              </a:rPr>
              <a:t>–</a:t>
            </a:r>
            <a:r>
              <a:rPr lang="en-US" b="0" i="0" dirty="0">
                <a:solidFill>
                  <a:srgbClr val="005188"/>
                </a:solidFill>
                <a:effectLst/>
                <a:latin typeface="Franklin Gothic Book" panose="020B0503020102020204" pitchFamily="34" charset="0"/>
              </a:rPr>
              <a:t> awarded to a single company.</a:t>
            </a:r>
          </a:p>
          <a:p>
            <a:pPr marL="228600" lvl="1" indent="-228600">
              <a:spcAft>
                <a:spcPts val="300"/>
              </a:spcAft>
              <a:buFont typeface="Arial" panose="020B0604020202020204" pitchFamily="34" charset="0"/>
              <a:buChar char="•"/>
            </a:pPr>
            <a:r>
              <a:rPr lang="en-US" b="1" i="0" dirty="0">
                <a:solidFill>
                  <a:srgbClr val="005188"/>
                </a:solidFill>
                <a:effectLst/>
                <a:latin typeface="Franklin Gothic Book" panose="020B0503020102020204" pitchFamily="34" charset="0"/>
              </a:rPr>
              <a:t>Multiple-Award BPA </a:t>
            </a:r>
            <a:r>
              <a:rPr lang="en-US" dirty="0">
                <a:solidFill>
                  <a:srgbClr val="005188"/>
                </a:solidFill>
                <a:latin typeface="Franklin Gothic Book" panose="020B0503020102020204" pitchFamily="34" charset="0"/>
              </a:rPr>
              <a:t>–</a:t>
            </a:r>
            <a:r>
              <a:rPr lang="en-US" b="0" i="0" dirty="0">
                <a:solidFill>
                  <a:srgbClr val="005188"/>
                </a:solidFill>
                <a:effectLst/>
                <a:latin typeface="Franklin Gothic Book" panose="020B0503020102020204" pitchFamily="34" charset="0"/>
              </a:rPr>
              <a:t> </a:t>
            </a:r>
            <a:r>
              <a:rPr lang="en-US" i="0" dirty="0">
                <a:solidFill>
                  <a:srgbClr val="005188"/>
                </a:solidFill>
                <a:effectLst/>
                <a:latin typeface="Franklin Gothic Book" panose="020B0503020102020204" pitchFamily="34" charset="0"/>
              </a:rPr>
              <a:t>awarded to a group of contractors who compete for each project.</a:t>
            </a:r>
          </a:p>
        </p:txBody>
      </p:sp>
      <p:sp>
        <p:nvSpPr>
          <p:cNvPr id="27" name="TextBox 26">
            <a:extLst>
              <a:ext uri="{FF2B5EF4-FFF2-40B4-BE49-F238E27FC236}">
                <a16:creationId xmlns:a16="http://schemas.microsoft.com/office/drawing/2014/main" id="{05F33138-6B48-4E57-A0AB-4BFF20AA34FC}"/>
              </a:ext>
            </a:extLst>
          </p:cNvPr>
          <p:cNvSpPr txBox="1"/>
          <p:nvPr/>
        </p:nvSpPr>
        <p:spPr>
          <a:xfrm>
            <a:off x="1392458" y="1962475"/>
            <a:ext cx="3961861" cy="369332"/>
          </a:xfrm>
          <a:prstGeom prst="rect">
            <a:avLst/>
          </a:prstGeom>
          <a:noFill/>
        </p:spPr>
        <p:txBody>
          <a:bodyPr wrap="square" rtlCol="0">
            <a:spAutoFit/>
          </a:bodyPr>
          <a:lstStyle/>
          <a:p>
            <a:r>
              <a:rPr lang="en-US" b="1" i="0" dirty="0">
                <a:solidFill>
                  <a:schemeClr val="bg1"/>
                </a:solidFill>
                <a:effectLst/>
                <a:latin typeface="Franklin Gothic Book" panose="020B0503020102020204" pitchFamily="34" charset="0"/>
              </a:rPr>
              <a:t>Blanket Purchase Agreements (BPAs)</a:t>
            </a:r>
            <a:endParaRPr lang="en-US" dirty="0">
              <a:solidFill>
                <a:schemeClr val="bg1"/>
              </a:solidFill>
              <a:latin typeface="Franklin Gothic Book" panose="020B0503020102020204" pitchFamily="34" charset="0"/>
            </a:endParaRPr>
          </a:p>
        </p:txBody>
      </p:sp>
      <p:sp>
        <p:nvSpPr>
          <p:cNvPr id="25" name="TextBox 24">
            <a:extLst>
              <a:ext uri="{FF2B5EF4-FFF2-40B4-BE49-F238E27FC236}">
                <a16:creationId xmlns:a16="http://schemas.microsoft.com/office/drawing/2014/main" id="{6381BB59-78D4-4035-AFFF-34967C9B2A7E}"/>
              </a:ext>
            </a:extLst>
          </p:cNvPr>
          <p:cNvSpPr txBox="1"/>
          <p:nvPr/>
        </p:nvSpPr>
        <p:spPr>
          <a:xfrm>
            <a:off x="1248755" y="5778935"/>
            <a:ext cx="10592160" cy="338554"/>
          </a:xfrm>
          <a:prstGeom prst="rect">
            <a:avLst/>
          </a:prstGeom>
          <a:noFill/>
        </p:spPr>
        <p:txBody>
          <a:bodyPr wrap="square">
            <a:spAutoFit/>
          </a:bodyPr>
          <a:lstStyle/>
          <a:p>
            <a:r>
              <a:rPr lang="en-US" sz="1600" dirty="0">
                <a:solidFill>
                  <a:srgbClr val="5E9732"/>
                </a:solidFill>
                <a:latin typeface="Franklin Gothic Demi" panose="020B0703020102020204" pitchFamily="34" charset="0"/>
              </a:rPr>
              <a:t>For More Information: </a:t>
            </a:r>
            <a:r>
              <a:rPr lang="en-US" sz="1600" dirty="0">
                <a:latin typeface="Franklin Gothic Demi" panose="020B0703020102020204" pitchFamily="34" charset="0"/>
                <a:hlinkClick r:id="rId3"/>
              </a:rPr>
              <a:t>Federal Supply Schedules (Subpart 8.4)</a:t>
            </a:r>
            <a:r>
              <a:rPr lang="en-US" sz="1600" dirty="0"/>
              <a:t> </a:t>
            </a:r>
            <a:r>
              <a:rPr lang="en-US" sz="1600" dirty="0">
                <a:solidFill>
                  <a:srgbClr val="5E9732"/>
                </a:solidFill>
                <a:latin typeface="Franklin Gothic Demi" panose="020B0703020102020204" pitchFamily="34" charset="0"/>
              </a:rPr>
              <a:t>and </a:t>
            </a:r>
            <a:r>
              <a:rPr lang="en-US" sz="1600" u="sng" dirty="0">
                <a:solidFill>
                  <a:srgbClr val="0000FF"/>
                </a:solidFill>
                <a:effectLst/>
                <a:latin typeface="Franklin Gothic Demi" panose="020B0703020102020204" pitchFamily="34" charset="0"/>
                <a:ea typeface="Calibri" panose="020F0502020204030204" pitchFamily="34" charset="0"/>
                <a:hlinkClick r:id="rId4"/>
              </a:rPr>
              <a:t>Indefinite-Delivery Contracts (Subpart 16.5)</a:t>
            </a:r>
            <a:endParaRPr lang="en-US" sz="1600" dirty="0">
              <a:effectLst/>
              <a:latin typeface="Franklin Gothic Demi" panose="020B0703020102020204" pitchFamily="34" charset="0"/>
              <a:ea typeface="Calibri" panose="020F0502020204030204" pitchFamily="34" charset="0"/>
            </a:endParaRPr>
          </a:p>
        </p:txBody>
      </p:sp>
      <p:pic>
        <p:nvPicPr>
          <p:cNvPr id="28" name="Graphic 27" descr="Arrow: Slight curve outline">
            <a:extLst>
              <a:ext uri="{FF2B5EF4-FFF2-40B4-BE49-F238E27FC236}">
                <a16:creationId xmlns:a16="http://schemas.microsoft.com/office/drawing/2014/main" id="{0B763B8C-FB43-4273-99D5-F45100A8746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1511" y="5415428"/>
            <a:ext cx="1211541" cy="1042455"/>
          </a:xfrm>
          <a:prstGeom prst="rect">
            <a:avLst/>
          </a:prstGeom>
        </p:spPr>
      </p:pic>
      <p:grpSp>
        <p:nvGrpSpPr>
          <p:cNvPr id="11" name="Group 10">
            <a:extLst>
              <a:ext uri="{FF2B5EF4-FFF2-40B4-BE49-F238E27FC236}">
                <a16:creationId xmlns:a16="http://schemas.microsoft.com/office/drawing/2014/main" id="{E22F3E03-03B6-5E33-660E-F99BAA5BB4CF}"/>
              </a:ext>
            </a:extLst>
          </p:cNvPr>
          <p:cNvGrpSpPr/>
          <p:nvPr/>
        </p:nvGrpSpPr>
        <p:grpSpPr>
          <a:xfrm>
            <a:off x="6173610" y="1794083"/>
            <a:ext cx="1042455" cy="1042455"/>
            <a:chOff x="6173610" y="1794083"/>
            <a:chExt cx="1042455" cy="1042455"/>
          </a:xfrm>
        </p:grpSpPr>
        <p:grpSp>
          <p:nvGrpSpPr>
            <p:cNvPr id="55" name="Group 54">
              <a:extLst>
                <a:ext uri="{FF2B5EF4-FFF2-40B4-BE49-F238E27FC236}">
                  <a16:creationId xmlns:a16="http://schemas.microsoft.com/office/drawing/2014/main" id="{196C5166-568C-66D5-C9BF-D29E67E2F794}"/>
                </a:ext>
              </a:extLst>
            </p:cNvPr>
            <p:cNvGrpSpPr/>
            <p:nvPr/>
          </p:nvGrpSpPr>
          <p:grpSpPr>
            <a:xfrm>
              <a:off x="6173610" y="1794083"/>
              <a:ext cx="1042455" cy="1042455"/>
              <a:chOff x="4473270" y="2645092"/>
              <a:chExt cx="1042455" cy="1042455"/>
            </a:xfrm>
            <a:effectLst>
              <a:outerShdw blurRad="50800" dist="38100" dir="2700000" algn="tl" rotWithShape="0">
                <a:prstClr val="black">
                  <a:alpha val="40000"/>
                </a:prstClr>
              </a:outerShdw>
            </a:effectLst>
          </p:grpSpPr>
          <p:sp>
            <p:nvSpPr>
              <p:cNvPr id="49" name="Oval 48">
                <a:extLst>
                  <a:ext uri="{FF2B5EF4-FFF2-40B4-BE49-F238E27FC236}">
                    <a16:creationId xmlns:a16="http://schemas.microsoft.com/office/drawing/2014/main" id="{96687B6A-BCC6-F62D-2681-0F41894FA4E7}"/>
                  </a:ext>
                </a:extLst>
              </p:cNvPr>
              <p:cNvSpPr/>
              <p:nvPr/>
            </p:nvSpPr>
            <p:spPr>
              <a:xfrm>
                <a:off x="4767099" y="2802836"/>
                <a:ext cx="459907" cy="45990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0" name="Graphic 49" descr="Ribbon with solid fill">
                <a:extLst>
                  <a:ext uri="{FF2B5EF4-FFF2-40B4-BE49-F238E27FC236}">
                    <a16:creationId xmlns:a16="http://schemas.microsoft.com/office/drawing/2014/main" id="{55A26547-4021-07CC-8FB3-F661BB0947B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473270" y="2645092"/>
                <a:ext cx="1042455" cy="1042455"/>
              </a:xfrm>
              <a:prstGeom prst="rect">
                <a:avLst/>
              </a:prstGeom>
            </p:spPr>
          </p:pic>
        </p:grpSp>
        <p:sp>
          <p:nvSpPr>
            <p:cNvPr id="6" name="Oval 5">
              <a:extLst>
                <a:ext uri="{FF2B5EF4-FFF2-40B4-BE49-F238E27FC236}">
                  <a16:creationId xmlns:a16="http://schemas.microsoft.com/office/drawing/2014/main" id="{F442DFC5-DEB1-C305-691C-FA9F3EDF2D9A}"/>
                </a:ext>
              </a:extLst>
            </p:cNvPr>
            <p:cNvSpPr/>
            <p:nvPr/>
          </p:nvSpPr>
          <p:spPr>
            <a:xfrm>
              <a:off x="6473444" y="1951827"/>
              <a:ext cx="466626" cy="459906"/>
            </a:xfrm>
            <a:prstGeom prst="ellipse">
              <a:avLst/>
            </a:prstGeom>
            <a:solidFill>
              <a:srgbClr val="C55A1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2" name="Group 11">
            <a:extLst>
              <a:ext uri="{FF2B5EF4-FFF2-40B4-BE49-F238E27FC236}">
                <a16:creationId xmlns:a16="http://schemas.microsoft.com/office/drawing/2014/main" id="{DA550B0C-32B7-5C74-58BE-B39D6F16860E}"/>
              </a:ext>
            </a:extLst>
          </p:cNvPr>
          <p:cNvGrpSpPr/>
          <p:nvPr/>
        </p:nvGrpSpPr>
        <p:grpSpPr>
          <a:xfrm>
            <a:off x="397439" y="1783739"/>
            <a:ext cx="1042455" cy="1042455"/>
            <a:chOff x="397439" y="1783739"/>
            <a:chExt cx="1042455" cy="1042455"/>
          </a:xfrm>
        </p:grpSpPr>
        <p:pic>
          <p:nvPicPr>
            <p:cNvPr id="33" name="Graphic 32" descr="Ribbon with solid fill">
              <a:extLst>
                <a:ext uri="{FF2B5EF4-FFF2-40B4-BE49-F238E27FC236}">
                  <a16:creationId xmlns:a16="http://schemas.microsoft.com/office/drawing/2014/main" id="{924F8A02-1DA0-4E34-BAB9-7531B2EF744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97439" y="1783739"/>
              <a:ext cx="1042455" cy="1042455"/>
            </a:xfrm>
            <a:prstGeom prst="rect">
              <a:avLst/>
            </a:prstGeom>
          </p:spPr>
        </p:pic>
        <p:sp>
          <p:nvSpPr>
            <p:cNvPr id="34" name="Oval 33">
              <a:extLst>
                <a:ext uri="{FF2B5EF4-FFF2-40B4-BE49-F238E27FC236}">
                  <a16:creationId xmlns:a16="http://schemas.microsoft.com/office/drawing/2014/main" id="{643C1571-695B-41A4-8686-13362399FDD7}"/>
                </a:ext>
              </a:extLst>
            </p:cNvPr>
            <p:cNvSpPr/>
            <p:nvPr/>
          </p:nvSpPr>
          <p:spPr>
            <a:xfrm>
              <a:off x="685801" y="1930177"/>
              <a:ext cx="442943" cy="436564"/>
            </a:xfrm>
            <a:prstGeom prst="ellipse">
              <a:avLst/>
            </a:prstGeom>
            <a:solidFill>
              <a:srgbClr val="C4123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C41230"/>
                </a:solidFill>
              </a:endParaRPr>
            </a:p>
          </p:txBody>
        </p:sp>
      </p:grpSp>
      <p:grpSp>
        <p:nvGrpSpPr>
          <p:cNvPr id="3" name="Group 2">
            <a:extLst>
              <a:ext uri="{FF2B5EF4-FFF2-40B4-BE49-F238E27FC236}">
                <a16:creationId xmlns:a16="http://schemas.microsoft.com/office/drawing/2014/main" id="{2E4CF46B-7DFE-D05F-DC20-78B49753A586}"/>
              </a:ext>
            </a:extLst>
          </p:cNvPr>
          <p:cNvGrpSpPr/>
          <p:nvPr/>
        </p:nvGrpSpPr>
        <p:grpSpPr>
          <a:xfrm>
            <a:off x="10376910" y="760552"/>
            <a:ext cx="1828800" cy="584775"/>
            <a:chOff x="10376910" y="760552"/>
            <a:chExt cx="1828800" cy="584775"/>
          </a:xfrm>
        </p:grpSpPr>
        <p:sp>
          <p:nvSpPr>
            <p:cNvPr id="5" name="Rectangle 4">
              <a:extLst>
                <a:ext uri="{FF2B5EF4-FFF2-40B4-BE49-F238E27FC236}">
                  <a16:creationId xmlns:a16="http://schemas.microsoft.com/office/drawing/2014/main" id="{87D25E20-B0B6-3B1D-05EA-9E8D319C55F9}"/>
                </a:ext>
              </a:extLst>
            </p:cNvPr>
            <p:cNvSpPr/>
            <p:nvPr/>
          </p:nvSpPr>
          <p:spPr>
            <a:xfrm>
              <a:off x="10376910" y="760552"/>
              <a:ext cx="1819039" cy="584775"/>
            </a:xfrm>
            <a:prstGeom prst="rect">
              <a:avLst/>
            </a:prstGeom>
            <a:solidFill>
              <a:srgbClr val="5E9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005B5C1F-5205-BD78-D1FE-D73F70C655C9}"/>
                </a:ext>
              </a:extLst>
            </p:cNvPr>
            <p:cNvSpPr txBox="1"/>
            <p:nvPr/>
          </p:nvSpPr>
          <p:spPr>
            <a:xfrm>
              <a:off x="10911318" y="852248"/>
              <a:ext cx="1294392"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4</a:t>
              </a:r>
              <a:endParaRPr lang="en-US" dirty="0">
                <a:solidFill>
                  <a:schemeClr val="bg1"/>
                </a:solidFill>
                <a:effectLst/>
                <a:latin typeface="FranklinGothicURWBoo" pitchFamily="2" charset="77"/>
              </a:endParaRPr>
            </a:p>
          </p:txBody>
        </p:sp>
        <p:pic>
          <p:nvPicPr>
            <p:cNvPr id="9" name="Graphic 8" descr="Thumbs up sign with solid fill">
              <a:extLst>
                <a:ext uri="{FF2B5EF4-FFF2-40B4-BE49-F238E27FC236}">
                  <a16:creationId xmlns:a16="http://schemas.microsoft.com/office/drawing/2014/main" id="{70C18CC9-C97F-34C6-5DEE-53AF923E10AC}"/>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0489547" y="806654"/>
              <a:ext cx="460520" cy="460520"/>
            </a:xfrm>
            <a:prstGeom prst="rect">
              <a:avLst/>
            </a:prstGeom>
          </p:spPr>
        </p:pic>
      </p:grpSp>
      <p:sp>
        <p:nvSpPr>
          <p:cNvPr id="30" name="TextBox 29">
            <a:extLst>
              <a:ext uri="{FF2B5EF4-FFF2-40B4-BE49-F238E27FC236}">
                <a16:creationId xmlns:a16="http://schemas.microsoft.com/office/drawing/2014/main" id="{C48EC4A4-0A45-4ACC-BECE-040770CFBDA1}"/>
              </a:ext>
            </a:extLst>
          </p:cNvPr>
          <p:cNvSpPr txBox="1"/>
          <p:nvPr/>
        </p:nvSpPr>
        <p:spPr>
          <a:xfrm>
            <a:off x="6940070" y="1948879"/>
            <a:ext cx="5724900" cy="369332"/>
          </a:xfrm>
          <a:prstGeom prst="rect">
            <a:avLst/>
          </a:prstGeom>
          <a:noFill/>
        </p:spPr>
        <p:txBody>
          <a:bodyPr wrap="square" rtlCol="0">
            <a:spAutoFit/>
          </a:bodyPr>
          <a:lstStyle/>
          <a:p>
            <a:r>
              <a:rPr lang="en-US" b="1" i="0" dirty="0">
                <a:solidFill>
                  <a:schemeClr val="bg1"/>
                </a:solidFill>
                <a:effectLst/>
                <a:latin typeface="Franklin Gothic Book" panose="020B0503020102020204" pitchFamily="34" charset="0"/>
              </a:rPr>
              <a:t>Indefinite Delivery, Indefinite Quantity (IDIQ)</a:t>
            </a:r>
            <a:endParaRPr lang="en-US" dirty="0">
              <a:solidFill>
                <a:schemeClr val="bg1"/>
              </a:solidFill>
              <a:latin typeface="Franklin Gothic Book" panose="020B0503020102020204" pitchFamily="34" charset="0"/>
            </a:endParaRPr>
          </a:p>
        </p:txBody>
      </p:sp>
    </p:spTree>
    <p:extLst>
      <p:ext uri="{BB962C8B-B14F-4D97-AF65-F5344CB8AC3E}">
        <p14:creationId xmlns:p14="http://schemas.microsoft.com/office/powerpoint/2010/main" val="16859335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D5DBEBE9-CBE8-5934-0CF6-185B1543A5BE}"/>
              </a:ext>
            </a:extLst>
          </p:cNvPr>
          <p:cNvSpPr/>
          <p:nvPr/>
        </p:nvSpPr>
        <p:spPr>
          <a:xfrm>
            <a:off x="3786878" y="1890420"/>
            <a:ext cx="2260992" cy="1060595"/>
          </a:xfrm>
          <a:prstGeom prst="rect">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5188"/>
              </a:solidFill>
            </a:endParaRPr>
          </a:p>
        </p:txBody>
      </p:sp>
      <p:sp>
        <p:nvSpPr>
          <p:cNvPr id="38" name="TextBox 37">
            <a:extLst>
              <a:ext uri="{FF2B5EF4-FFF2-40B4-BE49-F238E27FC236}">
                <a16:creationId xmlns:a16="http://schemas.microsoft.com/office/drawing/2014/main" id="{FEFFF7AA-30D9-D080-F1D5-54AC46572778}"/>
              </a:ext>
            </a:extLst>
          </p:cNvPr>
          <p:cNvSpPr txBox="1"/>
          <p:nvPr/>
        </p:nvSpPr>
        <p:spPr>
          <a:xfrm>
            <a:off x="4592034" y="2131730"/>
            <a:ext cx="1404003" cy="584775"/>
          </a:xfrm>
          <a:prstGeom prst="rect">
            <a:avLst/>
          </a:prstGeom>
          <a:noFill/>
        </p:spPr>
        <p:txBody>
          <a:bodyPr wrap="square" rtlCol="0">
            <a:spAutoFit/>
          </a:bodyPr>
          <a:lstStyle/>
          <a:p>
            <a:pPr algn="ctr"/>
            <a:r>
              <a:rPr lang="en-US" sz="3200" b="1" dirty="0">
                <a:solidFill>
                  <a:schemeClr val="bg1"/>
                </a:solidFill>
                <a:effectLst/>
                <a:latin typeface="FranklinGothicURWDem" pitchFamily="2" charset="77"/>
              </a:rPr>
              <a:t>Step 5</a:t>
            </a:r>
            <a:endParaRPr lang="en-US" sz="3200" dirty="0">
              <a:solidFill>
                <a:srgbClr val="3F3F3F"/>
              </a:solidFill>
              <a:effectLst/>
              <a:latin typeface="FranklinGothicURWBoo" pitchFamily="2" charset="77"/>
            </a:endParaRPr>
          </a:p>
        </p:txBody>
      </p:sp>
      <p:pic>
        <p:nvPicPr>
          <p:cNvPr id="52" name="Graphic 51" descr="Checklist with solid fill">
            <a:extLst>
              <a:ext uri="{FF2B5EF4-FFF2-40B4-BE49-F238E27FC236}">
                <a16:creationId xmlns:a16="http://schemas.microsoft.com/office/drawing/2014/main" id="{5C4C7AC4-EEDA-3960-65B9-6FB61B91CCE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50625" y="1941267"/>
            <a:ext cx="904152" cy="904152"/>
          </a:xfrm>
          <a:prstGeom prst="rect">
            <a:avLst/>
          </a:prstGeom>
        </p:spPr>
      </p:pic>
      <p:sp>
        <p:nvSpPr>
          <p:cNvPr id="4" name="Slide Number Placeholder 3">
            <a:extLst>
              <a:ext uri="{FF2B5EF4-FFF2-40B4-BE49-F238E27FC236}">
                <a16:creationId xmlns:a16="http://schemas.microsoft.com/office/drawing/2014/main" id="{2C25AC4A-F777-7946-8EC5-4E584B7919D7}"/>
              </a:ext>
            </a:extLst>
          </p:cNvPr>
          <p:cNvSpPr>
            <a:spLocks noGrp="1"/>
          </p:cNvSpPr>
          <p:nvPr>
            <p:ph type="sldNum" sz="quarter" idx="10"/>
          </p:nvPr>
        </p:nvSpPr>
        <p:spPr/>
        <p:txBody>
          <a:bodyPr/>
          <a:lstStyle/>
          <a:p>
            <a:fld id="{608A590B-EA45-4811-A9A8-40DF519EF08C}" type="slidenum">
              <a:rPr lang="en-US" smtClean="0"/>
              <a:pPr/>
              <a:t>51</a:t>
            </a:fld>
            <a:endParaRPr lang="en-US" dirty="0"/>
          </a:p>
        </p:txBody>
      </p:sp>
      <p:sp>
        <p:nvSpPr>
          <p:cNvPr id="42" name="TextBox 41">
            <a:extLst>
              <a:ext uri="{FF2B5EF4-FFF2-40B4-BE49-F238E27FC236}">
                <a16:creationId xmlns:a16="http://schemas.microsoft.com/office/drawing/2014/main" id="{C972AFDB-052E-F399-DF01-39C0913AAE6A}"/>
              </a:ext>
            </a:extLst>
          </p:cNvPr>
          <p:cNvSpPr txBox="1"/>
          <p:nvPr/>
        </p:nvSpPr>
        <p:spPr>
          <a:xfrm>
            <a:off x="6058929" y="1930606"/>
            <a:ext cx="5814044" cy="1077218"/>
          </a:xfrm>
          <a:prstGeom prst="rect">
            <a:avLst/>
          </a:prstGeom>
          <a:noFill/>
        </p:spPr>
        <p:txBody>
          <a:bodyPr wrap="square" rtlCol="0">
            <a:spAutoFit/>
          </a:bodyPr>
          <a:lstStyle/>
          <a:p>
            <a:r>
              <a:rPr lang="en-US" sz="3200" b="1" dirty="0">
                <a:solidFill>
                  <a:srgbClr val="005188"/>
                </a:solidFill>
                <a:effectLst/>
                <a:latin typeface="FranklinGothicURWBoo" pitchFamily="2" charset="77"/>
              </a:rPr>
              <a:t>Bid on DHS Opportunities, </a:t>
            </a:r>
            <a:r>
              <a:rPr lang="en-US" sz="3200" b="1" dirty="0">
                <a:solidFill>
                  <a:srgbClr val="005188"/>
                </a:solidFill>
                <a:latin typeface="FranklinGothicURWBoo" pitchFamily="2" charset="77"/>
                <a:sym typeface="Wingdings" panose="05000000000000000000" pitchFamily="2" charset="2"/>
              </a:rPr>
              <a:t>Proposal Information and Tips</a:t>
            </a:r>
            <a:endParaRPr lang="en-US" sz="3200" b="1" dirty="0">
              <a:solidFill>
                <a:srgbClr val="005188"/>
              </a:solidFill>
            </a:endParaRPr>
          </a:p>
        </p:txBody>
      </p:sp>
      <p:sp>
        <p:nvSpPr>
          <p:cNvPr id="44" name="TextBox 43">
            <a:extLst>
              <a:ext uri="{FF2B5EF4-FFF2-40B4-BE49-F238E27FC236}">
                <a16:creationId xmlns:a16="http://schemas.microsoft.com/office/drawing/2014/main" id="{B4DEF121-13C6-8D3C-A81E-255EAC817014}"/>
              </a:ext>
            </a:extLst>
          </p:cNvPr>
          <p:cNvSpPr txBox="1"/>
          <p:nvPr/>
        </p:nvSpPr>
        <p:spPr>
          <a:xfrm>
            <a:off x="6314054" y="1164244"/>
            <a:ext cx="4913602" cy="369332"/>
          </a:xfrm>
          <a:prstGeom prst="rect">
            <a:avLst/>
          </a:prstGeom>
          <a:noFill/>
        </p:spPr>
        <p:txBody>
          <a:bodyPr wrap="square" rtlCol="0">
            <a:spAutoFit/>
          </a:bodyPr>
          <a:lstStyle/>
          <a:p>
            <a:r>
              <a:rPr lang="en-US" b="1" dirty="0">
                <a:solidFill>
                  <a:srgbClr val="003366"/>
                </a:solidFill>
                <a:effectLst/>
                <a:latin typeface="FranklinGothicURWBoo" pitchFamily="2" charset="77"/>
              </a:rPr>
              <a:t>Win DHS Work and Provide Excellent Support</a:t>
            </a:r>
            <a:endParaRPr lang="en-US" b="1" dirty="0">
              <a:solidFill>
                <a:srgbClr val="003366"/>
              </a:solidFill>
            </a:endParaRPr>
          </a:p>
        </p:txBody>
      </p:sp>
      <p:cxnSp>
        <p:nvCxnSpPr>
          <p:cNvPr id="46" name="Straight Connector 45">
            <a:extLst>
              <a:ext uri="{FF2B5EF4-FFF2-40B4-BE49-F238E27FC236}">
                <a16:creationId xmlns:a16="http://schemas.microsoft.com/office/drawing/2014/main" id="{62452B08-C422-2218-A8E1-6D2676760EF6}"/>
              </a:ext>
            </a:extLst>
          </p:cNvPr>
          <p:cNvCxnSpPr>
            <a:cxnSpLocks/>
          </p:cNvCxnSpPr>
          <p:nvPr/>
        </p:nvCxnSpPr>
        <p:spPr>
          <a:xfrm>
            <a:off x="5105572" y="1893820"/>
            <a:ext cx="6478031" cy="0"/>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812EEB4F-1B32-971A-527C-3B3F724D8EAA}"/>
              </a:ext>
            </a:extLst>
          </p:cNvPr>
          <p:cNvCxnSpPr>
            <a:cxnSpLocks/>
          </p:cNvCxnSpPr>
          <p:nvPr/>
        </p:nvCxnSpPr>
        <p:spPr>
          <a:xfrm>
            <a:off x="6261474" y="986189"/>
            <a:ext cx="5260802" cy="0"/>
          </a:xfrm>
          <a:prstGeom prst="line">
            <a:avLst/>
          </a:prstGeom>
          <a:ln w="12700">
            <a:solidFill>
              <a:srgbClr val="003366">
                <a:alpha val="50000"/>
              </a:srgbClr>
            </a:solidFill>
          </a:ln>
        </p:spPr>
        <p:style>
          <a:lnRef idx="1">
            <a:schemeClr val="accent1"/>
          </a:lnRef>
          <a:fillRef idx="0">
            <a:schemeClr val="accent1"/>
          </a:fillRef>
          <a:effectRef idx="0">
            <a:schemeClr val="accent1"/>
          </a:effectRef>
          <a:fontRef idx="minor">
            <a:schemeClr val="tx1"/>
          </a:fontRef>
        </p:style>
      </p:cxnSp>
      <p:sp>
        <p:nvSpPr>
          <p:cNvPr id="48" name="Rectangle 47">
            <a:extLst>
              <a:ext uri="{FF2B5EF4-FFF2-40B4-BE49-F238E27FC236}">
                <a16:creationId xmlns:a16="http://schemas.microsoft.com/office/drawing/2014/main" id="{FA7435D9-2DF1-F502-02BF-CF71B7AF38E9}"/>
              </a:ext>
            </a:extLst>
          </p:cNvPr>
          <p:cNvSpPr/>
          <p:nvPr/>
        </p:nvSpPr>
        <p:spPr>
          <a:xfrm>
            <a:off x="4734827" y="986189"/>
            <a:ext cx="1526647" cy="661710"/>
          </a:xfrm>
          <a:prstGeom prst="rect">
            <a:avLst/>
          </a:prstGeom>
          <a:solidFill>
            <a:srgbClr val="003366">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TextBox 48">
            <a:extLst>
              <a:ext uri="{FF2B5EF4-FFF2-40B4-BE49-F238E27FC236}">
                <a16:creationId xmlns:a16="http://schemas.microsoft.com/office/drawing/2014/main" id="{5AD853AE-9AD6-58C1-0E63-1D671147126E}"/>
              </a:ext>
            </a:extLst>
          </p:cNvPr>
          <p:cNvSpPr txBox="1"/>
          <p:nvPr/>
        </p:nvSpPr>
        <p:spPr>
          <a:xfrm>
            <a:off x="5301048" y="1164244"/>
            <a:ext cx="960426"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6</a:t>
            </a:r>
            <a:endParaRPr lang="en-US" dirty="0">
              <a:solidFill>
                <a:schemeClr val="bg1"/>
              </a:solidFill>
              <a:effectLst/>
              <a:latin typeface="FranklinGothicURWBoo" pitchFamily="2" charset="77"/>
            </a:endParaRPr>
          </a:p>
        </p:txBody>
      </p:sp>
      <p:pic>
        <p:nvPicPr>
          <p:cNvPr id="51" name="Graphic 50" descr="Trophy with solid fill">
            <a:extLst>
              <a:ext uri="{FF2B5EF4-FFF2-40B4-BE49-F238E27FC236}">
                <a16:creationId xmlns:a16="http://schemas.microsoft.com/office/drawing/2014/main" id="{FF5E0293-9DB2-4947-A969-E4FF1C34396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799763" y="1067732"/>
            <a:ext cx="501285" cy="501285"/>
          </a:xfrm>
          <a:prstGeom prst="rect">
            <a:avLst/>
          </a:prstGeom>
        </p:spPr>
      </p:pic>
      <p:sp>
        <p:nvSpPr>
          <p:cNvPr id="53" name="Rectangle 52">
            <a:extLst>
              <a:ext uri="{FF2B5EF4-FFF2-40B4-BE49-F238E27FC236}">
                <a16:creationId xmlns:a16="http://schemas.microsoft.com/office/drawing/2014/main" id="{C5E9DA62-6CE8-A342-A1AA-33CF23E1C703}"/>
              </a:ext>
            </a:extLst>
          </p:cNvPr>
          <p:cNvSpPr/>
          <p:nvPr/>
        </p:nvSpPr>
        <p:spPr>
          <a:xfrm>
            <a:off x="6353368" y="1140206"/>
            <a:ext cx="4834973" cy="41609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Rectangle 54">
            <a:extLst>
              <a:ext uri="{FF2B5EF4-FFF2-40B4-BE49-F238E27FC236}">
                <a16:creationId xmlns:a16="http://schemas.microsoft.com/office/drawing/2014/main" id="{48B494A4-A9A9-85ED-D2C5-3A861DD2D29E}"/>
              </a:ext>
            </a:extLst>
          </p:cNvPr>
          <p:cNvSpPr/>
          <p:nvPr/>
        </p:nvSpPr>
        <p:spPr>
          <a:xfrm>
            <a:off x="676054" y="5529042"/>
            <a:ext cx="1526647" cy="661710"/>
          </a:xfrm>
          <a:prstGeom prst="rect">
            <a:avLst/>
          </a:prstGeom>
          <a:solidFill>
            <a:srgbClr val="C4123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6" name="Graphic 55" descr="Internet with solid fill">
            <a:extLst>
              <a:ext uri="{FF2B5EF4-FFF2-40B4-BE49-F238E27FC236}">
                <a16:creationId xmlns:a16="http://schemas.microsoft.com/office/drawing/2014/main" id="{E08907AC-303B-FD66-B308-8E3AED96E9A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35143" y="5583004"/>
            <a:ext cx="529911" cy="529911"/>
          </a:xfrm>
          <a:prstGeom prst="rect">
            <a:avLst/>
          </a:prstGeom>
        </p:spPr>
      </p:pic>
      <p:sp>
        <p:nvSpPr>
          <p:cNvPr id="57" name="TextBox 56">
            <a:extLst>
              <a:ext uri="{FF2B5EF4-FFF2-40B4-BE49-F238E27FC236}">
                <a16:creationId xmlns:a16="http://schemas.microsoft.com/office/drawing/2014/main" id="{F51FDD52-C1FD-D853-BF06-9A7E63FE2DFA}"/>
              </a:ext>
            </a:extLst>
          </p:cNvPr>
          <p:cNvSpPr txBox="1"/>
          <p:nvPr/>
        </p:nvSpPr>
        <p:spPr>
          <a:xfrm>
            <a:off x="1314483" y="5687145"/>
            <a:ext cx="837602"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1</a:t>
            </a:r>
            <a:endParaRPr lang="en-US" dirty="0">
              <a:solidFill>
                <a:srgbClr val="3F3F3F"/>
              </a:solidFill>
              <a:effectLst/>
              <a:latin typeface="FranklinGothicURWBoo" pitchFamily="2" charset="77"/>
            </a:endParaRPr>
          </a:p>
        </p:txBody>
      </p:sp>
      <p:sp>
        <p:nvSpPr>
          <p:cNvPr id="58" name="TextBox 57">
            <a:extLst>
              <a:ext uri="{FF2B5EF4-FFF2-40B4-BE49-F238E27FC236}">
                <a16:creationId xmlns:a16="http://schemas.microsoft.com/office/drawing/2014/main" id="{12BF307E-91E1-B901-8051-5F6BB24751F4}"/>
              </a:ext>
            </a:extLst>
          </p:cNvPr>
          <p:cNvSpPr txBox="1"/>
          <p:nvPr/>
        </p:nvSpPr>
        <p:spPr>
          <a:xfrm>
            <a:off x="2237076" y="5687145"/>
            <a:ext cx="7569165" cy="369332"/>
          </a:xfrm>
          <a:prstGeom prst="rect">
            <a:avLst/>
          </a:prstGeom>
          <a:noFill/>
        </p:spPr>
        <p:txBody>
          <a:bodyPr wrap="square" rtlCol="0">
            <a:spAutoFit/>
          </a:bodyPr>
          <a:lstStyle/>
          <a:p>
            <a:r>
              <a:rPr lang="en-US" b="1" dirty="0">
                <a:solidFill>
                  <a:srgbClr val="C41230"/>
                </a:solidFill>
                <a:effectLst/>
                <a:latin typeface="FranklinGothicURWBoo" pitchFamily="2" charset="77"/>
              </a:rPr>
              <a:t>Register on </a:t>
            </a:r>
            <a:r>
              <a:rPr lang="en-US" b="1" u="sng" dirty="0">
                <a:solidFill>
                  <a:srgbClr val="C41230"/>
                </a:solidFill>
                <a:effectLst/>
                <a:latin typeface="FranklinGothicURWBoo" pitchFamily="2" charset="77"/>
              </a:rPr>
              <a:t>www.</a:t>
            </a:r>
            <a:r>
              <a:rPr lang="en-US" b="1" u="sng" dirty="0">
                <a:solidFill>
                  <a:srgbClr val="C41230"/>
                </a:solidFill>
                <a:effectLst/>
                <a:latin typeface="FranklinGothicURWBoo" pitchFamily="2" charset="77"/>
                <a:hlinkClick r:id="rId9">
                  <a:extLst>
                    <a:ext uri="{A12FA001-AC4F-418D-AE19-62706E023703}">
                      <ahyp:hlinkClr xmlns:ahyp="http://schemas.microsoft.com/office/drawing/2018/hyperlinkcolor" val="tx"/>
                    </a:ext>
                  </a:extLst>
                </a:hlinkClick>
              </a:rPr>
              <a:t>S</a:t>
            </a:r>
            <a:r>
              <a:rPr lang="en-US" b="1" dirty="0">
                <a:solidFill>
                  <a:srgbClr val="C41230"/>
                </a:solidFill>
                <a:effectLst/>
                <a:latin typeface="FranklinGothicURWBoo" pitchFamily="2" charset="77"/>
                <a:hlinkClick r:id="rId9">
                  <a:extLst>
                    <a:ext uri="{A12FA001-AC4F-418D-AE19-62706E023703}">
                      <ahyp:hlinkClr xmlns:ahyp="http://schemas.microsoft.com/office/drawing/2018/hyperlinkcolor" val="tx"/>
                    </a:ext>
                  </a:extLst>
                </a:hlinkClick>
              </a:rPr>
              <a:t>AM.gov</a:t>
            </a:r>
            <a:endParaRPr lang="en-US" b="1" dirty="0">
              <a:solidFill>
                <a:srgbClr val="C41230"/>
              </a:solidFill>
            </a:endParaRPr>
          </a:p>
        </p:txBody>
      </p:sp>
      <p:cxnSp>
        <p:nvCxnSpPr>
          <p:cNvPr id="59" name="Straight Connector 58">
            <a:extLst>
              <a:ext uri="{FF2B5EF4-FFF2-40B4-BE49-F238E27FC236}">
                <a16:creationId xmlns:a16="http://schemas.microsoft.com/office/drawing/2014/main" id="{E37FBDF4-033D-C8DD-77CA-FEFCB1F77466}"/>
              </a:ext>
            </a:extLst>
          </p:cNvPr>
          <p:cNvCxnSpPr>
            <a:cxnSpLocks/>
          </p:cNvCxnSpPr>
          <p:nvPr/>
        </p:nvCxnSpPr>
        <p:spPr>
          <a:xfrm>
            <a:off x="2202701" y="5525573"/>
            <a:ext cx="9319575" cy="0"/>
          </a:xfrm>
          <a:prstGeom prst="line">
            <a:avLst/>
          </a:prstGeom>
          <a:ln w="12700">
            <a:solidFill>
              <a:srgbClr val="C41230">
                <a:alpha val="50000"/>
              </a:srgbClr>
            </a:solidFill>
          </a:ln>
        </p:spPr>
        <p:style>
          <a:lnRef idx="1">
            <a:schemeClr val="accent1"/>
          </a:lnRef>
          <a:fillRef idx="0">
            <a:schemeClr val="accent1"/>
          </a:fillRef>
          <a:effectRef idx="0">
            <a:schemeClr val="accent1"/>
          </a:effectRef>
          <a:fontRef idx="minor">
            <a:schemeClr val="tx1"/>
          </a:fontRef>
        </p:style>
      </p:cxnSp>
      <p:sp>
        <p:nvSpPr>
          <p:cNvPr id="60" name="Rectangle 59">
            <a:extLst>
              <a:ext uri="{FF2B5EF4-FFF2-40B4-BE49-F238E27FC236}">
                <a16:creationId xmlns:a16="http://schemas.microsoft.com/office/drawing/2014/main" id="{D639CAF4-876A-727C-71AF-DDA1216E8908}"/>
              </a:ext>
            </a:extLst>
          </p:cNvPr>
          <p:cNvSpPr/>
          <p:nvPr/>
        </p:nvSpPr>
        <p:spPr>
          <a:xfrm>
            <a:off x="2285431" y="5660713"/>
            <a:ext cx="2854980" cy="41609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Rectangle 60">
            <a:extLst>
              <a:ext uri="{FF2B5EF4-FFF2-40B4-BE49-F238E27FC236}">
                <a16:creationId xmlns:a16="http://schemas.microsoft.com/office/drawing/2014/main" id="{458A50B1-3676-BD16-10AC-02F235E05089}"/>
              </a:ext>
            </a:extLst>
          </p:cNvPr>
          <p:cNvSpPr/>
          <p:nvPr/>
        </p:nvSpPr>
        <p:spPr>
          <a:xfrm>
            <a:off x="1526109" y="4755220"/>
            <a:ext cx="1526647" cy="661710"/>
          </a:xfrm>
          <a:prstGeom prst="rect">
            <a:avLst/>
          </a:prstGeom>
          <a:solidFill>
            <a:schemeClr val="accent2">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TextBox 61">
            <a:extLst>
              <a:ext uri="{FF2B5EF4-FFF2-40B4-BE49-F238E27FC236}">
                <a16:creationId xmlns:a16="http://schemas.microsoft.com/office/drawing/2014/main" id="{A1BE3893-FE69-8AB0-1AC1-E0DF2D8F4447}"/>
              </a:ext>
            </a:extLst>
          </p:cNvPr>
          <p:cNvSpPr txBox="1"/>
          <p:nvPr/>
        </p:nvSpPr>
        <p:spPr>
          <a:xfrm>
            <a:off x="2059191" y="4942162"/>
            <a:ext cx="993565"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2</a:t>
            </a:r>
            <a:endParaRPr lang="en-US" dirty="0">
              <a:solidFill>
                <a:schemeClr val="bg1"/>
              </a:solidFill>
              <a:effectLst/>
              <a:latin typeface="FranklinGothicURWBoo" pitchFamily="2" charset="77"/>
            </a:endParaRPr>
          </a:p>
        </p:txBody>
      </p:sp>
      <p:sp>
        <p:nvSpPr>
          <p:cNvPr id="63" name="TextBox 62">
            <a:extLst>
              <a:ext uri="{FF2B5EF4-FFF2-40B4-BE49-F238E27FC236}">
                <a16:creationId xmlns:a16="http://schemas.microsoft.com/office/drawing/2014/main" id="{FD66AADC-4563-7BEE-75EF-6743AB04CD9D}"/>
              </a:ext>
            </a:extLst>
          </p:cNvPr>
          <p:cNvSpPr txBox="1"/>
          <p:nvPr/>
        </p:nvSpPr>
        <p:spPr>
          <a:xfrm>
            <a:off x="3121557" y="4942162"/>
            <a:ext cx="8400720" cy="369332"/>
          </a:xfrm>
          <a:prstGeom prst="rect">
            <a:avLst/>
          </a:prstGeom>
          <a:noFill/>
        </p:spPr>
        <p:txBody>
          <a:bodyPr wrap="square" rtlCol="0">
            <a:spAutoFit/>
          </a:bodyPr>
          <a:lstStyle/>
          <a:p>
            <a:r>
              <a:rPr lang="en-US" b="1" i="0" dirty="0">
                <a:solidFill>
                  <a:schemeClr val="accent2">
                    <a:lumMod val="75000"/>
                  </a:schemeClr>
                </a:solidFill>
                <a:effectLst/>
                <a:latin typeface="FranklinGothicURWBoo"/>
              </a:rPr>
              <a:t>Do Your </a:t>
            </a:r>
            <a:r>
              <a:rPr lang="en-US" b="1" dirty="0">
                <a:solidFill>
                  <a:schemeClr val="accent2">
                    <a:lumMod val="75000"/>
                  </a:schemeClr>
                </a:solidFill>
                <a:latin typeface="FranklinGothicURWBoo"/>
              </a:rPr>
              <a:t>Re</a:t>
            </a:r>
            <a:r>
              <a:rPr lang="en-US" b="1" i="0" dirty="0">
                <a:solidFill>
                  <a:schemeClr val="accent2">
                    <a:lumMod val="75000"/>
                  </a:schemeClr>
                </a:solidFill>
                <a:effectLst/>
                <a:latin typeface="FranklinGothicURWBoo"/>
              </a:rPr>
              <a:t>search </a:t>
            </a:r>
            <a:r>
              <a:rPr lang="en-US" b="1" dirty="0">
                <a:solidFill>
                  <a:schemeClr val="accent2">
                    <a:lumMod val="75000"/>
                  </a:schemeClr>
                </a:solidFill>
                <a:latin typeface="FranklinGothicURWBoo"/>
              </a:rPr>
              <a:t>to</a:t>
            </a:r>
            <a:r>
              <a:rPr lang="en-US" b="1" i="0" dirty="0">
                <a:solidFill>
                  <a:schemeClr val="accent2">
                    <a:lumMod val="75000"/>
                  </a:schemeClr>
                </a:solidFill>
                <a:effectLst/>
                <a:latin typeface="FranklinGothicURWBoo"/>
              </a:rPr>
              <a:t> Understand What DHS </a:t>
            </a:r>
            <a:r>
              <a:rPr lang="en-US" b="1" dirty="0">
                <a:solidFill>
                  <a:schemeClr val="accent2">
                    <a:lumMod val="75000"/>
                  </a:schemeClr>
                </a:solidFill>
                <a:latin typeface="FranklinGothicURWBoo"/>
              </a:rPr>
              <a:t>Does, Needs, and Buys</a:t>
            </a:r>
            <a:endParaRPr lang="en-US" b="1" dirty="0">
              <a:solidFill>
                <a:schemeClr val="accent2">
                  <a:lumMod val="75000"/>
                </a:schemeClr>
              </a:solidFill>
            </a:endParaRPr>
          </a:p>
        </p:txBody>
      </p:sp>
      <p:cxnSp>
        <p:nvCxnSpPr>
          <p:cNvPr id="64" name="Straight Connector 63">
            <a:extLst>
              <a:ext uri="{FF2B5EF4-FFF2-40B4-BE49-F238E27FC236}">
                <a16:creationId xmlns:a16="http://schemas.microsoft.com/office/drawing/2014/main" id="{796CD756-F50A-8F81-E5D9-E80AC0B79131}"/>
              </a:ext>
            </a:extLst>
          </p:cNvPr>
          <p:cNvCxnSpPr>
            <a:cxnSpLocks/>
          </p:cNvCxnSpPr>
          <p:nvPr/>
        </p:nvCxnSpPr>
        <p:spPr>
          <a:xfrm>
            <a:off x="2928618" y="4755220"/>
            <a:ext cx="8593658" cy="0"/>
          </a:xfrm>
          <a:prstGeom prst="line">
            <a:avLst/>
          </a:prstGeom>
          <a:ln w="12700">
            <a:solidFill>
              <a:schemeClr val="accent2">
                <a:lumMod val="75000"/>
                <a:alpha val="50000"/>
              </a:schemeClr>
            </a:solidFill>
          </a:ln>
        </p:spPr>
        <p:style>
          <a:lnRef idx="1">
            <a:schemeClr val="accent1"/>
          </a:lnRef>
          <a:fillRef idx="0">
            <a:schemeClr val="accent1"/>
          </a:fillRef>
          <a:effectRef idx="0">
            <a:schemeClr val="accent1"/>
          </a:effectRef>
          <a:fontRef idx="minor">
            <a:schemeClr val="tx1"/>
          </a:fontRef>
        </p:style>
      </p:cxnSp>
      <p:pic>
        <p:nvPicPr>
          <p:cNvPr id="65" name="Graphic 64" descr="Magnifying glass with solid fill">
            <a:extLst>
              <a:ext uri="{FF2B5EF4-FFF2-40B4-BE49-F238E27FC236}">
                <a16:creationId xmlns:a16="http://schemas.microsoft.com/office/drawing/2014/main" id="{8B8E27F5-537C-F86F-5A99-B678A62BDCC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601991" y="4857475"/>
            <a:ext cx="457200" cy="457200"/>
          </a:xfrm>
          <a:prstGeom prst="rect">
            <a:avLst/>
          </a:prstGeom>
        </p:spPr>
      </p:pic>
      <p:sp>
        <p:nvSpPr>
          <p:cNvPr id="66" name="Rectangle 65">
            <a:extLst>
              <a:ext uri="{FF2B5EF4-FFF2-40B4-BE49-F238E27FC236}">
                <a16:creationId xmlns:a16="http://schemas.microsoft.com/office/drawing/2014/main" id="{48E19CBF-1E97-7727-A8A3-8BDF191CA0C5}"/>
              </a:ext>
            </a:extLst>
          </p:cNvPr>
          <p:cNvSpPr/>
          <p:nvPr/>
        </p:nvSpPr>
        <p:spPr>
          <a:xfrm>
            <a:off x="3128637" y="4923114"/>
            <a:ext cx="7004171" cy="41609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Rectangle 66">
            <a:extLst>
              <a:ext uri="{FF2B5EF4-FFF2-40B4-BE49-F238E27FC236}">
                <a16:creationId xmlns:a16="http://schemas.microsoft.com/office/drawing/2014/main" id="{78DA2C0A-A153-C066-B248-A2552638026E}"/>
              </a:ext>
            </a:extLst>
          </p:cNvPr>
          <p:cNvSpPr/>
          <p:nvPr/>
        </p:nvSpPr>
        <p:spPr>
          <a:xfrm>
            <a:off x="2437136" y="3970817"/>
            <a:ext cx="1526647" cy="661710"/>
          </a:xfrm>
          <a:prstGeom prst="rect">
            <a:avLst/>
          </a:prstGeom>
          <a:solidFill>
            <a:schemeClr val="accent4">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8" name="Graphic 67" descr="Bullseye with solid fill">
            <a:extLst>
              <a:ext uri="{FF2B5EF4-FFF2-40B4-BE49-F238E27FC236}">
                <a16:creationId xmlns:a16="http://schemas.microsoft.com/office/drawing/2014/main" id="{C9F263E6-C5BB-96FD-C24F-27580365CDD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520179" y="4049825"/>
            <a:ext cx="532577" cy="532577"/>
          </a:xfrm>
          <a:prstGeom prst="rect">
            <a:avLst/>
          </a:prstGeom>
        </p:spPr>
      </p:pic>
      <p:sp>
        <p:nvSpPr>
          <p:cNvPr id="69" name="TextBox 68">
            <a:extLst>
              <a:ext uri="{FF2B5EF4-FFF2-40B4-BE49-F238E27FC236}">
                <a16:creationId xmlns:a16="http://schemas.microsoft.com/office/drawing/2014/main" id="{40F1124A-8CFE-716C-DA71-B6D6A2A394F7}"/>
              </a:ext>
            </a:extLst>
          </p:cNvPr>
          <p:cNvSpPr txBox="1"/>
          <p:nvPr/>
        </p:nvSpPr>
        <p:spPr>
          <a:xfrm>
            <a:off x="2928618" y="4146670"/>
            <a:ext cx="1035165"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3</a:t>
            </a:r>
            <a:endParaRPr lang="en-US" dirty="0">
              <a:solidFill>
                <a:schemeClr val="bg1"/>
              </a:solidFill>
              <a:effectLst/>
              <a:latin typeface="FranklinGothicURWBoo" pitchFamily="2" charset="77"/>
            </a:endParaRPr>
          </a:p>
        </p:txBody>
      </p:sp>
      <p:sp>
        <p:nvSpPr>
          <p:cNvPr id="70" name="TextBox 69">
            <a:extLst>
              <a:ext uri="{FF2B5EF4-FFF2-40B4-BE49-F238E27FC236}">
                <a16:creationId xmlns:a16="http://schemas.microsoft.com/office/drawing/2014/main" id="{84ED7DDA-0B07-543D-7986-A5600A345394}"/>
              </a:ext>
            </a:extLst>
          </p:cNvPr>
          <p:cNvSpPr txBox="1"/>
          <p:nvPr/>
        </p:nvSpPr>
        <p:spPr>
          <a:xfrm>
            <a:off x="4014438" y="4146670"/>
            <a:ext cx="7569165" cy="369332"/>
          </a:xfrm>
          <a:prstGeom prst="rect">
            <a:avLst/>
          </a:prstGeom>
          <a:noFill/>
        </p:spPr>
        <p:txBody>
          <a:bodyPr wrap="square" rtlCol="0">
            <a:spAutoFit/>
          </a:bodyPr>
          <a:lstStyle/>
          <a:p>
            <a:r>
              <a:rPr lang="en-US" b="1" dirty="0">
                <a:solidFill>
                  <a:schemeClr val="accent4">
                    <a:lumMod val="75000"/>
                  </a:schemeClr>
                </a:solidFill>
                <a:latin typeface="FranklinGothicURWBoo" pitchFamily="2" charset="77"/>
              </a:rPr>
              <a:t>Find Opportunities, Know Your Audience, and Leverage DHS Resources</a:t>
            </a:r>
            <a:endParaRPr lang="en-US" b="1" dirty="0">
              <a:solidFill>
                <a:schemeClr val="accent4">
                  <a:lumMod val="75000"/>
                </a:schemeClr>
              </a:solidFill>
            </a:endParaRPr>
          </a:p>
        </p:txBody>
      </p:sp>
      <p:cxnSp>
        <p:nvCxnSpPr>
          <p:cNvPr id="71" name="Straight Connector 70">
            <a:extLst>
              <a:ext uri="{FF2B5EF4-FFF2-40B4-BE49-F238E27FC236}">
                <a16:creationId xmlns:a16="http://schemas.microsoft.com/office/drawing/2014/main" id="{8E75AB5E-7933-05BB-5EDF-52489063F2AA}"/>
              </a:ext>
            </a:extLst>
          </p:cNvPr>
          <p:cNvCxnSpPr>
            <a:cxnSpLocks/>
          </p:cNvCxnSpPr>
          <p:nvPr/>
        </p:nvCxnSpPr>
        <p:spPr>
          <a:xfrm>
            <a:off x="3963783" y="3970817"/>
            <a:ext cx="7558493" cy="0"/>
          </a:xfrm>
          <a:prstGeom prst="line">
            <a:avLst/>
          </a:prstGeom>
          <a:ln w="12700">
            <a:solidFill>
              <a:srgbClr val="BF9000">
                <a:alpha val="50000"/>
              </a:srgbClr>
            </a:solidFill>
          </a:ln>
        </p:spPr>
        <p:style>
          <a:lnRef idx="1">
            <a:schemeClr val="accent1"/>
          </a:lnRef>
          <a:fillRef idx="0">
            <a:schemeClr val="accent1"/>
          </a:fillRef>
          <a:effectRef idx="0">
            <a:schemeClr val="accent1"/>
          </a:effectRef>
          <a:fontRef idx="minor">
            <a:schemeClr val="tx1"/>
          </a:fontRef>
        </p:style>
      </p:cxnSp>
      <p:sp>
        <p:nvSpPr>
          <p:cNvPr id="72" name="Rectangle 71">
            <a:extLst>
              <a:ext uri="{FF2B5EF4-FFF2-40B4-BE49-F238E27FC236}">
                <a16:creationId xmlns:a16="http://schemas.microsoft.com/office/drawing/2014/main" id="{37178EAA-119C-946D-8B00-8860F537AFF9}"/>
              </a:ext>
            </a:extLst>
          </p:cNvPr>
          <p:cNvSpPr/>
          <p:nvPr/>
        </p:nvSpPr>
        <p:spPr>
          <a:xfrm>
            <a:off x="4018857" y="4111553"/>
            <a:ext cx="7297024" cy="41609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3" name="Rectangle 72">
            <a:extLst>
              <a:ext uri="{FF2B5EF4-FFF2-40B4-BE49-F238E27FC236}">
                <a16:creationId xmlns:a16="http://schemas.microsoft.com/office/drawing/2014/main" id="{C733E01B-1E68-29B3-663F-A60A3A25D39C}"/>
              </a:ext>
            </a:extLst>
          </p:cNvPr>
          <p:cNvSpPr/>
          <p:nvPr/>
        </p:nvSpPr>
        <p:spPr>
          <a:xfrm>
            <a:off x="3286634" y="3200465"/>
            <a:ext cx="1526647" cy="661710"/>
          </a:xfrm>
          <a:prstGeom prst="rect">
            <a:avLst/>
          </a:prstGeom>
          <a:solidFill>
            <a:srgbClr val="5E97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4" name="TextBox 73">
            <a:extLst>
              <a:ext uri="{FF2B5EF4-FFF2-40B4-BE49-F238E27FC236}">
                <a16:creationId xmlns:a16="http://schemas.microsoft.com/office/drawing/2014/main" id="{52F834CE-A4B0-0E38-38CA-E8923BE5F071}"/>
              </a:ext>
            </a:extLst>
          </p:cNvPr>
          <p:cNvSpPr txBox="1"/>
          <p:nvPr/>
        </p:nvSpPr>
        <p:spPr>
          <a:xfrm>
            <a:off x="3786878" y="3351593"/>
            <a:ext cx="1026403"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4</a:t>
            </a:r>
            <a:endParaRPr lang="en-US" dirty="0">
              <a:solidFill>
                <a:schemeClr val="bg1"/>
              </a:solidFill>
              <a:effectLst/>
              <a:latin typeface="FranklinGothicURWBoo" pitchFamily="2" charset="77"/>
            </a:endParaRPr>
          </a:p>
        </p:txBody>
      </p:sp>
      <p:sp>
        <p:nvSpPr>
          <p:cNvPr id="75" name="TextBox 74">
            <a:extLst>
              <a:ext uri="{FF2B5EF4-FFF2-40B4-BE49-F238E27FC236}">
                <a16:creationId xmlns:a16="http://schemas.microsoft.com/office/drawing/2014/main" id="{D2B32DC5-86B8-3232-400C-5B0D82FBD294}"/>
              </a:ext>
            </a:extLst>
          </p:cNvPr>
          <p:cNvSpPr txBox="1"/>
          <p:nvPr/>
        </p:nvSpPr>
        <p:spPr>
          <a:xfrm>
            <a:off x="4863732" y="3363950"/>
            <a:ext cx="6452149" cy="369332"/>
          </a:xfrm>
          <a:prstGeom prst="rect">
            <a:avLst/>
          </a:prstGeom>
          <a:noFill/>
        </p:spPr>
        <p:txBody>
          <a:bodyPr wrap="square" rtlCol="0">
            <a:spAutoFit/>
          </a:bodyPr>
          <a:lstStyle/>
          <a:p>
            <a:r>
              <a:rPr lang="en-US" b="1" dirty="0">
                <a:solidFill>
                  <a:srgbClr val="5E9732"/>
                </a:solidFill>
                <a:effectLst/>
                <a:latin typeface="FranklinGothicURWBoo" pitchFamily="2" charset="77"/>
              </a:rPr>
              <a:t>Understand How DHS Buys and Award Types</a:t>
            </a:r>
            <a:endParaRPr lang="en-US" b="1" dirty="0">
              <a:solidFill>
                <a:srgbClr val="5E9732"/>
              </a:solidFill>
            </a:endParaRPr>
          </a:p>
        </p:txBody>
      </p:sp>
      <p:cxnSp>
        <p:nvCxnSpPr>
          <p:cNvPr id="76" name="Straight Connector 75">
            <a:extLst>
              <a:ext uri="{FF2B5EF4-FFF2-40B4-BE49-F238E27FC236}">
                <a16:creationId xmlns:a16="http://schemas.microsoft.com/office/drawing/2014/main" id="{103A0518-EA59-7846-D8E7-A518BCD2D2F6}"/>
              </a:ext>
            </a:extLst>
          </p:cNvPr>
          <p:cNvCxnSpPr>
            <a:cxnSpLocks/>
          </p:cNvCxnSpPr>
          <p:nvPr/>
        </p:nvCxnSpPr>
        <p:spPr>
          <a:xfrm>
            <a:off x="4813281" y="3200465"/>
            <a:ext cx="6708995" cy="0"/>
          </a:xfrm>
          <a:prstGeom prst="line">
            <a:avLst/>
          </a:prstGeom>
          <a:ln w="12700">
            <a:solidFill>
              <a:srgbClr val="5E9732">
                <a:alpha val="50000"/>
              </a:srgbClr>
            </a:solidFill>
          </a:ln>
        </p:spPr>
        <p:style>
          <a:lnRef idx="1">
            <a:schemeClr val="accent1"/>
          </a:lnRef>
          <a:fillRef idx="0">
            <a:schemeClr val="accent1"/>
          </a:fillRef>
          <a:effectRef idx="0">
            <a:schemeClr val="accent1"/>
          </a:effectRef>
          <a:fontRef idx="minor">
            <a:schemeClr val="tx1"/>
          </a:fontRef>
        </p:style>
      </p:cxnSp>
      <p:pic>
        <p:nvPicPr>
          <p:cNvPr id="77" name="Graphic 76" descr="Thumbs up sign with solid fill">
            <a:extLst>
              <a:ext uri="{FF2B5EF4-FFF2-40B4-BE49-F238E27FC236}">
                <a16:creationId xmlns:a16="http://schemas.microsoft.com/office/drawing/2014/main" id="{9082C977-AE4A-38CF-E745-24DE6CECE193}"/>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390270" y="3287407"/>
            <a:ext cx="460520" cy="460520"/>
          </a:xfrm>
          <a:prstGeom prst="rect">
            <a:avLst/>
          </a:prstGeom>
        </p:spPr>
      </p:pic>
      <p:sp>
        <p:nvSpPr>
          <p:cNvPr id="78" name="Rectangle 77">
            <a:extLst>
              <a:ext uri="{FF2B5EF4-FFF2-40B4-BE49-F238E27FC236}">
                <a16:creationId xmlns:a16="http://schemas.microsoft.com/office/drawing/2014/main" id="{ED4B1A91-D27A-F6DE-FCE9-CFD1923BF4D6}"/>
              </a:ext>
            </a:extLst>
          </p:cNvPr>
          <p:cNvSpPr/>
          <p:nvPr/>
        </p:nvSpPr>
        <p:spPr>
          <a:xfrm>
            <a:off x="4916917" y="3323158"/>
            <a:ext cx="4834973" cy="41609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3666648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Oval 26">
            <a:extLst>
              <a:ext uri="{FF2B5EF4-FFF2-40B4-BE49-F238E27FC236}">
                <a16:creationId xmlns:a16="http://schemas.microsoft.com/office/drawing/2014/main" id="{BF9142CC-97A0-186E-A697-059170A73E7C}"/>
              </a:ext>
            </a:extLst>
          </p:cNvPr>
          <p:cNvSpPr/>
          <p:nvPr/>
        </p:nvSpPr>
        <p:spPr>
          <a:xfrm>
            <a:off x="7679757" y="2876237"/>
            <a:ext cx="1334125" cy="1334125"/>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Oval 27">
            <a:extLst>
              <a:ext uri="{FF2B5EF4-FFF2-40B4-BE49-F238E27FC236}">
                <a16:creationId xmlns:a16="http://schemas.microsoft.com/office/drawing/2014/main" id="{0327CB8A-2F75-3377-656F-234C74BB046A}"/>
              </a:ext>
            </a:extLst>
          </p:cNvPr>
          <p:cNvSpPr/>
          <p:nvPr/>
        </p:nvSpPr>
        <p:spPr>
          <a:xfrm>
            <a:off x="9805011" y="2879013"/>
            <a:ext cx="1334125" cy="1334125"/>
          </a:xfrm>
          <a:prstGeom prst="ellipse">
            <a:avLst/>
          </a:prstGeom>
          <a:solidFill>
            <a:srgbClr val="C41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Oval 25">
            <a:extLst>
              <a:ext uri="{FF2B5EF4-FFF2-40B4-BE49-F238E27FC236}">
                <a16:creationId xmlns:a16="http://schemas.microsoft.com/office/drawing/2014/main" id="{685419A0-75AC-7944-FB93-8C386C25B231}"/>
              </a:ext>
            </a:extLst>
          </p:cNvPr>
          <p:cNvSpPr/>
          <p:nvPr/>
        </p:nvSpPr>
        <p:spPr>
          <a:xfrm>
            <a:off x="5479463" y="2871742"/>
            <a:ext cx="1334125" cy="1334125"/>
          </a:xfrm>
          <a:prstGeom prst="ellipse">
            <a:avLst/>
          </a:prstGeom>
          <a:solidFill>
            <a:srgbClr val="5E9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Oval 24">
            <a:extLst>
              <a:ext uri="{FF2B5EF4-FFF2-40B4-BE49-F238E27FC236}">
                <a16:creationId xmlns:a16="http://schemas.microsoft.com/office/drawing/2014/main" id="{53C2FA8E-A507-7ABF-2B20-0E89E731AA8A}"/>
              </a:ext>
            </a:extLst>
          </p:cNvPr>
          <p:cNvSpPr/>
          <p:nvPr/>
        </p:nvSpPr>
        <p:spPr>
          <a:xfrm>
            <a:off x="3360011" y="2871743"/>
            <a:ext cx="1334125" cy="1334125"/>
          </a:xfrm>
          <a:prstGeom prst="ellipse">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Oval 23">
            <a:extLst>
              <a:ext uri="{FF2B5EF4-FFF2-40B4-BE49-F238E27FC236}">
                <a16:creationId xmlns:a16="http://schemas.microsoft.com/office/drawing/2014/main" id="{24996A04-2E0D-1E00-D1FE-F6E525472224}"/>
              </a:ext>
            </a:extLst>
          </p:cNvPr>
          <p:cNvSpPr/>
          <p:nvPr/>
        </p:nvSpPr>
        <p:spPr>
          <a:xfrm>
            <a:off x="1109272" y="2848383"/>
            <a:ext cx="1334125" cy="1334125"/>
          </a:xfrm>
          <a:prstGeom prst="ellipse">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1175C83-3186-44DD-94A7-BE521D0D46C2}"/>
              </a:ext>
            </a:extLst>
          </p:cNvPr>
          <p:cNvSpPr>
            <a:spLocks noGrp="1"/>
          </p:cNvSpPr>
          <p:nvPr>
            <p:ph type="title"/>
          </p:nvPr>
        </p:nvSpPr>
        <p:spPr>
          <a:xfrm>
            <a:off x="481856" y="829107"/>
            <a:ext cx="10793896" cy="677862"/>
          </a:xfrm>
        </p:spPr>
        <p:txBody>
          <a:bodyPr>
            <a:normAutofit/>
          </a:bodyPr>
          <a:lstStyle/>
          <a:p>
            <a:r>
              <a:rPr lang="en-US" sz="3200" dirty="0"/>
              <a:t>Why does the government use Requests for Information?  </a:t>
            </a:r>
          </a:p>
        </p:txBody>
      </p:sp>
      <p:sp>
        <p:nvSpPr>
          <p:cNvPr id="3" name="Content Placeholder 2">
            <a:extLst>
              <a:ext uri="{FF2B5EF4-FFF2-40B4-BE49-F238E27FC236}">
                <a16:creationId xmlns:a16="http://schemas.microsoft.com/office/drawing/2014/main" id="{265DCB7A-0A15-4A73-A50F-41D13F0F67CD}"/>
              </a:ext>
            </a:extLst>
          </p:cNvPr>
          <p:cNvSpPr>
            <a:spLocks noGrp="1"/>
          </p:cNvSpPr>
          <p:nvPr>
            <p:ph idx="1"/>
          </p:nvPr>
        </p:nvSpPr>
        <p:spPr>
          <a:xfrm>
            <a:off x="712306" y="1809282"/>
            <a:ext cx="10077290" cy="456806"/>
          </a:xfrm>
        </p:spPr>
        <p:txBody>
          <a:bodyPr>
            <a:normAutofit/>
          </a:bodyPr>
          <a:lstStyle/>
          <a:p>
            <a:pPr marL="0" indent="0">
              <a:lnSpc>
                <a:spcPct val="100000"/>
              </a:lnSpc>
              <a:spcAft>
                <a:spcPts val="1000"/>
              </a:spcAft>
              <a:buNone/>
            </a:pPr>
            <a:r>
              <a:rPr lang="en-US" sz="2200" dirty="0">
                <a:solidFill>
                  <a:srgbClr val="005188"/>
                </a:solidFill>
              </a:rPr>
              <a:t>The government uses RFIs for several reasons, to include: </a:t>
            </a:r>
          </a:p>
        </p:txBody>
      </p:sp>
      <p:sp>
        <p:nvSpPr>
          <p:cNvPr id="4" name="Slide Number Placeholder 3">
            <a:extLst>
              <a:ext uri="{FF2B5EF4-FFF2-40B4-BE49-F238E27FC236}">
                <a16:creationId xmlns:a16="http://schemas.microsoft.com/office/drawing/2014/main" id="{561CCF8D-CBE1-49BE-9BA7-42ACA99995DE}"/>
              </a:ext>
            </a:extLst>
          </p:cNvPr>
          <p:cNvSpPr>
            <a:spLocks noGrp="1"/>
          </p:cNvSpPr>
          <p:nvPr>
            <p:ph type="sldNum" sz="quarter" idx="10"/>
          </p:nvPr>
        </p:nvSpPr>
        <p:spPr/>
        <p:txBody>
          <a:bodyPr/>
          <a:lstStyle/>
          <a:p>
            <a:fld id="{608A590B-EA45-4811-A9A8-40DF519EF08C}" type="slidenum">
              <a:rPr lang="en-US" smtClean="0"/>
              <a:pPr/>
              <a:t>52</a:t>
            </a:fld>
            <a:endParaRPr lang="en-US" dirty="0"/>
          </a:p>
        </p:txBody>
      </p:sp>
      <p:sp>
        <p:nvSpPr>
          <p:cNvPr id="9" name="TextBox 8">
            <a:extLst>
              <a:ext uri="{FF2B5EF4-FFF2-40B4-BE49-F238E27FC236}">
                <a16:creationId xmlns:a16="http://schemas.microsoft.com/office/drawing/2014/main" id="{B65E5BE8-FCC6-3C29-B4E3-9779CE7E454E}"/>
              </a:ext>
            </a:extLst>
          </p:cNvPr>
          <p:cNvSpPr txBox="1"/>
          <p:nvPr/>
        </p:nvSpPr>
        <p:spPr>
          <a:xfrm>
            <a:off x="9464211" y="4325034"/>
            <a:ext cx="2093956" cy="1477328"/>
          </a:xfrm>
          <a:prstGeom prst="rect">
            <a:avLst/>
          </a:prstGeom>
          <a:noFill/>
        </p:spPr>
        <p:txBody>
          <a:bodyPr wrap="square" rtlCol="0">
            <a:spAutoFit/>
          </a:bodyPr>
          <a:lstStyle/>
          <a:p>
            <a:pPr algn="ctr"/>
            <a:r>
              <a:rPr lang="en-US" dirty="0">
                <a:solidFill>
                  <a:srgbClr val="005188"/>
                </a:solidFill>
                <a:latin typeface="Franklin Gothic Book" panose="020B0503020102020204" pitchFamily="34" charset="0"/>
              </a:rPr>
              <a:t>To inform industry </a:t>
            </a:r>
            <a:br>
              <a:rPr lang="en-US" dirty="0">
                <a:solidFill>
                  <a:srgbClr val="005188"/>
                </a:solidFill>
                <a:latin typeface="Franklin Gothic Book" panose="020B0503020102020204" pitchFamily="34" charset="0"/>
              </a:rPr>
            </a:br>
            <a:r>
              <a:rPr lang="en-US" dirty="0">
                <a:solidFill>
                  <a:srgbClr val="005188"/>
                </a:solidFill>
                <a:latin typeface="Franklin Gothic Book" panose="020B0503020102020204" pitchFamily="34" charset="0"/>
              </a:rPr>
              <a:t>it is likely that </a:t>
            </a:r>
            <a:br>
              <a:rPr lang="en-US" dirty="0">
                <a:solidFill>
                  <a:srgbClr val="005188"/>
                </a:solidFill>
                <a:latin typeface="Franklin Gothic Book" panose="020B0503020102020204" pitchFamily="34" charset="0"/>
              </a:rPr>
            </a:br>
            <a:r>
              <a:rPr lang="en-US" dirty="0">
                <a:solidFill>
                  <a:srgbClr val="005188"/>
                </a:solidFill>
                <a:latin typeface="Franklin Gothic Book" panose="020B0503020102020204" pitchFamily="34" charset="0"/>
              </a:rPr>
              <a:t>a final solicitation </a:t>
            </a:r>
          </a:p>
          <a:p>
            <a:pPr algn="ctr"/>
            <a:r>
              <a:rPr lang="en-US" dirty="0">
                <a:solidFill>
                  <a:srgbClr val="005188"/>
                </a:solidFill>
                <a:latin typeface="Franklin Gothic Book" panose="020B0503020102020204" pitchFamily="34" charset="0"/>
              </a:rPr>
              <a:t>will be posted.</a:t>
            </a:r>
          </a:p>
          <a:p>
            <a:pPr algn="ctr"/>
            <a:endParaRPr lang="en-US" dirty="0">
              <a:solidFill>
                <a:srgbClr val="005188"/>
              </a:solidFill>
              <a:latin typeface="Franklin Gothic Book" panose="020B0503020102020204" pitchFamily="34" charset="0"/>
            </a:endParaRPr>
          </a:p>
        </p:txBody>
      </p:sp>
      <p:sp>
        <p:nvSpPr>
          <p:cNvPr id="11" name="TextBox 10">
            <a:extLst>
              <a:ext uri="{FF2B5EF4-FFF2-40B4-BE49-F238E27FC236}">
                <a16:creationId xmlns:a16="http://schemas.microsoft.com/office/drawing/2014/main" id="{DF8066E9-6D17-4AB3-FE2A-F63AE26E9D4A}"/>
              </a:ext>
            </a:extLst>
          </p:cNvPr>
          <p:cNvSpPr txBox="1"/>
          <p:nvPr/>
        </p:nvSpPr>
        <p:spPr>
          <a:xfrm>
            <a:off x="7191736" y="4334693"/>
            <a:ext cx="2266012" cy="1754326"/>
          </a:xfrm>
          <a:prstGeom prst="rect">
            <a:avLst/>
          </a:prstGeom>
          <a:noFill/>
        </p:spPr>
        <p:txBody>
          <a:bodyPr wrap="square">
            <a:spAutoFit/>
          </a:bodyPr>
          <a:lstStyle/>
          <a:p>
            <a:pPr marL="0" lvl="1" algn="ctr">
              <a:lnSpc>
                <a:spcPct val="100000"/>
              </a:lnSpc>
              <a:spcBef>
                <a:spcPts val="0"/>
              </a:spcBef>
              <a:spcAft>
                <a:spcPts val="1000"/>
              </a:spcAft>
            </a:pPr>
            <a:r>
              <a:rPr lang="en-US" dirty="0">
                <a:solidFill>
                  <a:srgbClr val="005188"/>
                </a:solidFill>
                <a:latin typeface="Franklin Gothic Book" panose="020B0503020102020204" pitchFamily="34" charset="0"/>
              </a:rPr>
              <a:t>To confirm or adjust</a:t>
            </a:r>
            <a:br>
              <a:rPr lang="en-US" dirty="0">
                <a:solidFill>
                  <a:srgbClr val="005188"/>
                </a:solidFill>
                <a:latin typeface="Franklin Gothic Book" panose="020B0503020102020204" pitchFamily="34" charset="0"/>
              </a:rPr>
            </a:br>
            <a:r>
              <a:rPr lang="en-US" dirty="0">
                <a:solidFill>
                  <a:srgbClr val="005188"/>
                </a:solidFill>
                <a:latin typeface="Franklin Gothic Book" panose="020B0503020102020204" pitchFamily="34" charset="0"/>
              </a:rPr>
              <a:t>acquisition strategy – including whether the requirement can be set aside for small businesses.</a:t>
            </a:r>
          </a:p>
        </p:txBody>
      </p:sp>
      <p:sp>
        <p:nvSpPr>
          <p:cNvPr id="13" name="TextBox 12">
            <a:extLst>
              <a:ext uri="{FF2B5EF4-FFF2-40B4-BE49-F238E27FC236}">
                <a16:creationId xmlns:a16="http://schemas.microsoft.com/office/drawing/2014/main" id="{C97282C2-CC12-13F8-5C9F-B5E6FAA826E0}"/>
              </a:ext>
            </a:extLst>
          </p:cNvPr>
          <p:cNvSpPr txBox="1"/>
          <p:nvPr/>
        </p:nvSpPr>
        <p:spPr>
          <a:xfrm>
            <a:off x="5262217" y="4360122"/>
            <a:ext cx="1845511" cy="1477328"/>
          </a:xfrm>
          <a:prstGeom prst="rect">
            <a:avLst/>
          </a:prstGeom>
          <a:noFill/>
        </p:spPr>
        <p:txBody>
          <a:bodyPr wrap="square">
            <a:spAutoFit/>
          </a:bodyPr>
          <a:lstStyle/>
          <a:p>
            <a:pPr marL="0" lvl="1" algn="ctr">
              <a:lnSpc>
                <a:spcPct val="100000"/>
              </a:lnSpc>
              <a:spcBef>
                <a:spcPts val="0"/>
              </a:spcBef>
              <a:spcAft>
                <a:spcPts val="1000"/>
              </a:spcAft>
            </a:pPr>
            <a:r>
              <a:rPr lang="en-US" dirty="0">
                <a:solidFill>
                  <a:srgbClr val="005188"/>
                </a:solidFill>
                <a:latin typeface="Franklin Gothic Book" panose="020B0503020102020204" pitchFamily="34" charset="0"/>
              </a:rPr>
              <a:t>To conduct market research and establish an understanding of the marketplace.</a:t>
            </a:r>
          </a:p>
        </p:txBody>
      </p:sp>
      <p:sp>
        <p:nvSpPr>
          <p:cNvPr id="16" name="TextBox 15">
            <a:extLst>
              <a:ext uri="{FF2B5EF4-FFF2-40B4-BE49-F238E27FC236}">
                <a16:creationId xmlns:a16="http://schemas.microsoft.com/office/drawing/2014/main" id="{69EF2154-AA3A-3128-919A-5E2F075BCA90}"/>
              </a:ext>
            </a:extLst>
          </p:cNvPr>
          <p:cNvSpPr txBox="1"/>
          <p:nvPr/>
        </p:nvSpPr>
        <p:spPr>
          <a:xfrm>
            <a:off x="3058839" y="4344853"/>
            <a:ext cx="1987134" cy="1477328"/>
          </a:xfrm>
          <a:prstGeom prst="rect">
            <a:avLst/>
          </a:prstGeom>
          <a:noFill/>
        </p:spPr>
        <p:txBody>
          <a:bodyPr wrap="square">
            <a:spAutoFit/>
          </a:bodyPr>
          <a:lstStyle/>
          <a:p>
            <a:pPr marL="0" lvl="1" algn="ctr">
              <a:lnSpc>
                <a:spcPct val="100000"/>
              </a:lnSpc>
              <a:spcBef>
                <a:spcPts val="0"/>
              </a:spcBef>
              <a:spcAft>
                <a:spcPts val="1000"/>
              </a:spcAft>
            </a:pPr>
            <a:r>
              <a:rPr lang="en-US" dirty="0">
                <a:solidFill>
                  <a:srgbClr val="005188"/>
                </a:solidFill>
                <a:latin typeface="Franklin Gothic Book" panose="020B0503020102020204" pitchFamily="34" charset="0"/>
              </a:rPr>
              <a:t>To understand what capabilities and innovative solutions industry has to offer.</a:t>
            </a:r>
          </a:p>
        </p:txBody>
      </p:sp>
      <p:sp>
        <p:nvSpPr>
          <p:cNvPr id="18" name="TextBox 17">
            <a:extLst>
              <a:ext uri="{FF2B5EF4-FFF2-40B4-BE49-F238E27FC236}">
                <a16:creationId xmlns:a16="http://schemas.microsoft.com/office/drawing/2014/main" id="{FED8D8E9-ADEC-DBDA-481E-D93A0BB1B739}"/>
              </a:ext>
            </a:extLst>
          </p:cNvPr>
          <p:cNvSpPr txBox="1"/>
          <p:nvPr/>
        </p:nvSpPr>
        <p:spPr>
          <a:xfrm>
            <a:off x="834227" y="4334693"/>
            <a:ext cx="1945734" cy="1477328"/>
          </a:xfrm>
          <a:prstGeom prst="rect">
            <a:avLst/>
          </a:prstGeom>
          <a:noFill/>
        </p:spPr>
        <p:txBody>
          <a:bodyPr wrap="square">
            <a:spAutoFit/>
          </a:bodyPr>
          <a:lstStyle/>
          <a:p>
            <a:pPr marL="0" lvl="1" algn="ctr">
              <a:lnSpc>
                <a:spcPct val="100000"/>
              </a:lnSpc>
              <a:spcBef>
                <a:spcPts val="0"/>
              </a:spcBef>
              <a:spcAft>
                <a:spcPts val="1000"/>
              </a:spcAft>
            </a:pPr>
            <a:r>
              <a:rPr lang="en-US" dirty="0">
                <a:solidFill>
                  <a:srgbClr val="005188"/>
                </a:solidFill>
                <a:latin typeface="Franklin Gothic Book" panose="020B0503020102020204" pitchFamily="34" charset="0"/>
              </a:rPr>
              <a:t>To gather information that can assist with defining final requirements.</a:t>
            </a:r>
          </a:p>
        </p:txBody>
      </p:sp>
      <p:sp>
        <p:nvSpPr>
          <p:cNvPr id="19" name="TextBox 18">
            <a:extLst>
              <a:ext uri="{FF2B5EF4-FFF2-40B4-BE49-F238E27FC236}">
                <a16:creationId xmlns:a16="http://schemas.microsoft.com/office/drawing/2014/main" id="{F364A6BE-0A67-45F0-53D7-E1B46AD43E3B}"/>
              </a:ext>
            </a:extLst>
          </p:cNvPr>
          <p:cNvSpPr txBox="1"/>
          <p:nvPr/>
        </p:nvSpPr>
        <p:spPr>
          <a:xfrm>
            <a:off x="1323444" y="2706853"/>
            <a:ext cx="974361" cy="1569660"/>
          </a:xfrm>
          <a:prstGeom prst="rect">
            <a:avLst/>
          </a:prstGeom>
          <a:noFill/>
        </p:spPr>
        <p:txBody>
          <a:bodyPr wrap="square" rtlCol="0">
            <a:spAutoFit/>
          </a:bodyPr>
          <a:lstStyle/>
          <a:p>
            <a:r>
              <a:rPr lang="en-US" sz="9600" b="1" dirty="0">
                <a:solidFill>
                  <a:schemeClr val="bg1"/>
                </a:solidFill>
                <a:latin typeface="Franklin Gothic Demi" panose="020B0603020102020204" pitchFamily="34" charset="0"/>
              </a:rPr>
              <a:t>1</a:t>
            </a:r>
          </a:p>
        </p:txBody>
      </p:sp>
      <p:sp>
        <p:nvSpPr>
          <p:cNvPr id="20" name="TextBox 19">
            <a:extLst>
              <a:ext uri="{FF2B5EF4-FFF2-40B4-BE49-F238E27FC236}">
                <a16:creationId xmlns:a16="http://schemas.microsoft.com/office/drawing/2014/main" id="{76B99D3B-EE89-66DD-9AC9-834D7AA1434B}"/>
              </a:ext>
            </a:extLst>
          </p:cNvPr>
          <p:cNvSpPr txBox="1"/>
          <p:nvPr/>
        </p:nvSpPr>
        <p:spPr>
          <a:xfrm>
            <a:off x="3574183" y="2706853"/>
            <a:ext cx="974361" cy="1569660"/>
          </a:xfrm>
          <a:prstGeom prst="rect">
            <a:avLst/>
          </a:prstGeom>
          <a:noFill/>
        </p:spPr>
        <p:txBody>
          <a:bodyPr wrap="square" rtlCol="0">
            <a:spAutoFit/>
          </a:bodyPr>
          <a:lstStyle/>
          <a:p>
            <a:r>
              <a:rPr lang="en-US" sz="9600" b="1" dirty="0">
                <a:solidFill>
                  <a:schemeClr val="bg1"/>
                </a:solidFill>
                <a:latin typeface="Franklin Gothic Demi" panose="020B0603020102020204" pitchFamily="34" charset="0"/>
              </a:rPr>
              <a:t>2</a:t>
            </a:r>
          </a:p>
        </p:txBody>
      </p:sp>
      <p:sp>
        <p:nvSpPr>
          <p:cNvPr id="21" name="TextBox 20">
            <a:extLst>
              <a:ext uri="{FF2B5EF4-FFF2-40B4-BE49-F238E27FC236}">
                <a16:creationId xmlns:a16="http://schemas.microsoft.com/office/drawing/2014/main" id="{BD1842D7-847C-76D9-91E3-55D3B2634A9A}"/>
              </a:ext>
            </a:extLst>
          </p:cNvPr>
          <p:cNvSpPr txBox="1"/>
          <p:nvPr/>
        </p:nvSpPr>
        <p:spPr>
          <a:xfrm>
            <a:off x="5710696" y="2706853"/>
            <a:ext cx="974361" cy="1569660"/>
          </a:xfrm>
          <a:prstGeom prst="rect">
            <a:avLst/>
          </a:prstGeom>
          <a:noFill/>
        </p:spPr>
        <p:txBody>
          <a:bodyPr wrap="square" rtlCol="0">
            <a:spAutoFit/>
          </a:bodyPr>
          <a:lstStyle/>
          <a:p>
            <a:r>
              <a:rPr lang="en-US" sz="9600" b="1" dirty="0">
                <a:solidFill>
                  <a:schemeClr val="bg1"/>
                </a:solidFill>
                <a:latin typeface="Franklin Gothic Demi" panose="020B0603020102020204" pitchFamily="34" charset="0"/>
              </a:rPr>
              <a:t>3</a:t>
            </a:r>
          </a:p>
        </p:txBody>
      </p:sp>
      <p:sp>
        <p:nvSpPr>
          <p:cNvPr id="22" name="TextBox 21">
            <a:extLst>
              <a:ext uri="{FF2B5EF4-FFF2-40B4-BE49-F238E27FC236}">
                <a16:creationId xmlns:a16="http://schemas.microsoft.com/office/drawing/2014/main" id="{85B6284A-FDD5-2E86-EF5B-132C4C48096C}"/>
              </a:ext>
            </a:extLst>
          </p:cNvPr>
          <p:cNvSpPr txBox="1"/>
          <p:nvPr/>
        </p:nvSpPr>
        <p:spPr>
          <a:xfrm>
            <a:off x="7871069" y="2706853"/>
            <a:ext cx="974361" cy="1569660"/>
          </a:xfrm>
          <a:prstGeom prst="rect">
            <a:avLst/>
          </a:prstGeom>
          <a:noFill/>
        </p:spPr>
        <p:txBody>
          <a:bodyPr wrap="square" rtlCol="0">
            <a:spAutoFit/>
          </a:bodyPr>
          <a:lstStyle/>
          <a:p>
            <a:r>
              <a:rPr lang="en-US" sz="9600" b="1" dirty="0">
                <a:solidFill>
                  <a:schemeClr val="bg1"/>
                </a:solidFill>
                <a:latin typeface="Franklin Gothic Demi" panose="020B0603020102020204" pitchFamily="34" charset="0"/>
              </a:rPr>
              <a:t>4</a:t>
            </a:r>
          </a:p>
        </p:txBody>
      </p:sp>
      <p:sp>
        <p:nvSpPr>
          <p:cNvPr id="23" name="TextBox 22">
            <a:extLst>
              <a:ext uri="{FF2B5EF4-FFF2-40B4-BE49-F238E27FC236}">
                <a16:creationId xmlns:a16="http://schemas.microsoft.com/office/drawing/2014/main" id="{64ECCDD8-1050-8E26-D3A8-09DB301E9DAE}"/>
              </a:ext>
            </a:extLst>
          </p:cNvPr>
          <p:cNvSpPr txBox="1"/>
          <p:nvPr/>
        </p:nvSpPr>
        <p:spPr>
          <a:xfrm>
            <a:off x="10010293" y="2717013"/>
            <a:ext cx="974361" cy="1569660"/>
          </a:xfrm>
          <a:prstGeom prst="rect">
            <a:avLst/>
          </a:prstGeom>
          <a:noFill/>
        </p:spPr>
        <p:txBody>
          <a:bodyPr wrap="square" rtlCol="0">
            <a:spAutoFit/>
          </a:bodyPr>
          <a:lstStyle/>
          <a:p>
            <a:r>
              <a:rPr lang="en-US" sz="9600" b="1" dirty="0">
                <a:solidFill>
                  <a:schemeClr val="bg1"/>
                </a:solidFill>
                <a:latin typeface="Franklin Gothic Demi" panose="020B0603020102020204" pitchFamily="34" charset="0"/>
              </a:rPr>
              <a:t>5</a:t>
            </a:r>
          </a:p>
        </p:txBody>
      </p:sp>
      <p:cxnSp>
        <p:nvCxnSpPr>
          <p:cNvPr id="29" name="Straight Connector 28">
            <a:extLst>
              <a:ext uri="{FF2B5EF4-FFF2-40B4-BE49-F238E27FC236}">
                <a16:creationId xmlns:a16="http://schemas.microsoft.com/office/drawing/2014/main" id="{E7620D4E-2F4F-EE32-63B1-C77931585324}"/>
              </a:ext>
            </a:extLst>
          </p:cNvPr>
          <p:cNvCxnSpPr>
            <a:cxnSpLocks/>
          </p:cNvCxnSpPr>
          <p:nvPr/>
        </p:nvCxnSpPr>
        <p:spPr>
          <a:xfrm>
            <a:off x="2912150" y="2831113"/>
            <a:ext cx="0" cy="3257906"/>
          </a:xfrm>
          <a:prstGeom prst="line">
            <a:avLst/>
          </a:prstGeom>
          <a:ln>
            <a:solidFill>
              <a:srgbClr val="FFC7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7DB6A8D-58CF-F502-006E-10B09ABDB423}"/>
              </a:ext>
            </a:extLst>
          </p:cNvPr>
          <p:cNvCxnSpPr>
            <a:cxnSpLocks/>
          </p:cNvCxnSpPr>
          <p:nvPr/>
        </p:nvCxnSpPr>
        <p:spPr>
          <a:xfrm>
            <a:off x="5178163" y="2831113"/>
            <a:ext cx="0" cy="3257906"/>
          </a:xfrm>
          <a:prstGeom prst="line">
            <a:avLst/>
          </a:prstGeom>
          <a:ln>
            <a:solidFill>
              <a:srgbClr val="FFC70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618C64D1-6545-EA60-8E2C-EABF6D203274}"/>
              </a:ext>
            </a:extLst>
          </p:cNvPr>
          <p:cNvCxnSpPr>
            <a:cxnSpLocks/>
          </p:cNvCxnSpPr>
          <p:nvPr/>
        </p:nvCxnSpPr>
        <p:spPr>
          <a:xfrm>
            <a:off x="7216825" y="2831113"/>
            <a:ext cx="0" cy="3257906"/>
          </a:xfrm>
          <a:prstGeom prst="line">
            <a:avLst/>
          </a:prstGeom>
          <a:ln>
            <a:solidFill>
              <a:srgbClr val="FFC7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2681A57F-4973-F363-08E4-B845C3EBBD10}"/>
              </a:ext>
            </a:extLst>
          </p:cNvPr>
          <p:cNvCxnSpPr>
            <a:cxnSpLocks/>
          </p:cNvCxnSpPr>
          <p:nvPr/>
        </p:nvCxnSpPr>
        <p:spPr>
          <a:xfrm>
            <a:off x="9450360" y="2831113"/>
            <a:ext cx="0" cy="3257906"/>
          </a:xfrm>
          <a:prstGeom prst="line">
            <a:avLst/>
          </a:prstGeom>
          <a:ln>
            <a:solidFill>
              <a:srgbClr val="FFC700"/>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7614E997-21AE-22FE-17D7-5AA664A2402D}"/>
              </a:ext>
            </a:extLst>
          </p:cNvPr>
          <p:cNvGrpSpPr/>
          <p:nvPr/>
        </p:nvGrpSpPr>
        <p:grpSpPr>
          <a:xfrm>
            <a:off x="10361352" y="774014"/>
            <a:ext cx="1828800" cy="584775"/>
            <a:chOff x="10361352" y="774014"/>
            <a:chExt cx="1828800" cy="584775"/>
          </a:xfrm>
        </p:grpSpPr>
        <p:sp>
          <p:nvSpPr>
            <p:cNvPr id="34" name="Rectangle 33">
              <a:extLst>
                <a:ext uri="{FF2B5EF4-FFF2-40B4-BE49-F238E27FC236}">
                  <a16:creationId xmlns:a16="http://schemas.microsoft.com/office/drawing/2014/main" id="{F7806CF4-D7DA-497A-AB7D-9E6EF26B547D}"/>
                </a:ext>
              </a:extLst>
            </p:cNvPr>
            <p:cNvSpPr/>
            <p:nvPr/>
          </p:nvSpPr>
          <p:spPr>
            <a:xfrm>
              <a:off x="10361352" y="774014"/>
              <a:ext cx="1828800" cy="584775"/>
            </a:xfrm>
            <a:prstGeom prst="rect">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TextBox 35">
              <a:extLst>
                <a:ext uri="{FF2B5EF4-FFF2-40B4-BE49-F238E27FC236}">
                  <a16:creationId xmlns:a16="http://schemas.microsoft.com/office/drawing/2014/main" id="{FC073B1C-833F-4B10-8DC4-21BDCF6DBA7E}"/>
                </a:ext>
              </a:extLst>
            </p:cNvPr>
            <p:cNvSpPr txBox="1"/>
            <p:nvPr/>
          </p:nvSpPr>
          <p:spPr>
            <a:xfrm>
              <a:off x="10760133" y="879375"/>
              <a:ext cx="1430019"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5</a:t>
              </a:r>
              <a:endParaRPr lang="en-US" dirty="0">
                <a:solidFill>
                  <a:schemeClr val="bg1"/>
                </a:solidFill>
                <a:effectLst/>
                <a:latin typeface="FranklinGothicURWBoo" pitchFamily="2" charset="77"/>
              </a:endParaRPr>
            </a:p>
          </p:txBody>
        </p:sp>
        <p:pic>
          <p:nvPicPr>
            <p:cNvPr id="5" name="Graphic 4" descr="Checklist with solid fill">
              <a:extLst>
                <a:ext uri="{FF2B5EF4-FFF2-40B4-BE49-F238E27FC236}">
                  <a16:creationId xmlns:a16="http://schemas.microsoft.com/office/drawing/2014/main" id="{831C64FB-4AD2-2708-213E-7710696A498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436508" y="818544"/>
              <a:ext cx="481539" cy="481539"/>
            </a:xfrm>
            <a:prstGeom prst="rect">
              <a:avLst/>
            </a:prstGeom>
          </p:spPr>
        </p:pic>
      </p:grpSp>
    </p:spTree>
    <p:extLst>
      <p:ext uri="{BB962C8B-B14F-4D97-AF65-F5344CB8AC3E}">
        <p14:creationId xmlns:p14="http://schemas.microsoft.com/office/powerpoint/2010/main" val="345234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Shape 163">
            <a:extLst>
              <a:ext uri="{FF2B5EF4-FFF2-40B4-BE49-F238E27FC236}">
                <a16:creationId xmlns:a16="http://schemas.microsoft.com/office/drawing/2014/main" id="{5FF8924F-8E5F-BB0F-0054-9E0C2C6C59C1}"/>
              </a:ext>
            </a:extLst>
          </p:cNvPr>
          <p:cNvSpPr/>
          <p:nvPr/>
        </p:nvSpPr>
        <p:spPr>
          <a:xfrm rot="2160000">
            <a:off x="6016279" y="2078849"/>
            <a:ext cx="1109690" cy="756386"/>
          </a:xfrm>
          <a:custGeom>
            <a:avLst/>
            <a:gdLst>
              <a:gd name="connsiteX0" fmla="*/ 0 w 1614317"/>
              <a:gd name="connsiteY0" fmla="*/ 459299 h 1100350"/>
              <a:gd name="connsiteX1" fmla="*/ 184117 w 1614317"/>
              <a:gd name="connsiteY1" fmla="*/ 339233 h 1100350"/>
              <a:gd name="connsiteX2" fmla="*/ 1361450 w 1614317"/>
              <a:gd name="connsiteY2" fmla="*/ 0 h 1100350"/>
              <a:gd name="connsiteX3" fmla="*/ 1411618 w 1614317"/>
              <a:gd name="connsiteY3" fmla="*/ 691 h 1100350"/>
              <a:gd name="connsiteX4" fmla="*/ 1411618 w 1614317"/>
              <a:gd name="connsiteY4" fmla="*/ 249969 h 1100350"/>
              <a:gd name="connsiteX5" fmla="*/ 1411618 w 1614317"/>
              <a:gd name="connsiteY5" fmla="*/ 299600 h 1100350"/>
              <a:gd name="connsiteX6" fmla="*/ 1439774 w 1614317"/>
              <a:gd name="connsiteY6" fmla="*/ 280617 h 1100350"/>
              <a:gd name="connsiteX7" fmla="*/ 1488678 w 1614317"/>
              <a:gd name="connsiteY7" fmla="*/ 270743 h 1100350"/>
              <a:gd name="connsiteX8" fmla="*/ 1614317 w 1614317"/>
              <a:gd name="connsiteY8" fmla="*/ 396383 h 1100350"/>
              <a:gd name="connsiteX9" fmla="*/ 1488678 w 1614317"/>
              <a:gd name="connsiteY9" fmla="*/ 522021 h 1100350"/>
              <a:gd name="connsiteX10" fmla="*/ 1439774 w 1614317"/>
              <a:gd name="connsiteY10" fmla="*/ 512148 h 1100350"/>
              <a:gd name="connsiteX11" fmla="*/ 1411618 w 1614317"/>
              <a:gd name="connsiteY11" fmla="*/ 493165 h 1100350"/>
              <a:gd name="connsiteX12" fmla="*/ 1411618 w 1614317"/>
              <a:gd name="connsiteY12" fmla="*/ 792283 h 1100350"/>
              <a:gd name="connsiteX13" fmla="*/ 1389241 w 1614317"/>
              <a:gd name="connsiteY13" fmla="*/ 791976 h 1100350"/>
              <a:gd name="connsiteX14" fmla="*/ 581919 w 1614317"/>
              <a:gd name="connsiteY14" fmla="*/ 1024593 h 1100350"/>
              <a:gd name="connsiteX15" fmla="*/ 465751 w 1614317"/>
              <a:gd name="connsiteY15" fmla="*/ 1100350 h 1100350"/>
              <a:gd name="connsiteX16" fmla="*/ 344292 w 1614317"/>
              <a:gd name="connsiteY16" fmla="*/ 933176 h 1100350"/>
              <a:gd name="connsiteX17" fmla="*/ 346138 w 1614317"/>
              <a:gd name="connsiteY17" fmla="*/ 932099 h 1100350"/>
              <a:gd name="connsiteX18" fmla="*/ 388164 w 1614317"/>
              <a:gd name="connsiteY18" fmla="*/ 666760 h 1100350"/>
              <a:gd name="connsiteX19" fmla="*/ 122825 w 1614317"/>
              <a:gd name="connsiteY19" fmla="*/ 624734 h 1100350"/>
              <a:gd name="connsiteX20" fmla="*/ 121230 w 1614317"/>
              <a:gd name="connsiteY20" fmla="*/ 626158 h 1100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14317" h="1100350">
                <a:moveTo>
                  <a:pt x="0" y="459299"/>
                </a:moveTo>
                <a:lnTo>
                  <a:pt x="184117" y="339233"/>
                </a:lnTo>
                <a:cubicBezTo>
                  <a:pt x="552266" y="124955"/>
                  <a:pt x="957003" y="13825"/>
                  <a:pt x="1361450" y="0"/>
                </a:cubicBezTo>
                <a:lnTo>
                  <a:pt x="1411618" y="691"/>
                </a:lnTo>
                <a:lnTo>
                  <a:pt x="1411618" y="249969"/>
                </a:lnTo>
                <a:lnTo>
                  <a:pt x="1411618" y="299600"/>
                </a:lnTo>
                <a:lnTo>
                  <a:pt x="1439774" y="280617"/>
                </a:lnTo>
                <a:cubicBezTo>
                  <a:pt x="1454805" y="274259"/>
                  <a:pt x="1471331" y="270743"/>
                  <a:pt x="1488678" y="270743"/>
                </a:cubicBezTo>
                <a:cubicBezTo>
                  <a:pt x="1558067" y="270744"/>
                  <a:pt x="1614317" y="326993"/>
                  <a:pt x="1614317" y="396383"/>
                </a:cubicBezTo>
                <a:cubicBezTo>
                  <a:pt x="1614317" y="465771"/>
                  <a:pt x="1558067" y="522021"/>
                  <a:pt x="1488678" y="522021"/>
                </a:cubicBezTo>
                <a:cubicBezTo>
                  <a:pt x="1471331" y="522021"/>
                  <a:pt x="1454805" y="518506"/>
                  <a:pt x="1439774" y="512148"/>
                </a:cubicBezTo>
                <a:lnTo>
                  <a:pt x="1411618" y="493165"/>
                </a:lnTo>
                <a:lnTo>
                  <a:pt x="1411618" y="792283"/>
                </a:lnTo>
                <a:lnTo>
                  <a:pt x="1389241" y="791976"/>
                </a:lnTo>
                <a:cubicBezTo>
                  <a:pt x="1111903" y="801455"/>
                  <a:pt x="834367" y="877658"/>
                  <a:pt x="581919" y="1024593"/>
                </a:cubicBezTo>
                <a:lnTo>
                  <a:pt x="465751" y="1100350"/>
                </a:lnTo>
                <a:lnTo>
                  <a:pt x="344292" y="933176"/>
                </a:lnTo>
                <a:lnTo>
                  <a:pt x="346138" y="932099"/>
                </a:lnTo>
                <a:cubicBezTo>
                  <a:pt x="431015" y="870433"/>
                  <a:pt x="449830" y="751636"/>
                  <a:pt x="388164" y="666760"/>
                </a:cubicBezTo>
                <a:cubicBezTo>
                  <a:pt x="326498" y="581883"/>
                  <a:pt x="207701" y="563068"/>
                  <a:pt x="122825" y="624734"/>
                </a:cubicBezTo>
                <a:lnTo>
                  <a:pt x="121230" y="626158"/>
                </a:lnTo>
                <a:close/>
              </a:path>
            </a:pathLst>
          </a:custGeom>
          <a:solidFill>
            <a:srgbClr val="003366"/>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 name="Freeform: Shape 167">
            <a:extLst>
              <a:ext uri="{FF2B5EF4-FFF2-40B4-BE49-F238E27FC236}">
                <a16:creationId xmlns:a16="http://schemas.microsoft.com/office/drawing/2014/main" id="{29D87F62-E1A2-4CDB-0ABB-E49B75E73E57}"/>
              </a:ext>
            </a:extLst>
          </p:cNvPr>
          <p:cNvSpPr/>
          <p:nvPr/>
        </p:nvSpPr>
        <p:spPr>
          <a:xfrm rot="4320000">
            <a:off x="6729033" y="2595864"/>
            <a:ext cx="1109222" cy="756035"/>
          </a:xfrm>
          <a:custGeom>
            <a:avLst/>
            <a:gdLst>
              <a:gd name="connsiteX0" fmla="*/ 0 w 1613637"/>
              <a:gd name="connsiteY0" fmla="*/ 459427 h 1099839"/>
              <a:gd name="connsiteX1" fmla="*/ 94504 w 1613637"/>
              <a:gd name="connsiteY1" fmla="*/ 392735 h 1099839"/>
              <a:gd name="connsiteX2" fmla="*/ 1233756 w 1613637"/>
              <a:gd name="connsiteY2" fmla="*/ 6507 h 1099839"/>
              <a:gd name="connsiteX3" fmla="*/ 1410967 w 1613637"/>
              <a:gd name="connsiteY3" fmla="*/ 0 h 1099839"/>
              <a:gd name="connsiteX4" fmla="*/ 1410966 w 1613637"/>
              <a:gd name="connsiteY4" fmla="*/ 264196 h 1099839"/>
              <a:gd name="connsiteX5" fmla="*/ 1410966 w 1613637"/>
              <a:gd name="connsiteY5" fmla="*/ 299975 h 1099839"/>
              <a:gd name="connsiteX6" fmla="*/ 1439093 w 1613637"/>
              <a:gd name="connsiteY6" fmla="*/ 281011 h 1099839"/>
              <a:gd name="connsiteX7" fmla="*/ 1487998 w 1613637"/>
              <a:gd name="connsiteY7" fmla="*/ 271138 h 1099839"/>
              <a:gd name="connsiteX8" fmla="*/ 1613637 w 1613637"/>
              <a:gd name="connsiteY8" fmla="*/ 396777 h 1099839"/>
              <a:gd name="connsiteX9" fmla="*/ 1487998 w 1613637"/>
              <a:gd name="connsiteY9" fmla="*/ 522416 h 1099839"/>
              <a:gd name="connsiteX10" fmla="*/ 1439093 w 1613637"/>
              <a:gd name="connsiteY10" fmla="*/ 512543 h 1099839"/>
              <a:gd name="connsiteX11" fmla="*/ 1410966 w 1613637"/>
              <a:gd name="connsiteY11" fmla="*/ 493579 h 1099839"/>
              <a:gd name="connsiteX12" fmla="*/ 1410965 w 1613637"/>
              <a:gd name="connsiteY12" fmla="*/ 792176 h 1099839"/>
              <a:gd name="connsiteX13" fmla="*/ 1301473 w 1613637"/>
              <a:gd name="connsiteY13" fmla="*/ 796194 h 1099839"/>
              <a:gd name="connsiteX14" fmla="*/ 520266 w 1613637"/>
              <a:gd name="connsiteY14" fmla="*/ 1061041 h 1099839"/>
              <a:gd name="connsiteX15" fmla="*/ 465286 w 1613637"/>
              <a:gd name="connsiteY15" fmla="*/ 1099839 h 1099839"/>
              <a:gd name="connsiteX16" fmla="*/ 343555 w 1613637"/>
              <a:gd name="connsiteY16" fmla="*/ 932290 h 1099839"/>
              <a:gd name="connsiteX17" fmla="*/ 344061 w 1613637"/>
              <a:gd name="connsiteY17" fmla="*/ 932059 h 1099839"/>
              <a:gd name="connsiteX18" fmla="*/ 386087 w 1613637"/>
              <a:gd name="connsiteY18" fmla="*/ 666719 h 1099839"/>
              <a:gd name="connsiteX19" fmla="*/ 120748 w 1613637"/>
              <a:gd name="connsiteY19" fmla="*/ 624693 h 1099839"/>
              <a:gd name="connsiteX20" fmla="*/ 120338 w 1613637"/>
              <a:gd name="connsiteY20" fmla="*/ 625059 h 1099839"/>
              <a:gd name="connsiteX21" fmla="*/ 112610 w 1613637"/>
              <a:gd name="connsiteY21" fmla="*/ 614423 h 109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13637" h="1099839">
                <a:moveTo>
                  <a:pt x="0" y="459427"/>
                </a:moveTo>
                <a:lnTo>
                  <a:pt x="94504" y="392735"/>
                </a:lnTo>
                <a:cubicBezTo>
                  <a:pt x="435038" y="176060"/>
                  <a:pt x="825878" y="41665"/>
                  <a:pt x="1233756" y="6507"/>
                </a:cubicBezTo>
                <a:lnTo>
                  <a:pt x="1410967" y="0"/>
                </a:lnTo>
                <a:cubicBezTo>
                  <a:pt x="1410967" y="88066"/>
                  <a:pt x="1410966" y="176131"/>
                  <a:pt x="1410966" y="264196"/>
                </a:cubicBezTo>
                <a:lnTo>
                  <a:pt x="1410966" y="299975"/>
                </a:lnTo>
                <a:lnTo>
                  <a:pt x="1439093" y="281011"/>
                </a:lnTo>
                <a:cubicBezTo>
                  <a:pt x="1454125" y="274653"/>
                  <a:pt x="1470651" y="271138"/>
                  <a:pt x="1487998" y="271138"/>
                </a:cubicBezTo>
                <a:cubicBezTo>
                  <a:pt x="1557387" y="271138"/>
                  <a:pt x="1613637" y="327388"/>
                  <a:pt x="1613637" y="396777"/>
                </a:cubicBezTo>
                <a:cubicBezTo>
                  <a:pt x="1613637" y="466166"/>
                  <a:pt x="1557387" y="522415"/>
                  <a:pt x="1487998" y="522416"/>
                </a:cubicBezTo>
                <a:cubicBezTo>
                  <a:pt x="1470651" y="522416"/>
                  <a:pt x="1454124" y="518900"/>
                  <a:pt x="1439093" y="512543"/>
                </a:cubicBezTo>
                <a:lnTo>
                  <a:pt x="1410966" y="493579"/>
                </a:lnTo>
                <a:lnTo>
                  <a:pt x="1410965" y="792176"/>
                </a:lnTo>
                <a:lnTo>
                  <a:pt x="1301473" y="796194"/>
                </a:lnTo>
                <a:cubicBezTo>
                  <a:pt x="1021783" y="820305"/>
                  <a:pt x="753776" y="912460"/>
                  <a:pt x="520266" y="1061041"/>
                </a:cubicBezTo>
                <a:lnTo>
                  <a:pt x="465286" y="1099839"/>
                </a:lnTo>
                <a:lnTo>
                  <a:pt x="343555" y="932290"/>
                </a:lnTo>
                <a:lnTo>
                  <a:pt x="344061" y="932059"/>
                </a:lnTo>
                <a:cubicBezTo>
                  <a:pt x="428938" y="870392"/>
                  <a:pt x="447752" y="751595"/>
                  <a:pt x="386087" y="666719"/>
                </a:cubicBezTo>
                <a:cubicBezTo>
                  <a:pt x="324421" y="581843"/>
                  <a:pt x="205624" y="563026"/>
                  <a:pt x="120748" y="624693"/>
                </a:cubicBezTo>
                <a:lnTo>
                  <a:pt x="120338" y="625059"/>
                </a:lnTo>
                <a:lnTo>
                  <a:pt x="112610" y="614423"/>
                </a:lnTo>
                <a:close/>
              </a:path>
            </a:pathLst>
          </a:custGeom>
          <a:solidFill>
            <a:srgbClr val="005188"/>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Freeform: Shape 171">
            <a:extLst>
              <a:ext uri="{FF2B5EF4-FFF2-40B4-BE49-F238E27FC236}">
                <a16:creationId xmlns:a16="http://schemas.microsoft.com/office/drawing/2014/main" id="{14EEDFD9-ED4E-48D1-7D99-F9E19FE2CD31}"/>
              </a:ext>
            </a:extLst>
          </p:cNvPr>
          <p:cNvSpPr/>
          <p:nvPr/>
        </p:nvSpPr>
        <p:spPr>
          <a:xfrm rot="6480000">
            <a:off x="7002034" y="3432377"/>
            <a:ext cx="1111341" cy="756628"/>
          </a:xfrm>
          <a:custGeom>
            <a:avLst/>
            <a:gdLst>
              <a:gd name="connsiteX0" fmla="*/ 0 w 1616719"/>
              <a:gd name="connsiteY0" fmla="*/ 459037 h 1100701"/>
              <a:gd name="connsiteX1" fmla="*/ 204491 w 1616719"/>
              <a:gd name="connsiteY1" fmla="*/ 329164 h 1100701"/>
              <a:gd name="connsiteX2" fmla="*/ 671917 w 1616719"/>
              <a:gd name="connsiteY2" fmla="*/ 123429 h 1100701"/>
              <a:gd name="connsiteX3" fmla="*/ 1171000 w 1616719"/>
              <a:gd name="connsiteY3" fmla="*/ 15126 h 1100701"/>
              <a:gd name="connsiteX4" fmla="*/ 1412772 w 1616719"/>
              <a:gd name="connsiteY4" fmla="*/ 0 h 1100701"/>
              <a:gd name="connsiteX5" fmla="*/ 1412771 w 1616719"/>
              <a:gd name="connsiteY5" fmla="*/ 285119 h 1100701"/>
              <a:gd name="connsiteX6" fmla="*/ 1412771 w 1616719"/>
              <a:gd name="connsiteY6" fmla="*/ 300081 h 1100701"/>
              <a:gd name="connsiteX7" fmla="*/ 1442176 w 1616719"/>
              <a:gd name="connsiteY7" fmla="*/ 280255 h 1100701"/>
              <a:gd name="connsiteX8" fmla="*/ 1491081 w 1616719"/>
              <a:gd name="connsiteY8" fmla="*/ 270382 h 1100701"/>
              <a:gd name="connsiteX9" fmla="*/ 1616719 w 1616719"/>
              <a:gd name="connsiteY9" fmla="*/ 396021 h 1100701"/>
              <a:gd name="connsiteX10" fmla="*/ 1491080 w 1616719"/>
              <a:gd name="connsiteY10" fmla="*/ 521660 h 1100701"/>
              <a:gd name="connsiteX11" fmla="*/ 1442176 w 1616719"/>
              <a:gd name="connsiteY11" fmla="*/ 511787 h 1100701"/>
              <a:gd name="connsiteX12" fmla="*/ 1412771 w 1616719"/>
              <a:gd name="connsiteY12" fmla="*/ 491962 h 1100701"/>
              <a:gd name="connsiteX13" fmla="*/ 1412771 w 1616719"/>
              <a:gd name="connsiteY13" fmla="*/ 509759 h 1100701"/>
              <a:gd name="connsiteX14" fmla="*/ 1412771 w 1616719"/>
              <a:gd name="connsiteY14" fmla="*/ 793142 h 1100701"/>
              <a:gd name="connsiteX15" fmla="*/ 1259008 w 1616719"/>
              <a:gd name="connsiteY15" fmla="*/ 802764 h 1100701"/>
              <a:gd name="connsiteX16" fmla="*/ 916776 w 1616719"/>
              <a:gd name="connsiteY16" fmla="*/ 877028 h 1100701"/>
              <a:gd name="connsiteX17" fmla="*/ 596253 w 1616719"/>
              <a:gd name="connsiteY17" fmla="*/ 1018105 h 1100701"/>
              <a:gd name="connsiteX18" fmla="*/ 466199 w 1616719"/>
              <a:gd name="connsiteY18" fmla="*/ 1100701 h 1100701"/>
              <a:gd name="connsiteX19" fmla="*/ 346075 w 1616719"/>
              <a:gd name="connsiteY19" fmla="*/ 935367 h 1100701"/>
              <a:gd name="connsiteX20" fmla="*/ 346522 w 1616719"/>
              <a:gd name="connsiteY20" fmla="*/ 935106 h 1100701"/>
              <a:gd name="connsiteX21" fmla="*/ 388548 w 1616719"/>
              <a:gd name="connsiteY21" fmla="*/ 669766 h 1100701"/>
              <a:gd name="connsiteX22" fmla="*/ 123209 w 1616719"/>
              <a:gd name="connsiteY22" fmla="*/ 627741 h 1100701"/>
              <a:gd name="connsiteX23" fmla="*/ 122853 w 1616719"/>
              <a:gd name="connsiteY23" fmla="*/ 628128 h 1100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719" h="1100701">
                <a:moveTo>
                  <a:pt x="0" y="459037"/>
                </a:moveTo>
                <a:lnTo>
                  <a:pt x="204491" y="329164"/>
                </a:lnTo>
                <a:cubicBezTo>
                  <a:pt x="350209" y="246503"/>
                  <a:pt x="506379" y="177214"/>
                  <a:pt x="671917" y="123429"/>
                </a:cubicBezTo>
                <a:cubicBezTo>
                  <a:pt x="837453" y="69642"/>
                  <a:pt x="1004524" y="33903"/>
                  <a:pt x="1171000" y="15126"/>
                </a:cubicBezTo>
                <a:lnTo>
                  <a:pt x="1412772" y="0"/>
                </a:lnTo>
                <a:lnTo>
                  <a:pt x="1412771" y="285119"/>
                </a:lnTo>
                <a:lnTo>
                  <a:pt x="1412771" y="300081"/>
                </a:lnTo>
                <a:lnTo>
                  <a:pt x="1442176" y="280255"/>
                </a:lnTo>
                <a:cubicBezTo>
                  <a:pt x="1457207" y="273898"/>
                  <a:pt x="1473734" y="270382"/>
                  <a:pt x="1491081" y="270382"/>
                </a:cubicBezTo>
                <a:cubicBezTo>
                  <a:pt x="1560470" y="270382"/>
                  <a:pt x="1616720" y="326632"/>
                  <a:pt x="1616719" y="396021"/>
                </a:cubicBezTo>
                <a:cubicBezTo>
                  <a:pt x="1616719" y="465410"/>
                  <a:pt x="1560470" y="521660"/>
                  <a:pt x="1491080" y="521660"/>
                </a:cubicBezTo>
                <a:cubicBezTo>
                  <a:pt x="1473733" y="521660"/>
                  <a:pt x="1457207" y="518145"/>
                  <a:pt x="1442176" y="511787"/>
                </a:cubicBezTo>
                <a:lnTo>
                  <a:pt x="1412771" y="491962"/>
                </a:lnTo>
                <a:lnTo>
                  <a:pt x="1412771" y="509759"/>
                </a:lnTo>
                <a:lnTo>
                  <a:pt x="1412771" y="793142"/>
                </a:lnTo>
                <a:lnTo>
                  <a:pt x="1259008" y="802764"/>
                </a:lnTo>
                <a:cubicBezTo>
                  <a:pt x="1144853" y="815640"/>
                  <a:pt x="1030289" y="840147"/>
                  <a:pt x="916776" y="877028"/>
                </a:cubicBezTo>
                <a:cubicBezTo>
                  <a:pt x="803263" y="913911"/>
                  <a:pt x="696175" y="961423"/>
                  <a:pt x="596253" y="1018105"/>
                </a:cubicBezTo>
                <a:lnTo>
                  <a:pt x="466199" y="1100701"/>
                </a:lnTo>
                <a:lnTo>
                  <a:pt x="346075" y="935367"/>
                </a:lnTo>
                <a:lnTo>
                  <a:pt x="346522" y="935106"/>
                </a:lnTo>
                <a:cubicBezTo>
                  <a:pt x="431398" y="873439"/>
                  <a:pt x="450214" y="754643"/>
                  <a:pt x="388548" y="669766"/>
                </a:cubicBezTo>
                <a:cubicBezTo>
                  <a:pt x="326881" y="584890"/>
                  <a:pt x="208085" y="566074"/>
                  <a:pt x="123209" y="627741"/>
                </a:cubicBezTo>
                <a:lnTo>
                  <a:pt x="122853" y="628128"/>
                </a:lnTo>
                <a:close/>
              </a:path>
            </a:pathLst>
          </a:custGeom>
          <a:solidFill>
            <a:srgbClr val="C41230"/>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Freeform: Shape 175">
            <a:extLst>
              <a:ext uri="{FF2B5EF4-FFF2-40B4-BE49-F238E27FC236}">
                <a16:creationId xmlns:a16="http://schemas.microsoft.com/office/drawing/2014/main" id="{5C9D7010-86CA-CC36-4E82-B0018CA9925D}"/>
              </a:ext>
            </a:extLst>
          </p:cNvPr>
          <p:cNvSpPr/>
          <p:nvPr/>
        </p:nvSpPr>
        <p:spPr>
          <a:xfrm rot="8640000">
            <a:off x="6730201" y="4270105"/>
            <a:ext cx="1110300" cy="755145"/>
          </a:xfrm>
          <a:custGeom>
            <a:avLst/>
            <a:gdLst>
              <a:gd name="connsiteX0" fmla="*/ 465628 w 1615204"/>
              <a:gd name="connsiteY0" fmla="*/ 1098544 h 1098544"/>
              <a:gd name="connsiteX1" fmla="*/ 342990 w 1615204"/>
              <a:gd name="connsiteY1" fmla="*/ 929745 h 1098544"/>
              <a:gd name="connsiteX2" fmla="*/ 344654 w 1615204"/>
              <a:gd name="connsiteY2" fmla="*/ 928984 h 1098544"/>
              <a:gd name="connsiteX3" fmla="*/ 386680 w 1615204"/>
              <a:gd name="connsiteY3" fmla="*/ 663645 h 1098544"/>
              <a:gd name="connsiteX4" fmla="*/ 121340 w 1615204"/>
              <a:gd name="connsiteY4" fmla="*/ 621619 h 1098544"/>
              <a:gd name="connsiteX5" fmla="*/ 119995 w 1615204"/>
              <a:gd name="connsiteY5" fmla="*/ 622820 h 1098544"/>
              <a:gd name="connsiteX6" fmla="*/ 0 w 1615204"/>
              <a:gd name="connsiteY6" fmla="*/ 457660 h 1098544"/>
              <a:gd name="connsiteX7" fmla="*/ 147192 w 1615204"/>
              <a:gd name="connsiteY7" fmla="*/ 358762 h 1098544"/>
              <a:gd name="connsiteX8" fmla="*/ 1295885 w 1615204"/>
              <a:gd name="connsiteY8" fmla="*/ 1590 h 1098544"/>
              <a:gd name="connsiteX9" fmla="*/ 1411540 w 1615204"/>
              <a:gd name="connsiteY9" fmla="*/ 0 h 1098544"/>
              <a:gd name="connsiteX10" fmla="*/ 1411540 w 1615204"/>
              <a:gd name="connsiteY10" fmla="*/ 280840 h 1098544"/>
              <a:gd name="connsiteX11" fmla="*/ 1411540 w 1615204"/>
              <a:gd name="connsiteY11" fmla="*/ 299306 h 1098544"/>
              <a:gd name="connsiteX12" fmla="*/ 1440660 w 1615204"/>
              <a:gd name="connsiteY12" fmla="*/ 279673 h 1098544"/>
              <a:gd name="connsiteX13" fmla="*/ 1489564 w 1615204"/>
              <a:gd name="connsiteY13" fmla="*/ 269800 h 1098544"/>
              <a:gd name="connsiteX14" fmla="*/ 1615204 w 1615204"/>
              <a:gd name="connsiteY14" fmla="*/ 395439 h 1098544"/>
              <a:gd name="connsiteX15" fmla="*/ 1489565 w 1615204"/>
              <a:gd name="connsiteY15" fmla="*/ 521078 h 1098544"/>
              <a:gd name="connsiteX16" fmla="*/ 1440660 w 1615204"/>
              <a:gd name="connsiteY16" fmla="*/ 511205 h 1098544"/>
              <a:gd name="connsiteX17" fmla="*/ 1411540 w 1615204"/>
              <a:gd name="connsiteY17" fmla="*/ 491571 h 1098544"/>
              <a:gd name="connsiteX18" fmla="*/ 1411540 w 1615204"/>
              <a:gd name="connsiteY18" fmla="*/ 505480 h 1098544"/>
              <a:gd name="connsiteX19" fmla="*/ 1411540 w 1615204"/>
              <a:gd name="connsiteY19" fmla="*/ 791591 h 1098544"/>
              <a:gd name="connsiteX20" fmla="*/ 1344258 w 1615204"/>
              <a:gd name="connsiteY20" fmla="*/ 792519 h 1098544"/>
              <a:gd name="connsiteX21" fmla="*/ 556575 w 1615204"/>
              <a:gd name="connsiteY21" fmla="*/ 1037437 h 1098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15204" h="1098544">
                <a:moveTo>
                  <a:pt x="465628" y="1098544"/>
                </a:moveTo>
                <a:lnTo>
                  <a:pt x="342990" y="929745"/>
                </a:lnTo>
                <a:lnTo>
                  <a:pt x="344654" y="928984"/>
                </a:lnTo>
                <a:cubicBezTo>
                  <a:pt x="429530" y="867318"/>
                  <a:pt x="448346" y="748521"/>
                  <a:pt x="386680" y="663645"/>
                </a:cubicBezTo>
                <a:cubicBezTo>
                  <a:pt x="325014" y="578768"/>
                  <a:pt x="206217" y="559953"/>
                  <a:pt x="121340" y="621619"/>
                </a:cubicBezTo>
                <a:lnTo>
                  <a:pt x="119995" y="622820"/>
                </a:lnTo>
                <a:lnTo>
                  <a:pt x="0" y="457660"/>
                </a:lnTo>
                <a:lnTo>
                  <a:pt x="147192" y="358762"/>
                </a:lnTo>
                <a:cubicBezTo>
                  <a:pt x="497838" y="147462"/>
                  <a:pt x="893028" y="26458"/>
                  <a:pt x="1295885" y="1590"/>
                </a:cubicBezTo>
                <a:lnTo>
                  <a:pt x="1411540" y="0"/>
                </a:lnTo>
                <a:lnTo>
                  <a:pt x="1411540" y="280840"/>
                </a:lnTo>
                <a:lnTo>
                  <a:pt x="1411540" y="299306"/>
                </a:lnTo>
                <a:lnTo>
                  <a:pt x="1440660" y="279673"/>
                </a:lnTo>
                <a:cubicBezTo>
                  <a:pt x="1455691" y="273316"/>
                  <a:pt x="1472217" y="269800"/>
                  <a:pt x="1489564" y="269800"/>
                </a:cubicBezTo>
                <a:cubicBezTo>
                  <a:pt x="1558954" y="269800"/>
                  <a:pt x="1615203" y="326050"/>
                  <a:pt x="1615204" y="395439"/>
                </a:cubicBezTo>
                <a:cubicBezTo>
                  <a:pt x="1615203" y="464828"/>
                  <a:pt x="1558953" y="521078"/>
                  <a:pt x="1489565" y="521078"/>
                </a:cubicBezTo>
                <a:cubicBezTo>
                  <a:pt x="1472217" y="521078"/>
                  <a:pt x="1455691" y="517562"/>
                  <a:pt x="1440660" y="511205"/>
                </a:cubicBezTo>
                <a:lnTo>
                  <a:pt x="1411540" y="491571"/>
                </a:lnTo>
                <a:lnTo>
                  <a:pt x="1411540" y="505480"/>
                </a:lnTo>
                <a:lnTo>
                  <a:pt x="1411540" y="791591"/>
                </a:lnTo>
                <a:lnTo>
                  <a:pt x="1344258" y="792519"/>
                </a:lnTo>
                <a:cubicBezTo>
                  <a:pt x="1068010" y="809570"/>
                  <a:pt x="797019" y="892542"/>
                  <a:pt x="556575" y="1037437"/>
                </a:cubicBezTo>
                <a:close/>
              </a:path>
            </a:pathLst>
          </a:custGeom>
          <a:solidFill>
            <a:schemeClr val="bg2">
              <a:lumMod val="5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6" name="Freeform: Shape 179">
            <a:extLst>
              <a:ext uri="{FF2B5EF4-FFF2-40B4-BE49-F238E27FC236}">
                <a16:creationId xmlns:a16="http://schemas.microsoft.com/office/drawing/2014/main" id="{DA587490-7EAB-BA92-3C7F-00DD0C430F0D}"/>
              </a:ext>
            </a:extLst>
          </p:cNvPr>
          <p:cNvSpPr/>
          <p:nvPr/>
        </p:nvSpPr>
        <p:spPr>
          <a:xfrm rot="10800000">
            <a:off x="6017878" y="4788439"/>
            <a:ext cx="1111417" cy="755539"/>
          </a:xfrm>
          <a:custGeom>
            <a:avLst/>
            <a:gdLst>
              <a:gd name="connsiteX0" fmla="*/ 465288 w 1616830"/>
              <a:gd name="connsiteY0" fmla="*/ 1099118 h 1099118"/>
              <a:gd name="connsiteX1" fmla="*/ 344622 w 1616830"/>
              <a:gd name="connsiteY1" fmla="*/ 933037 h 1099118"/>
              <a:gd name="connsiteX2" fmla="*/ 345934 w 1616830"/>
              <a:gd name="connsiteY2" fmla="*/ 932272 h 1099118"/>
              <a:gd name="connsiteX3" fmla="*/ 387959 w 1616830"/>
              <a:gd name="connsiteY3" fmla="*/ 666933 h 1099118"/>
              <a:gd name="connsiteX4" fmla="*/ 122620 w 1616830"/>
              <a:gd name="connsiteY4" fmla="*/ 624907 h 1099118"/>
              <a:gd name="connsiteX5" fmla="*/ 121577 w 1616830"/>
              <a:gd name="connsiteY5" fmla="*/ 626043 h 1099118"/>
              <a:gd name="connsiteX6" fmla="*/ 0 w 1616830"/>
              <a:gd name="connsiteY6" fmla="*/ 458707 h 1099118"/>
              <a:gd name="connsiteX7" fmla="*/ 40181 w 1616830"/>
              <a:gd name="connsiteY7" fmla="*/ 428660 h 1099118"/>
              <a:gd name="connsiteX8" fmla="*/ 1192060 w 1616830"/>
              <a:gd name="connsiteY8" fmla="*/ 11085 h 1099118"/>
              <a:gd name="connsiteX9" fmla="*/ 1411587 w 1616830"/>
              <a:gd name="connsiteY9" fmla="*/ 0 h 1099118"/>
              <a:gd name="connsiteX10" fmla="*/ 1411587 w 1616830"/>
              <a:gd name="connsiteY10" fmla="*/ 261129 h 1099118"/>
              <a:gd name="connsiteX11" fmla="*/ 1411587 w 1616830"/>
              <a:gd name="connsiteY11" fmla="*/ 304578 h 1099118"/>
              <a:gd name="connsiteX12" fmla="*/ 1442287 w 1616830"/>
              <a:gd name="connsiteY12" fmla="*/ 283881 h 1099118"/>
              <a:gd name="connsiteX13" fmla="*/ 1491191 w 1616830"/>
              <a:gd name="connsiteY13" fmla="*/ 274007 h 1099118"/>
              <a:gd name="connsiteX14" fmla="*/ 1616830 w 1616830"/>
              <a:gd name="connsiteY14" fmla="*/ 399646 h 1099118"/>
              <a:gd name="connsiteX15" fmla="*/ 1491191 w 1616830"/>
              <a:gd name="connsiteY15" fmla="*/ 525285 h 1099118"/>
              <a:gd name="connsiteX16" fmla="*/ 1442287 w 1616830"/>
              <a:gd name="connsiteY16" fmla="*/ 515412 h 1099118"/>
              <a:gd name="connsiteX17" fmla="*/ 1411588 w 1616830"/>
              <a:gd name="connsiteY17" fmla="*/ 494715 h 1099118"/>
              <a:gd name="connsiteX18" fmla="*/ 1411588 w 1616830"/>
              <a:gd name="connsiteY18" fmla="*/ 792383 h 1099118"/>
              <a:gd name="connsiteX19" fmla="*/ 1273076 w 1616830"/>
              <a:gd name="connsiteY19" fmla="*/ 799378 h 1099118"/>
              <a:gd name="connsiteX20" fmla="*/ 483209 w 1616830"/>
              <a:gd name="connsiteY20" fmla="*/ 1085716 h 1099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16830" h="1099118">
                <a:moveTo>
                  <a:pt x="465288" y="1099118"/>
                </a:moveTo>
                <a:lnTo>
                  <a:pt x="344622" y="933037"/>
                </a:lnTo>
                <a:lnTo>
                  <a:pt x="345934" y="932272"/>
                </a:lnTo>
                <a:cubicBezTo>
                  <a:pt x="430810" y="870606"/>
                  <a:pt x="449626" y="751809"/>
                  <a:pt x="387959" y="666933"/>
                </a:cubicBezTo>
                <a:cubicBezTo>
                  <a:pt x="326293" y="582056"/>
                  <a:pt x="207496" y="563241"/>
                  <a:pt x="122620" y="624907"/>
                </a:cubicBezTo>
                <a:lnTo>
                  <a:pt x="121577" y="626043"/>
                </a:lnTo>
                <a:lnTo>
                  <a:pt x="0" y="458707"/>
                </a:lnTo>
                <a:lnTo>
                  <a:pt x="40181" y="428660"/>
                </a:lnTo>
                <a:cubicBezTo>
                  <a:pt x="375511" y="202114"/>
                  <a:pt x="768272" y="54123"/>
                  <a:pt x="1192060" y="11085"/>
                </a:cubicBezTo>
                <a:lnTo>
                  <a:pt x="1411587" y="0"/>
                </a:lnTo>
                <a:lnTo>
                  <a:pt x="1411587" y="261129"/>
                </a:lnTo>
                <a:lnTo>
                  <a:pt x="1411587" y="304578"/>
                </a:lnTo>
                <a:lnTo>
                  <a:pt x="1442287" y="283881"/>
                </a:lnTo>
                <a:cubicBezTo>
                  <a:pt x="1457318" y="277523"/>
                  <a:pt x="1473844" y="274007"/>
                  <a:pt x="1491191" y="274007"/>
                </a:cubicBezTo>
                <a:cubicBezTo>
                  <a:pt x="1560580" y="274007"/>
                  <a:pt x="1616830" y="330257"/>
                  <a:pt x="1616830" y="399646"/>
                </a:cubicBezTo>
                <a:cubicBezTo>
                  <a:pt x="1616830" y="469035"/>
                  <a:pt x="1560580" y="525285"/>
                  <a:pt x="1491191" y="525285"/>
                </a:cubicBezTo>
                <a:cubicBezTo>
                  <a:pt x="1473844" y="525285"/>
                  <a:pt x="1457318" y="521770"/>
                  <a:pt x="1442287" y="515412"/>
                </a:cubicBezTo>
                <a:lnTo>
                  <a:pt x="1411588" y="494715"/>
                </a:lnTo>
                <a:lnTo>
                  <a:pt x="1411588" y="792383"/>
                </a:lnTo>
                <a:lnTo>
                  <a:pt x="1273076" y="799378"/>
                </a:lnTo>
                <a:cubicBezTo>
                  <a:pt x="982475" y="828890"/>
                  <a:pt x="713153" y="930370"/>
                  <a:pt x="483209" y="1085716"/>
                </a:cubicBezTo>
                <a:close/>
              </a:path>
            </a:pathLst>
          </a:custGeom>
          <a:solidFill>
            <a:srgbClr val="5E9732"/>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Freeform: Shape 183">
            <a:extLst>
              <a:ext uri="{FF2B5EF4-FFF2-40B4-BE49-F238E27FC236}">
                <a16:creationId xmlns:a16="http://schemas.microsoft.com/office/drawing/2014/main" id="{EE02A387-A32B-7DE4-E738-CC8061265BB7}"/>
              </a:ext>
            </a:extLst>
          </p:cNvPr>
          <p:cNvSpPr/>
          <p:nvPr/>
        </p:nvSpPr>
        <p:spPr>
          <a:xfrm rot="12960000">
            <a:off x="5138605" y="4788872"/>
            <a:ext cx="1110525" cy="756386"/>
          </a:xfrm>
          <a:custGeom>
            <a:avLst/>
            <a:gdLst>
              <a:gd name="connsiteX0" fmla="*/ 1411619 w 1615532"/>
              <a:gd name="connsiteY0" fmla="*/ 792282 h 1100349"/>
              <a:gd name="connsiteX1" fmla="*/ 1389241 w 1615532"/>
              <a:gd name="connsiteY1" fmla="*/ 791975 h 1100349"/>
              <a:gd name="connsiteX2" fmla="*/ 581920 w 1615532"/>
              <a:gd name="connsiteY2" fmla="*/ 1024592 h 1100349"/>
              <a:gd name="connsiteX3" fmla="*/ 465750 w 1615532"/>
              <a:gd name="connsiteY3" fmla="*/ 1100349 h 1100349"/>
              <a:gd name="connsiteX4" fmla="*/ 346379 w 1615532"/>
              <a:gd name="connsiteY4" fmla="*/ 936049 h 1100349"/>
              <a:gd name="connsiteX5" fmla="*/ 349062 w 1615532"/>
              <a:gd name="connsiteY5" fmla="*/ 934485 h 1100349"/>
              <a:gd name="connsiteX6" fmla="*/ 391088 w 1615532"/>
              <a:gd name="connsiteY6" fmla="*/ 669145 h 1100349"/>
              <a:gd name="connsiteX7" fmla="*/ 125748 w 1615532"/>
              <a:gd name="connsiteY7" fmla="*/ 627120 h 1100349"/>
              <a:gd name="connsiteX8" fmla="*/ 123432 w 1615532"/>
              <a:gd name="connsiteY8" fmla="*/ 629187 h 1100349"/>
              <a:gd name="connsiteX9" fmla="*/ 120196 w 1615532"/>
              <a:gd name="connsiteY9" fmla="*/ 624732 h 1100349"/>
              <a:gd name="connsiteX10" fmla="*/ 0 w 1615532"/>
              <a:gd name="connsiteY10" fmla="*/ 459297 h 1100349"/>
              <a:gd name="connsiteX11" fmla="*/ 184117 w 1615532"/>
              <a:gd name="connsiteY11" fmla="*/ 339232 h 1100349"/>
              <a:gd name="connsiteX12" fmla="*/ 1361449 w 1615532"/>
              <a:gd name="connsiteY12" fmla="*/ 0 h 1100349"/>
              <a:gd name="connsiteX13" fmla="*/ 1411619 w 1615532"/>
              <a:gd name="connsiteY13" fmla="*/ 690 h 1100349"/>
              <a:gd name="connsiteX14" fmla="*/ 1411619 w 1615532"/>
              <a:gd name="connsiteY14" fmla="*/ 284882 h 1100349"/>
              <a:gd name="connsiteX15" fmla="*/ 1411619 w 1615532"/>
              <a:gd name="connsiteY15" fmla="*/ 299117 h 1100349"/>
              <a:gd name="connsiteX16" fmla="*/ 1440989 w 1615532"/>
              <a:gd name="connsiteY16" fmla="*/ 279315 h 1100349"/>
              <a:gd name="connsiteX17" fmla="*/ 1489894 w 1615532"/>
              <a:gd name="connsiteY17" fmla="*/ 269442 h 1100349"/>
              <a:gd name="connsiteX18" fmla="*/ 1615532 w 1615532"/>
              <a:gd name="connsiteY18" fmla="*/ 395081 h 1100349"/>
              <a:gd name="connsiteX19" fmla="*/ 1489894 w 1615532"/>
              <a:gd name="connsiteY19" fmla="*/ 520720 h 1100349"/>
              <a:gd name="connsiteX20" fmla="*/ 1440989 w 1615532"/>
              <a:gd name="connsiteY20" fmla="*/ 510847 h 1100349"/>
              <a:gd name="connsiteX21" fmla="*/ 1411619 w 1615532"/>
              <a:gd name="connsiteY21" fmla="*/ 491045 h 1100349"/>
              <a:gd name="connsiteX22" fmla="*/ 1411619 w 1615532"/>
              <a:gd name="connsiteY22" fmla="*/ 509522 h 1100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15532" h="1100349">
                <a:moveTo>
                  <a:pt x="1411619" y="792282"/>
                </a:moveTo>
                <a:lnTo>
                  <a:pt x="1389241" y="791975"/>
                </a:lnTo>
                <a:cubicBezTo>
                  <a:pt x="1111903" y="801455"/>
                  <a:pt x="834366" y="877658"/>
                  <a:pt x="581920" y="1024592"/>
                </a:cubicBezTo>
                <a:lnTo>
                  <a:pt x="465750" y="1100349"/>
                </a:lnTo>
                <a:lnTo>
                  <a:pt x="346379" y="936049"/>
                </a:lnTo>
                <a:lnTo>
                  <a:pt x="349062" y="934485"/>
                </a:lnTo>
                <a:cubicBezTo>
                  <a:pt x="433938" y="872818"/>
                  <a:pt x="452754" y="754022"/>
                  <a:pt x="391088" y="669145"/>
                </a:cubicBezTo>
                <a:cubicBezTo>
                  <a:pt x="329421" y="584269"/>
                  <a:pt x="210625" y="565453"/>
                  <a:pt x="125748" y="627120"/>
                </a:cubicBezTo>
                <a:lnTo>
                  <a:pt x="123432" y="629187"/>
                </a:lnTo>
                <a:lnTo>
                  <a:pt x="120196" y="624732"/>
                </a:lnTo>
                <a:lnTo>
                  <a:pt x="0" y="459297"/>
                </a:lnTo>
                <a:lnTo>
                  <a:pt x="184117" y="339232"/>
                </a:lnTo>
                <a:cubicBezTo>
                  <a:pt x="552265" y="124953"/>
                  <a:pt x="957002" y="13824"/>
                  <a:pt x="1361449" y="0"/>
                </a:cubicBezTo>
                <a:lnTo>
                  <a:pt x="1411619" y="690"/>
                </a:lnTo>
                <a:lnTo>
                  <a:pt x="1411619" y="284882"/>
                </a:lnTo>
                <a:lnTo>
                  <a:pt x="1411619" y="299117"/>
                </a:lnTo>
                <a:lnTo>
                  <a:pt x="1440989" y="279315"/>
                </a:lnTo>
                <a:cubicBezTo>
                  <a:pt x="1456020" y="272957"/>
                  <a:pt x="1472546" y="269442"/>
                  <a:pt x="1489894" y="269442"/>
                </a:cubicBezTo>
                <a:cubicBezTo>
                  <a:pt x="1559282" y="269442"/>
                  <a:pt x="1615533" y="325692"/>
                  <a:pt x="1615532" y="395081"/>
                </a:cubicBezTo>
                <a:cubicBezTo>
                  <a:pt x="1615533" y="464470"/>
                  <a:pt x="1559282" y="520720"/>
                  <a:pt x="1489894" y="520720"/>
                </a:cubicBezTo>
                <a:cubicBezTo>
                  <a:pt x="1472546" y="520720"/>
                  <a:pt x="1456021" y="517204"/>
                  <a:pt x="1440989" y="510847"/>
                </a:cubicBezTo>
                <a:lnTo>
                  <a:pt x="1411619" y="491045"/>
                </a:lnTo>
                <a:lnTo>
                  <a:pt x="1411619" y="509522"/>
                </a:lnTo>
                <a:close/>
              </a:path>
            </a:pathLst>
          </a:custGeom>
          <a:solidFill>
            <a:srgbClr val="003366"/>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Freeform: Shape 187">
            <a:extLst>
              <a:ext uri="{FF2B5EF4-FFF2-40B4-BE49-F238E27FC236}">
                <a16:creationId xmlns:a16="http://schemas.microsoft.com/office/drawing/2014/main" id="{AA024CF5-6AEE-775D-6F6F-88FD531FA758}"/>
              </a:ext>
            </a:extLst>
          </p:cNvPr>
          <p:cNvSpPr/>
          <p:nvPr/>
        </p:nvSpPr>
        <p:spPr>
          <a:xfrm rot="15120000">
            <a:off x="4426348" y="4271925"/>
            <a:ext cx="1110328" cy="756036"/>
          </a:xfrm>
          <a:custGeom>
            <a:avLst/>
            <a:gdLst>
              <a:gd name="connsiteX0" fmla="*/ 1605372 w 1615246"/>
              <a:gd name="connsiteY0" fmla="*/ 445601 h 1099840"/>
              <a:gd name="connsiteX1" fmla="*/ 1489607 w 1615246"/>
              <a:gd name="connsiteY1" fmla="*/ 522335 h 1099840"/>
              <a:gd name="connsiteX2" fmla="*/ 1440702 w 1615246"/>
              <a:gd name="connsiteY2" fmla="*/ 512462 h 1099840"/>
              <a:gd name="connsiteX3" fmla="*/ 1410966 w 1615246"/>
              <a:gd name="connsiteY3" fmla="*/ 492413 h 1099840"/>
              <a:gd name="connsiteX4" fmla="*/ 1410966 w 1615246"/>
              <a:gd name="connsiteY4" fmla="*/ 503099 h 1099840"/>
              <a:gd name="connsiteX5" fmla="*/ 1410966 w 1615246"/>
              <a:gd name="connsiteY5" fmla="*/ 792176 h 1099840"/>
              <a:gd name="connsiteX6" fmla="*/ 1301473 w 1615246"/>
              <a:gd name="connsiteY6" fmla="*/ 796194 h 1099840"/>
              <a:gd name="connsiteX7" fmla="*/ 520264 w 1615246"/>
              <a:gd name="connsiteY7" fmla="*/ 1061038 h 1099840"/>
              <a:gd name="connsiteX8" fmla="*/ 465288 w 1615246"/>
              <a:gd name="connsiteY8" fmla="*/ 1099840 h 1099840"/>
              <a:gd name="connsiteX9" fmla="*/ 342645 w 1615246"/>
              <a:gd name="connsiteY9" fmla="*/ 931039 h 1099840"/>
              <a:gd name="connsiteX10" fmla="*/ 344277 w 1615246"/>
              <a:gd name="connsiteY10" fmla="*/ 930292 h 1099840"/>
              <a:gd name="connsiteX11" fmla="*/ 386303 w 1615246"/>
              <a:gd name="connsiteY11" fmla="*/ 664953 h 1099840"/>
              <a:gd name="connsiteX12" fmla="*/ 120963 w 1615246"/>
              <a:gd name="connsiteY12" fmla="*/ 622926 h 1099840"/>
              <a:gd name="connsiteX13" fmla="*/ 119645 w 1615246"/>
              <a:gd name="connsiteY13" fmla="*/ 624104 h 1099840"/>
              <a:gd name="connsiteX14" fmla="*/ 0 w 1615246"/>
              <a:gd name="connsiteY14" fmla="*/ 459428 h 1099840"/>
              <a:gd name="connsiteX15" fmla="*/ 94504 w 1615246"/>
              <a:gd name="connsiteY15" fmla="*/ 392734 h 1099840"/>
              <a:gd name="connsiteX16" fmla="*/ 1233753 w 1615246"/>
              <a:gd name="connsiteY16" fmla="*/ 6506 h 1099840"/>
              <a:gd name="connsiteX17" fmla="*/ 1410966 w 1615246"/>
              <a:gd name="connsiteY17" fmla="*/ 0 h 1099840"/>
              <a:gd name="connsiteX18" fmla="*/ 1410966 w 1615246"/>
              <a:gd name="connsiteY18" fmla="*/ 278460 h 1099840"/>
              <a:gd name="connsiteX19" fmla="*/ 1410966 w 1615246"/>
              <a:gd name="connsiteY19" fmla="*/ 300979 h 1099840"/>
              <a:gd name="connsiteX20" fmla="*/ 1440702 w 1615246"/>
              <a:gd name="connsiteY20" fmla="*/ 280930 h 1099840"/>
              <a:gd name="connsiteX21" fmla="*/ 1489607 w 1615246"/>
              <a:gd name="connsiteY21" fmla="*/ 271057 h 1099840"/>
              <a:gd name="connsiteX22" fmla="*/ 1615246 w 1615246"/>
              <a:gd name="connsiteY22" fmla="*/ 396696 h 1099840"/>
              <a:gd name="connsiteX23" fmla="*/ 1605372 w 1615246"/>
              <a:gd name="connsiteY23" fmla="*/ 445601 h 109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5246" h="1099840">
                <a:moveTo>
                  <a:pt x="1605372" y="445601"/>
                </a:moveTo>
                <a:cubicBezTo>
                  <a:pt x="1586299" y="490694"/>
                  <a:pt x="1541648" y="522335"/>
                  <a:pt x="1489607" y="522335"/>
                </a:cubicBezTo>
                <a:cubicBezTo>
                  <a:pt x="1472259" y="522335"/>
                  <a:pt x="1455733" y="518819"/>
                  <a:pt x="1440702" y="512462"/>
                </a:cubicBezTo>
                <a:lnTo>
                  <a:pt x="1410966" y="492413"/>
                </a:lnTo>
                <a:lnTo>
                  <a:pt x="1410966" y="503099"/>
                </a:lnTo>
                <a:lnTo>
                  <a:pt x="1410966" y="792176"/>
                </a:lnTo>
                <a:lnTo>
                  <a:pt x="1301473" y="796194"/>
                </a:lnTo>
                <a:cubicBezTo>
                  <a:pt x="1021781" y="820304"/>
                  <a:pt x="753774" y="912461"/>
                  <a:pt x="520264" y="1061038"/>
                </a:cubicBezTo>
                <a:lnTo>
                  <a:pt x="465288" y="1099840"/>
                </a:lnTo>
                <a:lnTo>
                  <a:pt x="342645" y="931039"/>
                </a:lnTo>
                <a:lnTo>
                  <a:pt x="344277" y="930292"/>
                </a:lnTo>
                <a:cubicBezTo>
                  <a:pt x="429154" y="868626"/>
                  <a:pt x="447969" y="749829"/>
                  <a:pt x="386303" y="664953"/>
                </a:cubicBezTo>
                <a:cubicBezTo>
                  <a:pt x="324636" y="580076"/>
                  <a:pt x="205840" y="561261"/>
                  <a:pt x="120963" y="622926"/>
                </a:cubicBezTo>
                <a:lnTo>
                  <a:pt x="119645" y="624104"/>
                </a:lnTo>
                <a:lnTo>
                  <a:pt x="0" y="459428"/>
                </a:lnTo>
                <a:lnTo>
                  <a:pt x="94504" y="392734"/>
                </a:lnTo>
                <a:cubicBezTo>
                  <a:pt x="435035" y="176057"/>
                  <a:pt x="825876" y="41666"/>
                  <a:pt x="1233753" y="6506"/>
                </a:cubicBezTo>
                <a:lnTo>
                  <a:pt x="1410966" y="0"/>
                </a:lnTo>
                <a:lnTo>
                  <a:pt x="1410966" y="278460"/>
                </a:lnTo>
                <a:lnTo>
                  <a:pt x="1410966" y="300979"/>
                </a:lnTo>
                <a:lnTo>
                  <a:pt x="1440702" y="280930"/>
                </a:lnTo>
                <a:cubicBezTo>
                  <a:pt x="1455733" y="274573"/>
                  <a:pt x="1472259" y="271057"/>
                  <a:pt x="1489607" y="271057"/>
                </a:cubicBezTo>
                <a:cubicBezTo>
                  <a:pt x="1558996" y="271057"/>
                  <a:pt x="1615246" y="327307"/>
                  <a:pt x="1615246" y="396696"/>
                </a:cubicBezTo>
                <a:cubicBezTo>
                  <a:pt x="1615246" y="414043"/>
                  <a:pt x="1611730" y="430569"/>
                  <a:pt x="1605372" y="445601"/>
                </a:cubicBezTo>
                <a:close/>
              </a:path>
            </a:pathLst>
          </a:custGeom>
          <a:solidFill>
            <a:srgbClr val="005188"/>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9" name="Freeform: Shape 191">
            <a:extLst>
              <a:ext uri="{FF2B5EF4-FFF2-40B4-BE49-F238E27FC236}">
                <a16:creationId xmlns:a16="http://schemas.microsoft.com/office/drawing/2014/main" id="{A6DEB25D-124A-0E34-EB58-1F827B02D5F5}"/>
              </a:ext>
            </a:extLst>
          </p:cNvPr>
          <p:cNvSpPr/>
          <p:nvPr/>
        </p:nvSpPr>
        <p:spPr>
          <a:xfrm rot="17280000">
            <a:off x="4152337" y="3435874"/>
            <a:ext cx="1110233" cy="756630"/>
          </a:xfrm>
          <a:custGeom>
            <a:avLst/>
            <a:gdLst>
              <a:gd name="connsiteX0" fmla="*/ 1605234 w 1615107"/>
              <a:gd name="connsiteY0" fmla="*/ 348808 h 1100704"/>
              <a:gd name="connsiteX1" fmla="*/ 1615107 w 1615107"/>
              <a:gd name="connsiteY1" fmla="*/ 397712 h 1100704"/>
              <a:gd name="connsiteX2" fmla="*/ 1489468 w 1615107"/>
              <a:gd name="connsiteY2" fmla="*/ 523351 h 1100704"/>
              <a:gd name="connsiteX3" fmla="*/ 1440564 w 1615107"/>
              <a:gd name="connsiteY3" fmla="*/ 513478 h 1100704"/>
              <a:gd name="connsiteX4" fmla="*/ 1412769 w 1615107"/>
              <a:gd name="connsiteY4" fmla="*/ 494738 h 1100704"/>
              <a:gd name="connsiteX5" fmla="*/ 1412770 w 1615107"/>
              <a:gd name="connsiteY5" fmla="*/ 793145 h 1100704"/>
              <a:gd name="connsiteX6" fmla="*/ 1259004 w 1615107"/>
              <a:gd name="connsiteY6" fmla="*/ 802764 h 1100704"/>
              <a:gd name="connsiteX7" fmla="*/ 916773 w 1615107"/>
              <a:gd name="connsiteY7" fmla="*/ 877030 h 1100704"/>
              <a:gd name="connsiteX8" fmla="*/ 596250 w 1615107"/>
              <a:gd name="connsiteY8" fmla="*/ 1018106 h 1100704"/>
              <a:gd name="connsiteX9" fmla="*/ 466197 w 1615107"/>
              <a:gd name="connsiteY9" fmla="*/ 1100704 h 1100704"/>
              <a:gd name="connsiteX10" fmla="*/ 345930 w 1615107"/>
              <a:gd name="connsiteY10" fmla="*/ 935172 h 1100704"/>
              <a:gd name="connsiteX11" fmla="*/ 347778 w 1615107"/>
              <a:gd name="connsiteY11" fmla="*/ 934094 h 1100704"/>
              <a:gd name="connsiteX12" fmla="*/ 389804 w 1615107"/>
              <a:gd name="connsiteY12" fmla="*/ 668755 h 1100704"/>
              <a:gd name="connsiteX13" fmla="*/ 124465 w 1615107"/>
              <a:gd name="connsiteY13" fmla="*/ 626729 h 1100704"/>
              <a:gd name="connsiteX14" fmla="*/ 122996 w 1615107"/>
              <a:gd name="connsiteY14" fmla="*/ 628327 h 1100704"/>
              <a:gd name="connsiteX15" fmla="*/ 0 w 1615107"/>
              <a:gd name="connsiteY15" fmla="*/ 459037 h 1100704"/>
              <a:gd name="connsiteX16" fmla="*/ 204489 w 1615107"/>
              <a:gd name="connsiteY16" fmla="*/ 329165 h 1100704"/>
              <a:gd name="connsiteX17" fmla="*/ 671913 w 1615107"/>
              <a:gd name="connsiteY17" fmla="*/ 123430 h 1100704"/>
              <a:gd name="connsiteX18" fmla="*/ 1170994 w 1615107"/>
              <a:gd name="connsiteY18" fmla="*/ 15127 h 1100704"/>
              <a:gd name="connsiteX19" fmla="*/ 1412770 w 1615107"/>
              <a:gd name="connsiteY19" fmla="*/ 0 h 1100704"/>
              <a:gd name="connsiteX20" fmla="*/ 1412769 w 1615107"/>
              <a:gd name="connsiteY20" fmla="*/ 267690 h 1100704"/>
              <a:gd name="connsiteX21" fmla="*/ 1412769 w 1615107"/>
              <a:gd name="connsiteY21" fmla="*/ 300686 h 1100704"/>
              <a:gd name="connsiteX22" fmla="*/ 1440564 w 1615107"/>
              <a:gd name="connsiteY22" fmla="*/ 281947 h 1100704"/>
              <a:gd name="connsiteX23" fmla="*/ 1489468 w 1615107"/>
              <a:gd name="connsiteY23" fmla="*/ 272073 h 1100704"/>
              <a:gd name="connsiteX24" fmla="*/ 1605234 w 1615107"/>
              <a:gd name="connsiteY24" fmla="*/ 348808 h 110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615107" h="1100704">
                <a:moveTo>
                  <a:pt x="1605234" y="348808"/>
                </a:moveTo>
                <a:cubicBezTo>
                  <a:pt x="1611592" y="363839"/>
                  <a:pt x="1615107" y="380365"/>
                  <a:pt x="1615107" y="397712"/>
                </a:cubicBezTo>
                <a:cubicBezTo>
                  <a:pt x="1615107" y="467101"/>
                  <a:pt x="1558857" y="523352"/>
                  <a:pt x="1489468" y="523351"/>
                </a:cubicBezTo>
                <a:cubicBezTo>
                  <a:pt x="1472121" y="523352"/>
                  <a:pt x="1455595" y="519836"/>
                  <a:pt x="1440564" y="513478"/>
                </a:cubicBezTo>
                <a:lnTo>
                  <a:pt x="1412769" y="494738"/>
                </a:lnTo>
                <a:lnTo>
                  <a:pt x="1412770" y="793145"/>
                </a:lnTo>
                <a:lnTo>
                  <a:pt x="1259004" y="802764"/>
                </a:lnTo>
                <a:cubicBezTo>
                  <a:pt x="1144850" y="815641"/>
                  <a:pt x="1030284" y="840147"/>
                  <a:pt x="916773" y="877030"/>
                </a:cubicBezTo>
                <a:cubicBezTo>
                  <a:pt x="803261" y="913913"/>
                  <a:pt x="696173" y="961426"/>
                  <a:pt x="596250" y="1018106"/>
                </a:cubicBezTo>
                <a:lnTo>
                  <a:pt x="466197" y="1100704"/>
                </a:lnTo>
                <a:lnTo>
                  <a:pt x="345930" y="935172"/>
                </a:lnTo>
                <a:lnTo>
                  <a:pt x="347778" y="934094"/>
                </a:lnTo>
                <a:cubicBezTo>
                  <a:pt x="432656" y="872428"/>
                  <a:pt x="451470" y="753631"/>
                  <a:pt x="389804" y="668755"/>
                </a:cubicBezTo>
                <a:cubicBezTo>
                  <a:pt x="328138" y="583878"/>
                  <a:pt x="209341" y="565063"/>
                  <a:pt x="124465" y="626729"/>
                </a:cubicBezTo>
                <a:lnTo>
                  <a:pt x="122996" y="628327"/>
                </a:lnTo>
                <a:lnTo>
                  <a:pt x="0" y="459037"/>
                </a:lnTo>
                <a:lnTo>
                  <a:pt x="204489" y="329165"/>
                </a:lnTo>
                <a:cubicBezTo>
                  <a:pt x="350205" y="246504"/>
                  <a:pt x="506375" y="177218"/>
                  <a:pt x="671913" y="123430"/>
                </a:cubicBezTo>
                <a:cubicBezTo>
                  <a:pt x="837451" y="69643"/>
                  <a:pt x="1004521" y="33905"/>
                  <a:pt x="1170994" y="15127"/>
                </a:cubicBezTo>
                <a:lnTo>
                  <a:pt x="1412770" y="0"/>
                </a:lnTo>
                <a:cubicBezTo>
                  <a:pt x="1412769" y="89230"/>
                  <a:pt x="1412769" y="178460"/>
                  <a:pt x="1412769" y="267690"/>
                </a:cubicBezTo>
                <a:lnTo>
                  <a:pt x="1412769" y="300686"/>
                </a:lnTo>
                <a:lnTo>
                  <a:pt x="1440564" y="281947"/>
                </a:lnTo>
                <a:cubicBezTo>
                  <a:pt x="1455595" y="275589"/>
                  <a:pt x="1472121" y="272073"/>
                  <a:pt x="1489468" y="272073"/>
                </a:cubicBezTo>
                <a:cubicBezTo>
                  <a:pt x="1541510" y="272073"/>
                  <a:pt x="1586161" y="303714"/>
                  <a:pt x="1605234" y="348808"/>
                </a:cubicBezTo>
                <a:close/>
              </a:path>
            </a:pathLst>
          </a:custGeom>
          <a:solidFill>
            <a:srgbClr val="C41230"/>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Freeform: Shape 193">
            <a:extLst>
              <a:ext uri="{FF2B5EF4-FFF2-40B4-BE49-F238E27FC236}">
                <a16:creationId xmlns:a16="http://schemas.microsoft.com/office/drawing/2014/main" id="{79F35FEE-F7DC-1009-4159-C5E7FD21D4AA}"/>
              </a:ext>
            </a:extLst>
          </p:cNvPr>
          <p:cNvSpPr/>
          <p:nvPr/>
        </p:nvSpPr>
        <p:spPr>
          <a:xfrm rot="19440000">
            <a:off x="5265390" y="2037900"/>
            <a:ext cx="970354" cy="756386"/>
          </a:xfrm>
          <a:custGeom>
            <a:avLst/>
            <a:gdLst>
              <a:gd name="connsiteX0" fmla="*/ 1411618 w 1411618"/>
              <a:gd name="connsiteY0" fmla="*/ 459300 h 1100350"/>
              <a:gd name="connsiteX1" fmla="*/ 1249018 w 1411618"/>
              <a:gd name="connsiteY1" fmla="*/ 683098 h 1100350"/>
              <a:gd name="connsiteX2" fmla="*/ 1235116 w 1411618"/>
              <a:gd name="connsiteY2" fmla="*/ 702232 h 1100350"/>
              <a:gd name="connsiteX3" fmla="*/ 1270963 w 1411618"/>
              <a:gd name="connsiteY3" fmla="*/ 703491 h 1100350"/>
              <a:gd name="connsiteX4" fmla="*/ 1316331 w 1411618"/>
              <a:gd name="connsiteY4" fmla="*/ 724249 h 1100350"/>
              <a:gd name="connsiteX5" fmla="*/ 1344126 w 1411618"/>
              <a:gd name="connsiteY5" fmla="*/ 899742 h 1100350"/>
              <a:gd name="connsiteX6" fmla="*/ 1168633 w 1411618"/>
              <a:gd name="connsiteY6" fmla="*/ 927537 h 1100350"/>
              <a:gd name="connsiteX7" fmla="*/ 1134872 w 1411618"/>
              <a:gd name="connsiteY7" fmla="*/ 890805 h 1100350"/>
              <a:gd name="connsiteX8" fmla="*/ 1122598 w 1411618"/>
              <a:gd name="connsiteY8" fmla="*/ 857102 h 1100350"/>
              <a:gd name="connsiteX9" fmla="*/ 1116979 w 1411618"/>
              <a:gd name="connsiteY9" fmla="*/ 864836 h 1100350"/>
              <a:gd name="connsiteX10" fmla="*/ 945869 w 1411618"/>
              <a:gd name="connsiteY10" fmla="*/ 1100350 h 1100350"/>
              <a:gd name="connsiteX11" fmla="*/ 829699 w 1411618"/>
              <a:gd name="connsiteY11" fmla="*/ 1024594 h 1100350"/>
              <a:gd name="connsiteX12" fmla="*/ 22378 w 1411618"/>
              <a:gd name="connsiteY12" fmla="*/ 791976 h 1100350"/>
              <a:gd name="connsiteX13" fmla="*/ 0 w 1411618"/>
              <a:gd name="connsiteY13" fmla="*/ 792284 h 1100350"/>
              <a:gd name="connsiteX14" fmla="*/ 0 w 1411618"/>
              <a:gd name="connsiteY14" fmla="*/ 587518 h 1100350"/>
              <a:gd name="connsiteX15" fmla="*/ 69716 w 1411618"/>
              <a:gd name="connsiteY15" fmla="*/ 573443 h 1100350"/>
              <a:gd name="connsiteX16" fmla="*/ 185737 w 1411618"/>
              <a:gd name="connsiteY16" fmla="*/ 398409 h 1100350"/>
              <a:gd name="connsiteX17" fmla="*/ 34058 w 1411618"/>
              <a:gd name="connsiteY17" fmla="*/ 212306 h 1100350"/>
              <a:gd name="connsiteX18" fmla="*/ 0 w 1411618"/>
              <a:gd name="connsiteY18" fmla="*/ 208873 h 1100350"/>
              <a:gd name="connsiteX19" fmla="*/ 0 w 1411618"/>
              <a:gd name="connsiteY19" fmla="*/ 692 h 1100350"/>
              <a:gd name="connsiteX20" fmla="*/ 50168 w 1411618"/>
              <a:gd name="connsiteY20" fmla="*/ 0 h 1100350"/>
              <a:gd name="connsiteX21" fmla="*/ 1227500 w 1411618"/>
              <a:gd name="connsiteY21" fmla="*/ 339234 h 1100350"/>
              <a:gd name="connsiteX22" fmla="*/ 1411618 w 1411618"/>
              <a:gd name="connsiteY22" fmla="*/ 459300 h 1100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11618" h="1100350">
                <a:moveTo>
                  <a:pt x="1411618" y="459300"/>
                </a:moveTo>
                <a:lnTo>
                  <a:pt x="1249018" y="683098"/>
                </a:lnTo>
                <a:lnTo>
                  <a:pt x="1235116" y="702232"/>
                </a:lnTo>
                <a:lnTo>
                  <a:pt x="1270963" y="703491"/>
                </a:lnTo>
                <a:cubicBezTo>
                  <a:pt x="1286860" y="707183"/>
                  <a:pt x="1302296" y="714052"/>
                  <a:pt x="1316331" y="724249"/>
                </a:cubicBezTo>
                <a:cubicBezTo>
                  <a:pt x="1372469" y="765035"/>
                  <a:pt x="1384912" y="843605"/>
                  <a:pt x="1344126" y="899742"/>
                </a:cubicBezTo>
                <a:cubicBezTo>
                  <a:pt x="1303340" y="955879"/>
                  <a:pt x="1224770" y="968323"/>
                  <a:pt x="1168633" y="927537"/>
                </a:cubicBezTo>
                <a:cubicBezTo>
                  <a:pt x="1154599" y="917341"/>
                  <a:pt x="1143296" y="904783"/>
                  <a:pt x="1134872" y="890805"/>
                </a:cubicBezTo>
                <a:lnTo>
                  <a:pt x="1122598" y="857102"/>
                </a:lnTo>
                <a:lnTo>
                  <a:pt x="1116979" y="864836"/>
                </a:lnTo>
                <a:lnTo>
                  <a:pt x="945869" y="1100350"/>
                </a:lnTo>
                <a:lnTo>
                  <a:pt x="829699" y="1024594"/>
                </a:lnTo>
                <a:cubicBezTo>
                  <a:pt x="577252" y="877658"/>
                  <a:pt x="299714" y="801455"/>
                  <a:pt x="22378" y="791976"/>
                </a:cubicBezTo>
                <a:lnTo>
                  <a:pt x="0" y="792284"/>
                </a:lnTo>
                <a:lnTo>
                  <a:pt x="0" y="587518"/>
                </a:lnTo>
                <a:lnTo>
                  <a:pt x="69716" y="573443"/>
                </a:lnTo>
                <a:cubicBezTo>
                  <a:pt x="137897" y="544605"/>
                  <a:pt x="185736" y="477094"/>
                  <a:pt x="185737" y="398409"/>
                </a:cubicBezTo>
                <a:cubicBezTo>
                  <a:pt x="185736" y="306610"/>
                  <a:pt x="120621" y="230019"/>
                  <a:pt x="34058" y="212306"/>
                </a:cubicBezTo>
                <a:lnTo>
                  <a:pt x="0" y="208873"/>
                </a:lnTo>
                <a:lnTo>
                  <a:pt x="0" y="692"/>
                </a:lnTo>
                <a:lnTo>
                  <a:pt x="50168" y="0"/>
                </a:lnTo>
                <a:cubicBezTo>
                  <a:pt x="454614" y="13825"/>
                  <a:pt x="859353" y="124955"/>
                  <a:pt x="1227500" y="339234"/>
                </a:cubicBezTo>
                <a:lnTo>
                  <a:pt x="1411618" y="459300"/>
                </a:lnTo>
                <a:close/>
              </a:path>
            </a:pathLst>
          </a:custGeom>
          <a:solidFill>
            <a:srgbClr val="5E9732"/>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0" name="Freeform: Shape 195">
            <a:extLst>
              <a:ext uri="{FF2B5EF4-FFF2-40B4-BE49-F238E27FC236}">
                <a16:creationId xmlns:a16="http://schemas.microsoft.com/office/drawing/2014/main" id="{3A6161E1-707D-1CD2-D0CA-66183B49B30E}"/>
              </a:ext>
            </a:extLst>
          </p:cNvPr>
          <p:cNvSpPr/>
          <p:nvPr/>
        </p:nvSpPr>
        <p:spPr>
          <a:xfrm rot="19440000">
            <a:off x="4425203" y="2600265"/>
            <a:ext cx="1106358" cy="755143"/>
          </a:xfrm>
          <a:custGeom>
            <a:avLst/>
            <a:gdLst>
              <a:gd name="connsiteX0" fmla="*/ 1411542 w 1609470"/>
              <a:gd name="connsiteY0" fmla="*/ 0 h 1098541"/>
              <a:gd name="connsiteX1" fmla="*/ 1411542 w 1609470"/>
              <a:gd name="connsiteY1" fmla="*/ 274419 h 1098541"/>
              <a:gd name="connsiteX2" fmla="*/ 1411542 w 1609470"/>
              <a:gd name="connsiteY2" fmla="*/ 296660 h 1098541"/>
              <a:gd name="connsiteX3" fmla="*/ 1434926 w 1609470"/>
              <a:gd name="connsiteY3" fmla="*/ 280894 h 1098541"/>
              <a:gd name="connsiteX4" fmla="*/ 1483830 w 1609470"/>
              <a:gd name="connsiteY4" fmla="*/ 271021 h 1098541"/>
              <a:gd name="connsiteX5" fmla="*/ 1609470 w 1609470"/>
              <a:gd name="connsiteY5" fmla="*/ 396660 h 1098541"/>
              <a:gd name="connsiteX6" fmla="*/ 1483830 w 1609470"/>
              <a:gd name="connsiteY6" fmla="*/ 522299 h 1098541"/>
              <a:gd name="connsiteX7" fmla="*/ 1434926 w 1609470"/>
              <a:gd name="connsiteY7" fmla="*/ 512426 h 1098541"/>
              <a:gd name="connsiteX8" fmla="*/ 1411543 w 1609470"/>
              <a:gd name="connsiteY8" fmla="*/ 496661 h 1098541"/>
              <a:gd name="connsiteX9" fmla="*/ 1411543 w 1609470"/>
              <a:gd name="connsiteY9" fmla="*/ 499057 h 1098541"/>
              <a:gd name="connsiteX10" fmla="*/ 1411542 w 1609470"/>
              <a:gd name="connsiteY10" fmla="*/ 791591 h 1098541"/>
              <a:gd name="connsiteX11" fmla="*/ 1344256 w 1609470"/>
              <a:gd name="connsiteY11" fmla="*/ 792517 h 1098541"/>
              <a:gd name="connsiteX12" fmla="*/ 556576 w 1609470"/>
              <a:gd name="connsiteY12" fmla="*/ 1037436 h 1098541"/>
              <a:gd name="connsiteX13" fmla="*/ 465630 w 1609470"/>
              <a:gd name="connsiteY13" fmla="*/ 1098541 h 1098541"/>
              <a:gd name="connsiteX14" fmla="*/ 344174 w 1609470"/>
              <a:gd name="connsiteY14" fmla="*/ 931374 h 1098541"/>
              <a:gd name="connsiteX15" fmla="*/ 344346 w 1609470"/>
              <a:gd name="connsiteY15" fmla="*/ 931295 h 1098541"/>
              <a:gd name="connsiteX16" fmla="*/ 386372 w 1609470"/>
              <a:gd name="connsiteY16" fmla="*/ 665956 h 1098541"/>
              <a:gd name="connsiteX17" fmla="*/ 121033 w 1609470"/>
              <a:gd name="connsiteY17" fmla="*/ 623930 h 1098541"/>
              <a:gd name="connsiteX18" fmla="*/ 120894 w 1609470"/>
              <a:gd name="connsiteY18" fmla="*/ 624054 h 1098541"/>
              <a:gd name="connsiteX19" fmla="*/ 0 w 1609470"/>
              <a:gd name="connsiteY19" fmla="*/ 457658 h 1098541"/>
              <a:gd name="connsiteX20" fmla="*/ 147192 w 1609470"/>
              <a:gd name="connsiteY20" fmla="*/ 358760 h 1098541"/>
              <a:gd name="connsiteX21" fmla="*/ 1295885 w 1609470"/>
              <a:gd name="connsiteY21" fmla="*/ 1592 h 1098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9470" h="1098541">
                <a:moveTo>
                  <a:pt x="1411542" y="0"/>
                </a:moveTo>
                <a:lnTo>
                  <a:pt x="1411542" y="274419"/>
                </a:lnTo>
                <a:lnTo>
                  <a:pt x="1411542" y="296660"/>
                </a:lnTo>
                <a:lnTo>
                  <a:pt x="1434926" y="280894"/>
                </a:lnTo>
                <a:cubicBezTo>
                  <a:pt x="1449957" y="274537"/>
                  <a:pt x="1466483" y="271021"/>
                  <a:pt x="1483830" y="271021"/>
                </a:cubicBezTo>
                <a:cubicBezTo>
                  <a:pt x="1553219" y="271021"/>
                  <a:pt x="1609469" y="327271"/>
                  <a:pt x="1609470" y="396660"/>
                </a:cubicBezTo>
                <a:cubicBezTo>
                  <a:pt x="1609469" y="466049"/>
                  <a:pt x="1553219" y="522299"/>
                  <a:pt x="1483830" y="522299"/>
                </a:cubicBezTo>
                <a:cubicBezTo>
                  <a:pt x="1466483" y="522299"/>
                  <a:pt x="1449957" y="518784"/>
                  <a:pt x="1434926" y="512426"/>
                </a:cubicBezTo>
                <a:lnTo>
                  <a:pt x="1411543" y="496661"/>
                </a:lnTo>
                <a:lnTo>
                  <a:pt x="1411543" y="499057"/>
                </a:lnTo>
                <a:lnTo>
                  <a:pt x="1411542" y="791591"/>
                </a:lnTo>
                <a:lnTo>
                  <a:pt x="1344256" y="792517"/>
                </a:lnTo>
                <a:cubicBezTo>
                  <a:pt x="1068009" y="809569"/>
                  <a:pt x="797019" y="892543"/>
                  <a:pt x="556576" y="1037436"/>
                </a:cubicBezTo>
                <a:lnTo>
                  <a:pt x="465630" y="1098541"/>
                </a:lnTo>
                <a:lnTo>
                  <a:pt x="344174" y="931374"/>
                </a:lnTo>
                <a:lnTo>
                  <a:pt x="344346" y="931295"/>
                </a:lnTo>
                <a:cubicBezTo>
                  <a:pt x="429223" y="869628"/>
                  <a:pt x="448039" y="750832"/>
                  <a:pt x="386372" y="665956"/>
                </a:cubicBezTo>
                <a:cubicBezTo>
                  <a:pt x="324705" y="581079"/>
                  <a:pt x="205909" y="562263"/>
                  <a:pt x="121033" y="623930"/>
                </a:cubicBezTo>
                <a:lnTo>
                  <a:pt x="120894" y="624054"/>
                </a:lnTo>
                <a:lnTo>
                  <a:pt x="0" y="457658"/>
                </a:lnTo>
                <a:lnTo>
                  <a:pt x="147192" y="358760"/>
                </a:lnTo>
                <a:cubicBezTo>
                  <a:pt x="497838" y="147459"/>
                  <a:pt x="893029" y="26457"/>
                  <a:pt x="1295885" y="1592"/>
                </a:cubicBezTo>
                <a:close/>
              </a:path>
            </a:pathLst>
          </a:custGeom>
          <a:solidFill>
            <a:schemeClr val="bg2">
              <a:lumMod val="5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nvGrpSpPr>
          <p:cNvPr id="5" name="Group 4">
            <a:extLst>
              <a:ext uri="{FF2B5EF4-FFF2-40B4-BE49-F238E27FC236}">
                <a16:creationId xmlns:a16="http://schemas.microsoft.com/office/drawing/2014/main" id="{AD513D89-086E-121C-9A05-FC91691874FB}"/>
              </a:ext>
            </a:extLst>
          </p:cNvPr>
          <p:cNvGrpSpPr/>
          <p:nvPr/>
        </p:nvGrpSpPr>
        <p:grpSpPr>
          <a:xfrm>
            <a:off x="4285166" y="1955193"/>
            <a:ext cx="3694491" cy="3694488"/>
            <a:chOff x="3789347" y="1254852"/>
            <a:chExt cx="4504430" cy="4504426"/>
          </a:xfrm>
        </p:grpSpPr>
        <p:sp>
          <p:nvSpPr>
            <p:cNvPr id="9" name="Oval 8">
              <a:extLst>
                <a:ext uri="{FF2B5EF4-FFF2-40B4-BE49-F238E27FC236}">
                  <a16:creationId xmlns:a16="http://schemas.microsoft.com/office/drawing/2014/main" id="{0BF1F8EC-0BD6-E68D-3E56-76C679349D75}"/>
                </a:ext>
              </a:extLst>
            </p:cNvPr>
            <p:cNvSpPr/>
            <p:nvPr/>
          </p:nvSpPr>
          <p:spPr>
            <a:xfrm>
              <a:off x="4844465" y="2309968"/>
              <a:ext cx="2394195" cy="2394194"/>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Oval 9">
              <a:extLst>
                <a:ext uri="{FF2B5EF4-FFF2-40B4-BE49-F238E27FC236}">
                  <a16:creationId xmlns:a16="http://schemas.microsoft.com/office/drawing/2014/main" id="{B7BABAC7-EEDF-B2F5-983E-F11E094BD4A3}"/>
                </a:ext>
              </a:extLst>
            </p:cNvPr>
            <p:cNvSpPr/>
            <p:nvPr/>
          </p:nvSpPr>
          <p:spPr>
            <a:xfrm>
              <a:off x="5059762" y="2525265"/>
              <a:ext cx="1963600" cy="19636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id="{977B85BE-A896-53FE-48EC-43398F37398F}"/>
                </a:ext>
              </a:extLst>
            </p:cNvPr>
            <p:cNvSpPr/>
            <p:nvPr/>
          </p:nvSpPr>
          <p:spPr>
            <a:xfrm>
              <a:off x="3789347" y="1254852"/>
              <a:ext cx="4504430" cy="4504426"/>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7" name="Circle: Hollow 197">
            <a:extLst>
              <a:ext uri="{FF2B5EF4-FFF2-40B4-BE49-F238E27FC236}">
                <a16:creationId xmlns:a16="http://schemas.microsoft.com/office/drawing/2014/main" id="{FE0A54CD-183E-6C18-5198-36E4B40A19E2}"/>
              </a:ext>
            </a:extLst>
          </p:cNvPr>
          <p:cNvSpPr/>
          <p:nvPr/>
        </p:nvSpPr>
        <p:spPr>
          <a:xfrm>
            <a:off x="4392897" y="2077592"/>
            <a:ext cx="3483394" cy="3483393"/>
          </a:xfrm>
          <a:prstGeom prst="donut">
            <a:avLst>
              <a:gd name="adj" fmla="val 7588"/>
            </a:avLst>
          </a:prstGeom>
          <a:solidFill>
            <a:schemeClr val="tx1">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9B32501F-DA63-6A2F-1E96-230DB4BBEB78}"/>
              </a:ext>
            </a:extLst>
          </p:cNvPr>
          <p:cNvSpPr>
            <a:spLocks noGrp="1"/>
          </p:cNvSpPr>
          <p:nvPr>
            <p:ph type="sldNum" sz="quarter" idx="10"/>
          </p:nvPr>
        </p:nvSpPr>
        <p:spPr/>
        <p:txBody>
          <a:bodyPr/>
          <a:lstStyle/>
          <a:p>
            <a:fld id="{608A590B-EA45-4811-A9A8-40DF519EF08C}" type="slidenum">
              <a:rPr lang="en-US" smtClean="0"/>
              <a:pPr/>
              <a:t>53</a:t>
            </a:fld>
            <a:endParaRPr lang="en-US" dirty="0"/>
          </a:p>
        </p:txBody>
      </p:sp>
      <p:grpSp>
        <p:nvGrpSpPr>
          <p:cNvPr id="6" name="Group 5">
            <a:extLst>
              <a:ext uri="{FF2B5EF4-FFF2-40B4-BE49-F238E27FC236}">
                <a16:creationId xmlns:a16="http://schemas.microsoft.com/office/drawing/2014/main" id="{D5207DCF-1DBE-578F-89EF-5B3672F7956C}"/>
              </a:ext>
            </a:extLst>
          </p:cNvPr>
          <p:cNvGrpSpPr/>
          <p:nvPr/>
        </p:nvGrpSpPr>
        <p:grpSpPr>
          <a:xfrm>
            <a:off x="408721" y="1734232"/>
            <a:ext cx="11926614" cy="4179749"/>
            <a:chOff x="-881642" y="1148040"/>
            <a:chExt cx="14456499" cy="5066362"/>
          </a:xfrm>
        </p:grpSpPr>
        <p:grpSp>
          <p:nvGrpSpPr>
            <p:cNvPr id="52" name="Group 51">
              <a:extLst>
                <a:ext uri="{FF2B5EF4-FFF2-40B4-BE49-F238E27FC236}">
                  <a16:creationId xmlns:a16="http://schemas.microsoft.com/office/drawing/2014/main" id="{D8B9EC1E-C235-38BF-311D-768B7CE1D9CE}"/>
                </a:ext>
              </a:extLst>
            </p:cNvPr>
            <p:cNvGrpSpPr/>
            <p:nvPr/>
          </p:nvGrpSpPr>
          <p:grpSpPr>
            <a:xfrm>
              <a:off x="6950074" y="1148040"/>
              <a:ext cx="6229725" cy="4233204"/>
              <a:chOff x="6950074" y="1148040"/>
              <a:chExt cx="6229725" cy="4233204"/>
            </a:xfrm>
          </p:grpSpPr>
          <p:grpSp>
            <p:nvGrpSpPr>
              <p:cNvPr id="69" name="Group 68">
                <a:extLst>
                  <a:ext uri="{FF2B5EF4-FFF2-40B4-BE49-F238E27FC236}">
                    <a16:creationId xmlns:a16="http://schemas.microsoft.com/office/drawing/2014/main" id="{51BF04DA-5840-0FAF-8BC5-959AD8EDC6A9}"/>
                  </a:ext>
                </a:extLst>
              </p:cNvPr>
              <p:cNvGrpSpPr/>
              <p:nvPr/>
            </p:nvGrpSpPr>
            <p:grpSpPr>
              <a:xfrm>
                <a:off x="6950074" y="1148040"/>
                <a:ext cx="5720125" cy="706285"/>
                <a:chOff x="6136998" y="802677"/>
                <a:chExt cx="5720125" cy="706285"/>
              </a:xfrm>
            </p:grpSpPr>
            <p:sp>
              <p:nvSpPr>
                <p:cNvPr id="79" name="Rectangle 78">
                  <a:extLst>
                    <a:ext uri="{FF2B5EF4-FFF2-40B4-BE49-F238E27FC236}">
                      <a16:creationId xmlns:a16="http://schemas.microsoft.com/office/drawing/2014/main" id="{1314A66F-9B2B-D693-7CB8-FCB6E5795A13}"/>
                    </a:ext>
                  </a:extLst>
                </p:cNvPr>
                <p:cNvSpPr/>
                <p:nvPr/>
              </p:nvSpPr>
              <p:spPr>
                <a:xfrm>
                  <a:off x="6640589" y="837450"/>
                  <a:ext cx="5216534" cy="671512"/>
                </a:xfrm>
                <a:prstGeom prst="rect">
                  <a:avLst/>
                </a:prstGeom>
              </p:spPr>
              <p:txBody>
                <a:bodyPr wrap="square">
                  <a:spAutoFit/>
                </a:bodyPr>
                <a:lstStyle/>
                <a:p>
                  <a:pPr indent="0">
                    <a:lnSpc>
                      <a:spcPct val="100000"/>
                    </a:lnSpc>
                    <a:spcBef>
                      <a:spcPts val="0"/>
                    </a:spcBef>
                    <a:spcAft>
                      <a:spcPts val="1600"/>
                    </a:spcAft>
                    <a:buClr>
                      <a:srgbClr val="003366"/>
                    </a:buClr>
                    <a:buSzPct val="100000"/>
                    <a:buNone/>
                    <a:defRPr/>
                  </a:pPr>
                  <a:r>
                    <a:rPr lang="en-US" sz="1500" b="1" dirty="0">
                      <a:solidFill>
                        <a:srgbClr val="003366"/>
                      </a:solidFill>
                      <a:latin typeface="Franklin Gothic Book" panose="020B0503020102020204" pitchFamily="34" charset="0"/>
                    </a:rPr>
                    <a:t>Read</a:t>
                  </a:r>
                  <a:r>
                    <a:rPr lang="en-US" sz="1500" dirty="0">
                      <a:latin typeface="Franklin Gothic Book" panose="020B0503020102020204" pitchFamily="34" charset="0"/>
                    </a:rPr>
                    <a:t> </a:t>
                  </a:r>
                  <a:r>
                    <a:rPr lang="en-US" sz="1500" dirty="0">
                      <a:solidFill>
                        <a:srgbClr val="003366"/>
                      </a:solidFill>
                      <a:latin typeface="Franklin Gothic Book" panose="020B0503020102020204" pitchFamily="34" charset="0"/>
                    </a:rPr>
                    <a:t>over</a:t>
                  </a:r>
                  <a:r>
                    <a:rPr lang="en-US" sz="1500" b="1" dirty="0">
                      <a:solidFill>
                        <a:srgbClr val="003366"/>
                      </a:solidFill>
                      <a:latin typeface="Franklin Gothic Book" panose="020B0503020102020204" pitchFamily="34" charset="0"/>
                    </a:rPr>
                    <a:t> </a:t>
                  </a:r>
                  <a:r>
                    <a:rPr lang="en-US" sz="1500" dirty="0">
                      <a:solidFill>
                        <a:srgbClr val="003366"/>
                      </a:solidFill>
                      <a:latin typeface="Franklin Gothic Book" panose="020B0503020102020204" pitchFamily="34" charset="0"/>
                    </a:rPr>
                    <a:t>the solicitation instructions carefully. Understand how you will be evaluated.</a:t>
                  </a:r>
                </a:p>
              </p:txBody>
            </p:sp>
            <p:sp>
              <p:nvSpPr>
                <p:cNvPr id="80" name="TextBox 79">
                  <a:extLst>
                    <a:ext uri="{FF2B5EF4-FFF2-40B4-BE49-F238E27FC236}">
                      <a16:creationId xmlns:a16="http://schemas.microsoft.com/office/drawing/2014/main" id="{03A43E34-B20A-6DA5-9802-682B1CCCC79D}"/>
                    </a:ext>
                  </a:extLst>
                </p:cNvPr>
                <p:cNvSpPr txBox="1"/>
                <p:nvPr/>
              </p:nvSpPr>
              <p:spPr>
                <a:xfrm>
                  <a:off x="6136998" y="802677"/>
                  <a:ext cx="534722" cy="447675"/>
                </a:xfrm>
                <a:prstGeom prst="rect">
                  <a:avLst/>
                </a:prstGeom>
                <a:noFill/>
              </p:spPr>
              <p:txBody>
                <a:bodyPr wrap="none" rtlCol="0">
                  <a:spAutoFit/>
                </a:bodyPr>
                <a:lstStyle/>
                <a:p>
                  <a:r>
                    <a:rPr lang="en-US" b="1" dirty="0">
                      <a:solidFill>
                        <a:srgbClr val="003366"/>
                      </a:solidFill>
                      <a:latin typeface="Arial" panose="020B0604020202020204" pitchFamily="34" charset="0"/>
                      <a:cs typeface="Arial" panose="020B0604020202020204" pitchFamily="34" charset="0"/>
                    </a:rPr>
                    <a:t>01</a:t>
                  </a:r>
                  <a:endParaRPr lang="en-US" sz="1200" b="1" dirty="0">
                    <a:solidFill>
                      <a:srgbClr val="003366"/>
                    </a:solidFill>
                    <a:latin typeface="Arial" panose="020B0604020202020204" pitchFamily="34" charset="0"/>
                    <a:cs typeface="Arial" panose="020B0604020202020204" pitchFamily="34" charset="0"/>
                  </a:endParaRPr>
                </a:p>
              </p:txBody>
            </p:sp>
          </p:grpSp>
          <p:grpSp>
            <p:nvGrpSpPr>
              <p:cNvPr id="70" name="Group 69">
                <a:extLst>
                  <a:ext uri="{FF2B5EF4-FFF2-40B4-BE49-F238E27FC236}">
                    <a16:creationId xmlns:a16="http://schemas.microsoft.com/office/drawing/2014/main" id="{FE277206-53BF-C993-4499-6C03C421AE04}"/>
                  </a:ext>
                </a:extLst>
              </p:cNvPr>
              <p:cNvGrpSpPr/>
              <p:nvPr/>
            </p:nvGrpSpPr>
            <p:grpSpPr>
              <a:xfrm>
                <a:off x="8017361" y="2130339"/>
                <a:ext cx="5162438" cy="951309"/>
                <a:chOff x="7640991" y="1335523"/>
                <a:chExt cx="5162438" cy="951309"/>
              </a:xfrm>
            </p:grpSpPr>
            <p:sp>
              <p:nvSpPr>
                <p:cNvPr id="77" name="Rectangle 76">
                  <a:extLst>
                    <a:ext uri="{FF2B5EF4-FFF2-40B4-BE49-F238E27FC236}">
                      <a16:creationId xmlns:a16="http://schemas.microsoft.com/office/drawing/2014/main" id="{4549CF71-BA94-B90B-637D-C4BEF9A2F82A}"/>
                    </a:ext>
                  </a:extLst>
                </p:cNvPr>
                <p:cNvSpPr/>
                <p:nvPr/>
              </p:nvSpPr>
              <p:spPr>
                <a:xfrm>
                  <a:off x="8095305" y="1335523"/>
                  <a:ext cx="4708124" cy="951309"/>
                </a:xfrm>
                <a:prstGeom prst="rect">
                  <a:avLst/>
                </a:prstGeom>
              </p:spPr>
              <p:txBody>
                <a:bodyPr wrap="square">
                  <a:spAutoFit/>
                </a:bodyPr>
                <a:lstStyle/>
                <a:p>
                  <a:pPr indent="0">
                    <a:lnSpc>
                      <a:spcPct val="100000"/>
                    </a:lnSpc>
                    <a:spcBef>
                      <a:spcPts val="0"/>
                    </a:spcBef>
                    <a:spcAft>
                      <a:spcPts val="300"/>
                    </a:spcAft>
                    <a:buClr>
                      <a:srgbClr val="003366"/>
                    </a:buClr>
                    <a:buSzPct val="100000"/>
                    <a:buNone/>
                    <a:defRPr/>
                  </a:pPr>
                  <a:r>
                    <a:rPr lang="en-US" sz="1500" b="1" dirty="0">
                      <a:solidFill>
                        <a:srgbClr val="005188"/>
                      </a:solidFill>
                      <a:latin typeface="Franklin Gothic Book" panose="020B0503020102020204" pitchFamily="34" charset="0"/>
                    </a:rPr>
                    <a:t>Develop</a:t>
                  </a:r>
                  <a:r>
                    <a:rPr lang="en-US" sz="1500" dirty="0">
                      <a:latin typeface="Franklin Gothic Book" panose="020B0503020102020204" pitchFamily="34" charset="0"/>
                    </a:rPr>
                    <a:t> </a:t>
                  </a:r>
                  <a:r>
                    <a:rPr lang="en-US" sz="1500" dirty="0">
                      <a:solidFill>
                        <a:srgbClr val="003366"/>
                      </a:solidFill>
                      <a:latin typeface="Franklin Gothic Book" panose="020B0503020102020204" pitchFamily="34" charset="0"/>
                    </a:rPr>
                    <a:t>a checklist while reading the </a:t>
                  </a:r>
                  <a:br>
                    <a:rPr lang="en-US" sz="1500" dirty="0">
                      <a:solidFill>
                        <a:srgbClr val="003366"/>
                      </a:solidFill>
                      <a:latin typeface="Franklin Gothic Book" panose="020B0503020102020204" pitchFamily="34" charset="0"/>
                    </a:rPr>
                  </a:br>
                  <a:r>
                    <a:rPr lang="en-US" sz="1500" dirty="0">
                      <a:solidFill>
                        <a:srgbClr val="003366"/>
                      </a:solidFill>
                      <a:latin typeface="Franklin Gothic Book" panose="020B0503020102020204" pitchFamily="34" charset="0"/>
                    </a:rPr>
                    <a:t>Request for Proposal (RFP)/Request for Quotation (RFQ).</a:t>
                  </a:r>
                </a:p>
              </p:txBody>
            </p:sp>
            <p:sp>
              <p:nvSpPr>
                <p:cNvPr id="78" name="TextBox 77">
                  <a:extLst>
                    <a:ext uri="{FF2B5EF4-FFF2-40B4-BE49-F238E27FC236}">
                      <a16:creationId xmlns:a16="http://schemas.microsoft.com/office/drawing/2014/main" id="{5F098FAD-20B6-C226-8A8B-69011CB816DF}"/>
                    </a:ext>
                  </a:extLst>
                </p:cNvPr>
                <p:cNvSpPr txBox="1"/>
                <p:nvPr/>
              </p:nvSpPr>
              <p:spPr>
                <a:xfrm>
                  <a:off x="7640991" y="1340402"/>
                  <a:ext cx="534722" cy="447675"/>
                </a:xfrm>
                <a:prstGeom prst="rect">
                  <a:avLst/>
                </a:prstGeom>
                <a:noFill/>
              </p:spPr>
              <p:txBody>
                <a:bodyPr wrap="none" rtlCol="0">
                  <a:spAutoFit/>
                </a:bodyPr>
                <a:lstStyle/>
                <a:p>
                  <a:r>
                    <a:rPr lang="en-US" b="1" dirty="0">
                      <a:solidFill>
                        <a:srgbClr val="005188"/>
                      </a:solidFill>
                      <a:latin typeface="Arial" panose="020B0604020202020204" pitchFamily="34" charset="0"/>
                      <a:cs typeface="Arial" panose="020B0604020202020204" pitchFamily="34" charset="0"/>
                    </a:rPr>
                    <a:t>02</a:t>
                  </a:r>
                  <a:endParaRPr lang="en-US" sz="1200" b="1" dirty="0">
                    <a:solidFill>
                      <a:srgbClr val="005188"/>
                    </a:solidFill>
                    <a:latin typeface="Arial" panose="020B0604020202020204" pitchFamily="34" charset="0"/>
                    <a:cs typeface="Arial" panose="020B0604020202020204" pitchFamily="34" charset="0"/>
                  </a:endParaRPr>
                </a:p>
              </p:txBody>
            </p:sp>
          </p:grpSp>
          <p:grpSp>
            <p:nvGrpSpPr>
              <p:cNvPr id="71" name="Group 70">
                <a:extLst>
                  <a:ext uri="{FF2B5EF4-FFF2-40B4-BE49-F238E27FC236}">
                    <a16:creationId xmlns:a16="http://schemas.microsoft.com/office/drawing/2014/main" id="{5FA5EDC1-4DB8-161D-6911-4E20AD6DE796}"/>
                  </a:ext>
                </a:extLst>
              </p:cNvPr>
              <p:cNvGrpSpPr/>
              <p:nvPr/>
            </p:nvGrpSpPr>
            <p:grpSpPr>
              <a:xfrm>
                <a:off x="8337630" y="3589702"/>
                <a:ext cx="4162491" cy="447675"/>
                <a:chOff x="8683255" y="2650424"/>
                <a:chExt cx="4162491" cy="447675"/>
              </a:xfrm>
            </p:grpSpPr>
            <p:sp>
              <p:nvSpPr>
                <p:cNvPr id="75" name="Rectangle 74">
                  <a:extLst>
                    <a:ext uri="{FF2B5EF4-FFF2-40B4-BE49-F238E27FC236}">
                      <a16:creationId xmlns:a16="http://schemas.microsoft.com/office/drawing/2014/main" id="{76372F62-8BE4-3FDB-F294-D1095205C69C}"/>
                    </a:ext>
                  </a:extLst>
                </p:cNvPr>
                <p:cNvSpPr/>
                <p:nvPr/>
              </p:nvSpPr>
              <p:spPr>
                <a:xfrm>
                  <a:off x="9099398" y="2665374"/>
                  <a:ext cx="3746348" cy="391715"/>
                </a:xfrm>
                <a:prstGeom prst="rect">
                  <a:avLst/>
                </a:prstGeom>
              </p:spPr>
              <p:txBody>
                <a:bodyPr wrap="square">
                  <a:spAutoFit/>
                </a:bodyPr>
                <a:lstStyle/>
                <a:p>
                  <a:pPr indent="0">
                    <a:lnSpc>
                      <a:spcPct val="100000"/>
                    </a:lnSpc>
                    <a:spcBef>
                      <a:spcPts val="0"/>
                    </a:spcBef>
                    <a:spcAft>
                      <a:spcPts val="1600"/>
                    </a:spcAft>
                    <a:buClr>
                      <a:srgbClr val="003366"/>
                    </a:buClr>
                    <a:buSzPct val="100000"/>
                    <a:buNone/>
                    <a:defRPr/>
                  </a:pPr>
                  <a:r>
                    <a:rPr lang="en-US" sz="1500" b="1" dirty="0">
                      <a:solidFill>
                        <a:srgbClr val="C41230"/>
                      </a:solidFill>
                      <a:latin typeface="Franklin Gothic Book" panose="020B0503020102020204" pitchFamily="34" charset="0"/>
                    </a:rPr>
                    <a:t>Follow</a:t>
                  </a:r>
                  <a:r>
                    <a:rPr lang="en-US" sz="1500" dirty="0">
                      <a:solidFill>
                        <a:srgbClr val="C41230"/>
                      </a:solidFill>
                      <a:latin typeface="Franklin Gothic Book" panose="020B0503020102020204" pitchFamily="34" charset="0"/>
                    </a:rPr>
                    <a:t> </a:t>
                  </a:r>
                  <a:r>
                    <a:rPr lang="en-US" sz="1500" dirty="0">
                      <a:solidFill>
                        <a:srgbClr val="003366"/>
                      </a:solidFill>
                      <a:latin typeface="Franklin Gothic Book" panose="020B0503020102020204" pitchFamily="34" charset="0"/>
                    </a:rPr>
                    <a:t>all instructions.</a:t>
                  </a:r>
                </a:p>
              </p:txBody>
            </p:sp>
            <p:sp>
              <p:nvSpPr>
                <p:cNvPr id="76" name="TextBox 75">
                  <a:extLst>
                    <a:ext uri="{FF2B5EF4-FFF2-40B4-BE49-F238E27FC236}">
                      <a16:creationId xmlns:a16="http://schemas.microsoft.com/office/drawing/2014/main" id="{90505FEA-804B-DE40-A163-22573E42E6D1}"/>
                    </a:ext>
                  </a:extLst>
                </p:cNvPr>
                <p:cNvSpPr txBox="1"/>
                <p:nvPr/>
              </p:nvSpPr>
              <p:spPr>
                <a:xfrm>
                  <a:off x="8683255" y="2650424"/>
                  <a:ext cx="534723" cy="447675"/>
                </a:xfrm>
                <a:prstGeom prst="rect">
                  <a:avLst/>
                </a:prstGeom>
                <a:noFill/>
              </p:spPr>
              <p:txBody>
                <a:bodyPr wrap="none" rtlCol="0">
                  <a:spAutoFit/>
                </a:bodyPr>
                <a:lstStyle/>
                <a:p>
                  <a:r>
                    <a:rPr lang="en-US" b="1" dirty="0">
                      <a:solidFill>
                        <a:srgbClr val="C41230"/>
                      </a:solidFill>
                      <a:latin typeface="Arial" panose="020B0604020202020204" pitchFamily="34" charset="0"/>
                      <a:cs typeface="Arial" panose="020B0604020202020204" pitchFamily="34" charset="0"/>
                    </a:rPr>
                    <a:t>03</a:t>
                  </a:r>
                  <a:endParaRPr lang="en-US" sz="1200" b="1" dirty="0">
                    <a:solidFill>
                      <a:srgbClr val="C41230"/>
                    </a:solidFill>
                    <a:latin typeface="Arial" panose="020B0604020202020204" pitchFamily="34" charset="0"/>
                    <a:cs typeface="Arial" panose="020B0604020202020204" pitchFamily="34" charset="0"/>
                  </a:endParaRPr>
                </a:p>
              </p:txBody>
            </p:sp>
          </p:grpSp>
          <p:grpSp>
            <p:nvGrpSpPr>
              <p:cNvPr id="72" name="Group 71">
                <a:extLst>
                  <a:ext uri="{FF2B5EF4-FFF2-40B4-BE49-F238E27FC236}">
                    <a16:creationId xmlns:a16="http://schemas.microsoft.com/office/drawing/2014/main" id="{6ABAAFB4-0008-2293-45A5-E31CB7BCEF01}"/>
                  </a:ext>
                </a:extLst>
              </p:cNvPr>
              <p:cNvGrpSpPr/>
              <p:nvPr/>
            </p:nvGrpSpPr>
            <p:grpSpPr>
              <a:xfrm>
                <a:off x="7889355" y="4933569"/>
                <a:ext cx="4161576" cy="447675"/>
                <a:chOff x="8504193" y="4052716"/>
                <a:chExt cx="4161576" cy="447675"/>
              </a:xfrm>
            </p:grpSpPr>
            <p:sp>
              <p:nvSpPr>
                <p:cNvPr id="73" name="Rectangle 72">
                  <a:extLst>
                    <a:ext uri="{FF2B5EF4-FFF2-40B4-BE49-F238E27FC236}">
                      <a16:creationId xmlns:a16="http://schemas.microsoft.com/office/drawing/2014/main" id="{4F206C20-7E9D-2D90-375F-0984706745D6}"/>
                    </a:ext>
                  </a:extLst>
                </p:cNvPr>
                <p:cNvSpPr/>
                <p:nvPr/>
              </p:nvSpPr>
              <p:spPr>
                <a:xfrm>
                  <a:off x="8919420" y="4100055"/>
                  <a:ext cx="3746349" cy="391715"/>
                </a:xfrm>
                <a:prstGeom prst="rect">
                  <a:avLst/>
                </a:prstGeom>
              </p:spPr>
              <p:txBody>
                <a:bodyPr wrap="square">
                  <a:spAutoFit/>
                </a:bodyPr>
                <a:lstStyle/>
                <a:p>
                  <a:pPr indent="0">
                    <a:lnSpc>
                      <a:spcPct val="100000"/>
                    </a:lnSpc>
                    <a:spcBef>
                      <a:spcPts val="0"/>
                    </a:spcBef>
                    <a:spcAft>
                      <a:spcPts val="1600"/>
                    </a:spcAft>
                    <a:buClr>
                      <a:srgbClr val="003366"/>
                    </a:buClr>
                    <a:buSzPct val="100000"/>
                    <a:buNone/>
                    <a:defRPr/>
                  </a:pPr>
                  <a:r>
                    <a:rPr lang="en-US" sz="1500" b="1" dirty="0">
                      <a:solidFill>
                        <a:schemeClr val="bg2">
                          <a:lumMod val="50000"/>
                        </a:schemeClr>
                      </a:solidFill>
                      <a:latin typeface="Franklin Gothic Book" panose="020B0503020102020204" pitchFamily="34" charset="0"/>
                    </a:rPr>
                    <a:t>Respond</a:t>
                  </a:r>
                  <a:r>
                    <a:rPr lang="en-US" sz="1500" dirty="0">
                      <a:latin typeface="Franklin Gothic Book" panose="020B0503020102020204" pitchFamily="34" charset="0"/>
                    </a:rPr>
                    <a:t> </a:t>
                  </a:r>
                  <a:r>
                    <a:rPr lang="en-US" sz="1500" dirty="0">
                      <a:solidFill>
                        <a:srgbClr val="003366"/>
                      </a:solidFill>
                      <a:latin typeface="Franklin Gothic Book" panose="020B0503020102020204" pitchFamily="34" charset="0"/>
                    </a:rPr>
                    <a:t>as required.</a:t>
                  </a:r>
                </a:p>
              </p:txBody>
            </p:sp>
            <p:sp>
              <p:nvSpPr>
                <p:cNvPr id="74" name="TextBox 73">
                  <a:extLst>
                    <a:ext uri="{FF2B5EF4-FFF2-40B4-BE49-F238E27FC236}">
                      <a16:creationId xmlns:a16="http://schemas.microsoft.com/office/drawing/2014/main" id="{BCA91CAC-DAF2-C0C1-4FB9-6C2335967CB0}"/>
                    </a:ext>
                  </a:extLst>
                </p:cNvPr>
                <p:cNvSpPr txBox="1"/>
                <p:nvPr/>
              </p:nvSpPr>
              <p:spPr>
                <a:xfrm>
                  <a:off x="8504193" y="4052716"/>
                  <a:ext cx="534722" cy="447675"/>
                </a:xfrm>
                <a:prstGeom prst="rect">
                  <a:avLst/>
                </a:prstGeom>
                <a:noFill/>
              </p:spPr>
              <p:txBody>
                <a:bodyPr wrap="none" rtlCol="0">
                  <a:spAutoFit/>
                </a:bodyPr>
                <a:lstStyle/>
                <a:p>
                  <a:r>
                    <a:rPr lang="en-US" b="1" dirty="0">
                      <a:solidFill>
                        <a:schemeClr val="bg2">
                          <a:lumMod val="50000"/>
                        </a:schemeClr>
                      </a:solidFill>
                      <a:latin typeface="Arial" panose="020B0604020202020204" pitchFamily="34" charset="0"/>
                      <a:cs typeface="Arial" panose="020B0604020202020204" pitchFamily="34" charset="0"/>
                    </a:rPr>
                    <a:t>04</a:t>
                  </a:r>
                  <a:endParaRPr lang="en-US" sz="1200" b="1" dirty="0">
                    <a:solidFill>
                      <a:schemeClr val="bg2">
                        <a:lumMod val="50000"/>
                      </a:schemeClr>
                    </a:solidFill>
                    <a:latin typeface="Arial" panose="020B0604020202020204" pitchFamily="34" charset="0"/>
                    <a:cs typeface="Arial" panose="020B0604020202020204" pitchFamily="34" charset="0"/>
                  </a:endParaRPr>
                </a:p>
              </p:txBody>
            </p:sp>
          </p:grpSp>
        </p:grpSp>
        <p:grpSp>
          <p:nvGrpSpPr>
            <p:cNvPr id="53" name="Group 52">
              <a:extLst>
                <a:ext uri="{FF2B5EF4-FFF2-40B4-BE49-F238E27FC236}">
                  <a16:creationId xmlns:a16="http://schemas.microsoft.com/office/drawing/2014/main" id="{D980D364-1023-0B3F-B38B-9955FB3FCDD5}"/>
                </a:ext>
              </a:extLst>
            </p:cNvPr>
            <p:cNvGrpSpPr/>
            <p:nvPr/>
          </p:nvGrpSpPr>
          <p:grpSpPr>
            <a:xfrm>
              <a:off x="6700579" y="5766727"/>
              <a:ext cx="6874278" cy="447675"/>
              <a:chOff x="9642122" y="5209761"/>
              <a:chExt cx="6874278" cy="447675"/>
            </a:xfrm>
          </p:grpSpPr>
          <p:sp>
            <p:nvSpPr>
              <p:cNvPr id="67" name="Rectangle 66">
                <a:extLst>
                  <a:ext uri="{FF2B5EF4-FFF2-40B4-BE49-F238E27FC236}">
                    <a16:creationId xmlns:a16="http://schemas.microsoft.com/office/drawing/2014/main" id="{8C587D96-2AE1-9D32-AE56-4CB7A39712CB}"/>
                  </a:ext>
                </a:extLst>
              </p:cNvPr>
              <p:cNvSpPr/>
              <p:nvPr/>
            </p:nvSpPr>
            <p:spPr>
              <a:xfrm>
                <a:off x="10043071" y="5236711"/>
                <a:ext cx="6473329" cy="391715"/>
              </a:xfrm>
              <a:prstGeom prst="rect">
                <a:avLst/>
              </a:prstGeom>
            </p:spPr>
            <p:txBody>
              <a:bodyPr wrap="square">
                <a:spAutoFit/>
              </a:bodyPr>
              <a:lstStyle/>
              <a:p>
                <a:pPr indent="0">
                  <a:lnSpc>
                    <a:spcPct val="100000"/>
                  </a:lnSpc>
                  <a:spcBef>
                    <a:spcPts val="0"/>
                  </a:spcBef>
                  <a:spcAft>
                    <a:spcPts val="1600"/>
                  </a:spcAft>
                  <a:buClr>
                    <a:srgbClr val="003366"/>
                  </a:buClr>
                  <a:buSzPct val="100000"/>
                  <a:buNone/>
                  <a:defRPr/>
                </a:pPr>
                <a:r>
                  <a:rPr lang="en-US" sz="1500" b="1" dirty="0">
                    <a:solidFill>
                      <a:srgbClr val="5E9732"/>
                    </a:solidFill>
                    <a:latin typeface="Franklin Gothic Book" panose="020B0503020102020204" pitchFamily="34" charset="0"/>
                  </a:rPr>
                  <a:t>Provide</a:t>
                </a:r>
                <a:r>
                  <a:rPr lang="en-US" sz="1500" dirty="0">
                    <a:latin typeface="Franklin Gothic Book" panose="020B0503020102020204" pitchFamily="34" charset="0"/>
                  </a:rPr>
                  <a:t> </a:t>
                </a:r>
                <a:r>
                  <a:rPr lang="en-US" sz="1500" dirty="0">
                    <a:solidFill>
                      <a:srgbClr val="003366"/>
                    </a:solidFill>
                    <a:latin typeface="Franklin Gothic Book" panose="020B0503020102020204" pitchFamily="34" charset="0"/>
                  </a:rPr>
                  <a:t>a solution. Don’t paraphrase the RFP/RFQ.  </a:t>
                </a:r>
              </a:p>
            </p:txBody>
          </p:sp>
          <p:sp>
            <p:nvSpPr>
              <p:cNvPr id="68" name="TextBox 67">
                <a:extLst>
                  <a:ext uri="{FF2B5EF4-FFF2-40B4-BE49-F238E27FC236}">
                    <a16:creationId xmlns:a16="http://schemas.microsoft.com/office/drawing/2014/main" id="{1513C71B-DBD1-54C0-8527-ECB3D61FCA55}"/>
                  </a:ext>
                </a:extLst>
              </p:cNvPr>
              <p:cNvSpPr txBox="1"/>
              <p:nvPr/>
            </p:nvSpPr>
            <p:spPr>
              <a:xfrm>
                <a:off x="9642122" y="5209761"/>
                <a:ext cx="534722" cy="447675"/>
              </a:xfrm>
              <a:prstGeom prst="rect">
                <a:avLst/>
              </a:prstGeom>
              <a:noFill/>
            </p:spPr>
            <p:txBody>
              <a:bodyPr wrap="none" rtlCol="0">
                <a:spAutoFit/>
              </a:bodyPr>
              <a:lstStyle/>
              <a:p>
                <a:r>
                  <a:rPr lang="en-US" b="1" dirty="0">
                    <a:solidFill>
                      <a:srgbClr val="5E9732"/>
                    </a:solidFill>
                    <a:latin typeface="Arial" panose="020B0604020202020204" pitchFamily="34" charset="0"/>
                    <a:cs typeface="Arial" panose="020B0604020202020204" pitchFamily="34" charset="0"/>
                  </a:rPr>
                  <a:t>05</a:t>
                </a:r>
                <a:endParaRPr lang="en-US" sz="1200" b="1" dirty="0">
                  <a:solidFill>
                    <a:srgbClr val="5E9732"/>
                  </a:solidFill>
                  <a:latin typeface="Arial" panose="020B0604020202020204" pitchFamily="34" charset="0"/>
                  <a:cs typeface="Arial" panose="020B0604020202020204" pitchFamily="34" charset="0"/>
                </a:endParaRPr>
              </a:p>
            </p:txBody>
          </p:sp>
        </p:grpSp>
        <p:grpSp>
          <p:nvGrpSpPr>
            <p:cNvPr id="54" name="Group 53">
              <a:extLst>
                <a:ext uri="{FF2B5EF4-FFF2-40B4-BE49-F238E27FC236}">
                  <a16:creationId xmlns:a16="http://schemas.microsoft.com/office/drawing/2014/main" id="{1AD9D97E-37BB-6977-DC57-F56DD10E1ABF}"/>
                </a:ext>
              </a:extLst>
            </p:cNvPr>
            <p:cNvGrpSpPr/>
            <p:nvPr/>
          </p:nvGrpSpPr>
          <p:grpSpPr>
            <a:xfrm>
              <a:off x="-881642" y="2072694"/>
              <a:ext cx="6410813" cy="4120922"/>
              <a:chOff x="-881642" y="2072694"/>
              <a:chExt cx="6410813" cy="4120922"/>
            </a:xfrm>
          </p:grpSpPr>
          <p:grpSp>
            <p:nvGrpSpPr>
              <p:cNvPr id="55" name="Group 54">
                <a:extLst>
                  <a:ext uri="{FF2B5EF4-FFF2-40B4-BE49-F238E27FC236}">
                    <a16:creationId xmlns:a16="http://schemas.microsoft.com/office/drawing/2014/main" id="{DD74F56F-3710-90BE-6A37-B0E676D31326}"/>
                  </a:ext>
                </a:extLst>
              </p:cNvPr>
              <p:cNvGrpSpPr/>
              <p:nvPr/>
            </p:nvGrpSpPr>
            <p:grpSpPr>
              <a:xfrm>
                <a:off x="1165767" y="5745941"/>
                <a:ext cx="4363404" cy="447675"/>
                <a:chOff x="1555887" y="5918008"/>
                <a:chExt cx="4363404" cy="447675"/>
              </a:xfrm>
            </p:grpSpPr>
            <p:sp>
              <p:nvSpPr>
                <p:cNvPr id="65" name="Rectangle 64">
                  <a:extLst>
                    <a:ext uri="{FF2B5EF4-FFF2-40B4-BE49-F238E27FC236}">
                      <a16:creationId xmlns:a16="http://schemas.microsoft.com/office/drawing/2014/main" id="{E699E655-D71B-4688-97BF-CE7E4C99E7D8}"/>
                    </a:ext>
                  </a:extLst>
                </p:cNvPr>
                <p:cNvSpPr/>
                <p:nvPr/>
              </p:nvSpPr>
              <p:spPr>
                <a:xfrm>
                  <a:off x="1555887" y="5955315"/>
                  <a:ext cx="3933032" cy="391715"/>
                </a:xfrm>
                <a:prstGeom prst="rect">
                  <a:avLst/>
                </a:prstGeom>
              </p:spPr>
              <p:txBody>
                <a:bodyPr wrap="square">
                  <a:spAutoFit/>
                </a:bodyPr>
                <a:lstStyle/>
                <a:p>
                  <a:pPr indent="0" algn="r">
                    <a:lnSpc>
                      <a:spcPct val="100000"/>
                    </a:lnSpc>
                    <a:spcBef>
                      <a:spcPts val="0"/>
                    </a:spcBef>
                    <a:spcAft>
                      <a:spcPts val="1600"/>
                    </a:spcAft>
                    <a:buClr>
                      <a:srgbClr val="003366"/>
                    </a:buClr>
                    <a:buSzPct val="100000"/>
                    <a:buNone/>
                    <a:defRPr/>
                  </a:pPr>
                  <a:r>
                    <a:rPr lang="en-US" sz="1500" b="1" dirty="0">
                      <a:solidFill>
                        <a:srgbClr val="003366"/>
                      </a:solidFill>
                      <a:latin typeface="Franklin Gothic Book" panose="020B0503020102020204" pitchFamily="34" charset="0"/>
                    </a:rPr>
                    <a:t>Write </a:t>
                  </a:r>
                  <a:r>
                    <a:rPr lang="en-US" sz="1500" dirty="0">
                      <a:solidFill>
                        <a:srgbClr val="003366"/>
                      </a:solidFill>
                      <a:latin typeface="Franklin Gothic Book" panose="020B0503020102020204" pitchFamily="34" charset="0"/>
                    </a:rPr>
                    <a:t>a strong, clear proposal/quote.</a:t>
                  </a:r>
                </a:p>
              </p:txBody>
            </p:sp>
            <p:sp>
              <p:nvSpPr>
                <p:cNvPr id="66" name="TextBox 65">
                  <a:extLst>
                    <a:ext uri="{FF2B5EF4-FFF2-40B4-BE49-F238E27FC236}">
                      <a16:creationId xmlns:a16="http://schemas.microsoft.com/office/drawing/2014/main" id="{D9EEE61A-2E1C-2757-2F42-72A8AABEDAB3}"/>
                    </a:ext>
                  </a:extLst>
                </p:cNvPr>
                <p:cNvSpPr txBox="1"/>
                <p:nvPr/>
              </p:nvSpPr>
              <p:spPr>
                <a:xfrm>
                  <a:off x="5384569" y="5918008"/>
                  <a:ext cx="534722" cy="447675"/>
                </a:xfrm>
                <a:prstGeom prst="rect">
                  <a:avLst/>
                </a:prstGeom>
                <a:noFill/>
              </p:spPr>
              <p:txBody>
                <a:bodyPr wrap="none" rtlCol="0">
                  <a:spAutoFit/>
                </a:bodyPr>
                <a:lstStyle/>
                <a:p>
                  <a:r>
                    <a:rPr lang="en-US" b="1" dirty="0">
                      <a:solidFill>
                        <a:srgbClr val="003366"/>
                      </a:solidFill>
                      <a:latin typeface="Arial" panose="020B0604020202020204" pitchFamily="34" charset="0"/>
                      <a:cs typeface="Arial" panose="020B0604020202020204" pitchFamily="34" charset="0"/>
                    </a:rPr>
                    <a:t>06</a:t>
                  </a:r>
                  <a:endParaRPr lang="en-US" sz="1200" b="1" dirty="0">
                    <a:solidFill>
                      <a:srgbClr val="003366"/>
                    </a:solidFill>
                    <a:latin typeface="Arial" panose="020B0604020202020204" pitchFamily="34" charset="0"/>
                    <a:cs typeface="Arial" panose="020B0604020202020204" pitchFamily="34" charset="0"/>
                  </a:endParaRPr>
                </a:p>
              </p:txBody>
            </p:sp>
          </p:grpSp>
          <p:grpSp>
            <p:nvGrpSpPr>
              <p:cNvPr id="56" name="Group 55">
                <a:extLst>
                  <a:ext uri="{FF2B5EF4-FFF2-40B4-BE49-F238E27FC236}">
                    <a16:creationId xmlns:a16="http://schemas.microsoft.com/office/drawing/2014/main" id="{014D2FB1-A813-6E2C-68C0-A836ECBB4935}"/>
                  </a:ext>
                </a:extLst>
              </p:cNvPr>
              <p:cNvGrpSpPr/>
              <p:nvPr/>
            </p:nvGrpSpPr>
            <p:grpSpPr>
              <a:xfrm>
                <a:off x="-95499" y="4667445"/>
                <a:ext cx="4323923" cy="671513"/>
                <a:chOff x="-183459" y="5245929"/>
                <a:chExt cx="4323923" cy="671513"/>
              </a:xfrm>
            </p:grpSpPr>
            <p:sp>
              <p:nvSpPr>
                <p:cNvPr id="63" name="Rectangle 62">
                  <a:extLst>
                    <a:ext uri="{FF2B5EF4-FFF2-40B4-BE49-F238E27FC236}">
                      <a16:creationId xmlns:a16="http://schemas.microsoft.com/office/drawing/2014/main" id="{D039A6B2-03B0-D751-307F-2630DB8B8CC5}"/>
                    </a:ext>
                  </a:extLst>
                </p:cNvPr>
                <p:cNvSpPr/>
                <p:nvPr/>
              </p:nvSpPr>
              <p:spPr>
                <a:xfrm>
                  <a:off x="-183459" y="5245929"/>
                  <a:ext cx="3746348" cy="671513"/>
                </a:xfrm>
                <a:prstGeom prst="rect">
                  <a:avLst/>
                </a:prstGeom>
              </p:spPr>
              <p:txBody>
                <a:bodyPr wrap="square">
                  <a:spAutoFit/>
                </a:bodyPr>
                <a:lstStyle/>
                <a:p>
                  <a:pPr indent="0" algn="r">
                    <a:lnSpc>
                      <a:spcPct val="100000"/>
                    </a:lnSpc>
                    <a:spcBef>
                      <a:spcPts val="0"/>
                    </a:spcBef>
                    <a:spcAft>
                      <a:spcPts val="1600"/>
                    </a:spcAft>
                    <a:buClr>
                      <a:srgbClr val="003366"/>
                    </a:buClr>
                    <a:buSzPct val="100000"/>
                    <a:buNone/>
                    <a:defRPr/>
                  </a:pPr>
                  <a:r>
                    <a:rPr lang="en-US" sz="1500" b="1" dirty="0">
                      <a:solidFill>
                        <a:srgbClr val="005188"/>
                      </a:solidFill>
                      <a:latin typeface="Franklin Gothic Book" panose="020B0503020102020204" pitchFamily="34" charset="0"/>
                    </a:rPr>
                    <a:t>Ensure</a:t>
                  </a:r>
                  <a:r>
                    <a:rPr lang="en-US" sz="1500" dirty="0">
                      <a:latin typeface="Franklin Gothic Book" panose="020B0503020102020204" pitchFamily="34" charset="0"/>
                    </a:rPr>
                    <a:t> </a:t>
                  </a:r>
                  <a:r>
                    <a:rPr lang="en-US" sz="1500" dirty="0">
                      <a:solidFill>
                        <a:srgbClr val="003366"/>
                      </a:solidFill>
                      <a:latin typeface="Franklin Gothic Book" panose="020B0503020102020204" pitchFamily="34" charset="0"/>
                    </a:rPr>
                    <a:t>teaming agreements are detailed and accurate. </a:t>
                  </a:r>
                </a:p>
              </p:txBody>
            </p:sp>
            <p:sp>
              <p:nvSpPr>
                <p:cNvPr id="64" name="TextBox 63">
                  <a:extLst>
                    <a:ext uri="{FF2B5EF4-FFF2-40B4-BE49-F238E27FC236}">
                      <a16:creationId xmlns:a16="http://schemas.microsoft.com/office/drawing/2014/main" id="{30A90BAF-5B4E-450C-425A-025990BAF728}"/>
                    </a:ext>
                  </a:extLst>
                </p:cNvPr>
                <p:cNvSpPr txBox="1"/>
                <p:nvPr/>
              </p:nvSpPr>
              <p:spPr>
                <a:xfrm>
                  <a:off x="3605742" y="5348752"/>
                  <a:ext cx="534722" cy="447675"/>
                </a:xfrm>
                <a:prstGeom prst="rect">
                  <a:avLst/>
                </a:prstGeom>
                <a:noFill/>
              </p:spPr>
              <p:txBody>
                <a:bodyPr wrap="none" rtlCol="0">
                  <a:spAutoFit/>
                </a:bodyPr>
                <a:lstStyle/>
                <a:p>
                  <a:r>
                    <a:rPr lang="en-US" b="1" dirty="0">
                      <a:solidFill>
                        <a:srgbClr val="005188"/>
                      </a:solidFill>
                      <a:latin typeface="Arial" panose="020B0604020202020204" pitchFamily="34" charset="0"/>
                      <a:cs typeface="Arial" panose="020B0604020202020204" pitchFamily="34" charset="0"/>
                    </a:rPr>
                    <a:t>07</a:t>
                  </a:r>
                  <a:endParaRPr lang="en-US" sz="1200" b="1" dirty="0">
                    <a:solidFill>
                      <a:srgbClr val="005188"/>
                    </a:solidFill>
                    <a:latin typeface="Arial" panose="020B0604020202020204" pitchFamily="34" charset="0"/>
                    <a:cs typeface="Arial" panose="020B0604020202020204" pitchFamily="34" charset="0"/>
                  </a:endParaRPr>
                </a:p>
              </p:txBody>
            </p:sp>
          </p:grpSp>
          <p:grpSp>
            <p:nvGrpSpPr>
              <p:cNvPr id="57" name="Group 56">
                <a:extLst>
                  <a:ext uri="{FF2B5EF4-FFF2-40B4-BE49-F238E27FC236}">
                    <a16:creationId xmlns:a16="http://schemas.microsoft.com/office/drawing/2014/main" id="{7B58A79C-B363-20EF-FE80-72FD7EC41EAE}"/>
                  </a:ext>
                </a:extLst>
              </p:cNvPr>
              <p:cNvGrpSpPr/>
              <p:nvPr/>
            </p:nvGrpSpPr>
            <p:grpSpPr>
              <a:xfrm>
                <a:off x="-881642" y="3162932"/>
                <a:ext cx="4674270" cy="671512"/>
                <a:chOff x="-1151687" y="3696849"/>
                <a:chExt cx="4674270" cy="671512"/>
              </a:xfrm>
            </p:grpSpPr>
            <p:sp>
              <p:nvSpPr>
                <p:cNvPr id="61" name="Rectangle 60">
                  <a:extLst>
                    <a:ext uri="{FF2B5EF4-FFF2-40B4-BE49-F238E27FC236}">
                      <a16:creationId xmlns:a16="http://schemas.microsoft.com/office/drawing/2014/main" id="{ABCC1D5F-F943-8D59-E988-C9B3154647D5}"/>
                    </a:ext>
                  </a:extLst>
                </p:cNvPr>
                <p:cNvSpPr/>
                <p:nvPr/>
              </p:nvSpPr>
              <p:spPr>
                <a:xfrm>
                  <a:off x="-1151687" y="3696849"/>
                  <a:ext cx="4234362" cy="671512"/>
                </a:xfrm>
                <a:prstGeom prst="rect">
                  <a:avLst/>
                </a:prstGeom>
              </p:spPr>
              <p:txBody>
                <a:bodyPr wrap="square">
                  <a:spAutoFit/>
                </a:bodyPr>
                <a:lstStyle/>
                <a:p>
                  <a:pPr indent="0" algn="r">
                    <a:lnSpc>
                      <a:spcPct val="100000"/>
                    </a:lnSpc>
                    <a:spcBef>
                      <a:spcPts val="0"/>
                    </a:spcBef>
                    <a:spcAft>
                      <a:spcPts val="1600"/>
                    </a:spcAft>
                    <a:buClr>
                      <a:srgbClr val="003366"/>
                    </a:buClr>
                    <a:buSzPct val="100000"/>
                    <a:buNone/>
                    <a:defRPr/>
                  </a:pPr>
                  <a:r>
                    <a:rPr lang="en-US" sz="1500" b="1" dirty="0">
                      <a:solidFill>
                        <a:srgbClr val="C41230"/>
                      </a:solidFill>
                      <a:latin typeface="Franklin Gothic Book" panose="020B0503020102020204" pitchFamily="34" charset="0"/>
                    </a:rPr>
                    <a:t>Relevant</a:t>
                  </a:r>
                  <a:r>
                    <a:rPr lang="en-US" sz="1500" dirty="0">
                      <a:latin typeface="Franklin Gothic Book" panose="020B0503020102020204" pitchFamily="34" charset="0"/>
                    </a:rPr>
                    <a:t> </a:t>
                  </a:r>
                  <a:r>
                    <a:rPr lang="en-US" sz="1500" dirty="0">
                      <a:solidFill>
                        <a:srgbClr val="003366"/>
                      </a:solidFill>
                      <a:latin typeface="Franklin Gothic Book" panose="020B0503020102020204" pitchFamily="34" charset="0"/>
                    </a:rPr>
                    <a:t>past performance is important  </a:t>
                  </a:r>
                  <a:br>
                    <a:rPr lang="en-US" sz="1500" dirty="0">
                      <a:solidFill>
                        <a:srgbClr val="003366"/>
                      </a:solidFill>
                      <a:latin typeface="Franklin Gothic Book" panose="020B0503020102020204" pitchFamily="34" charset="0"/>
                    </a:rPr>
                  </a:br>
                  <a:r>
                    <a:rPr lang="en-US" sz="1500" dirty="0">
                      <a:solidFill>
                        <a:srgbClr val="003366"/>
                      </a:solidFill>
                      <a:latin typeface="Franklin Gothic Book" panose="020B0503020102020204" pitchFamily="34" charset="0"/>
                    </a:rPr>
                    <a:t>but not always required to win award.</a:t>
                  </a:r>
                </a:p>
              </p:txBody>
            </p:sp>
            <p:sp>
              <p:nvSpPr>
                <p:cNvPr id="62" name="TextBox 61">
                  <a:extLst>
                    <a:ext uri="{FF2B5EF4-FFF2-40B4-BE49-F238E27FC236}">
                      <a16:creationId xmlns:a16="http://schemas.microsoft.com/office/drawing/2014/main" id="{4E9CB601-BAE8-8DF1-976E-28FDFAB43BC6}"/>
                    </a:ext>
                  </a:extLst>
                </p:cNvPr>
                <p:cNvSpPr txBox="1"/>
                <p:nvPr/>
              </p:nvSpPr>
              <p:spPr>
                <a:xfrm>
                  <a:off x="2987861" y="3829861"/>
                  <a:ext cx="534722" cy="447676"/>
                </a:xfrm>
                <a:prstGeom prst="rect">
                  <a:avLst/>
                </a:prstGeom>
                <a:noFill/>
              </p:spPr>
              <p:txBody>
                <a:bodyPr wrap="none" rtlCol="0">
                  <a:spAutoFit/>
                </a:bodyPr>
                <a:lstStyle/>
                <a:p>
                  <a:r>
                    <a:rPr lang="en-US" b="1" dirty="0">
                      <a:solidFill>
                        <a:srgbClr val="C41230"/>
                      </a:solidFill>
                      <a:latin typeface="Arial" panose="020B0604020202020204" pitchFamily="34" charset="0"/>
                      <a:cs typeface="Arial" panose="020B0604020202020204" pitchFamily="34" charset="0"/>
                    </a:rPr>
                    <a:t>08</a:t>
                  </a:r>
                  <a:endParaRPr lang="en-US" sz="1200" b="1" dirty="0">
                    <a:solidFill>
                      <a:srgbClr val="C41230"/>
                    </a:solidFill>
                    <a:latin typeface="Arial" panose="020B0604020202020204" pitchFamily="34" charset="0"/>
                    <a:cs typeface="Arial" panose="020B0604020202020204" pitchFamily="34" charset="0"/>
                  </a:endParaRPr>
                </a:p>
              </p:txBody>
            </p:sp>
          </p:grpSp>
          <p:grpSp>
            <p:nvGrpSpPr>
              <p:cNvPr id="58" name="Group 57">
                <a:extLst>
                  <a:ext uri="{FF2B5EF4-FFF2-40B4-BE49-F238E27FC236}">
                    <a16:creationId xmlns:a16="http://schemas.microsoft.com/office/drawing/2014/main" id="{7E2C7DE2-1979-ADC7-AE32-8155598314F8}"/>
                  </a:ext>
                </a:extLst>
              </p:cNvPr>
              <p:cNvGrpSpPr/>
              <p:nvPr/>
            </p:nvGrpSpPr>
            <p:grpSpPr>
              <a:xfrm>
                <a:off x="-436133" y="2072694"/>
                <a:ext cx="4651154" cy="447675"/>
                <a:chOff x="-900089" y="2669349"/>
                <a:chExt cx="4651154" cy="447675"/>
              </a:xfrm>
            </p:grpSpPr>
            <p:sp>
              <p:nvSpPr>
                <p:cNvPr id="59" name="Rectangle 58">
                  <a:extLst>
                    <a:ext uri="{FF2B5EF4-FFF2-40B4-BE49-F238E27FC236}">
                      <a16:creationId xmlns:a16="http://schemas.microsoft.com/office/drawing/2014/main" id="{FBB70731-3E38-10B8-F5B8-0B9F6ECA7715}"/>
                    </a:ext>
                  </a:extLst>
                </p:cNvPr>
                <p:cNvSpPr/>
                <p:nvPr/>
              </p:nvSpPr>
              <p:spPr>
                <a:xfrm>
                  <a:off x="-900089" y="2691373"/>
                  <a:ext cx="4234363" cy="391717"/>
                </a:xfrm>
                <a:prstGeom prst="rect">
                  <a:avLst/>
                </a:prstGeom>
              </p:spPr>
              <p:txBody>
                <a:bodyPr wrap="square">
                  <a:spAutoFit/>
                </a:bodyPr>
                <a:lstStyle/>
                <a:p>
                  <a:pPr indent="0" algn="r">
                    <a:lnSpc>
                      <a:spcPct val="100000"/>
                    </a:lnSpc>
                    <a:spcBef>
                      <a:spcPts val="0"/>
                    </a:spcBef>
                    <a:spcAft>
                      <a:spcPts val="1600"/>
                    </a:spcAft>
                    <a:buClr>
                      <a:srgbClr val="003366"/>
                    </a:buClr>
                    <a:buSzPct val="100000"/>
                    <a:buNone/>
                    <a:defRPr/>
                  </a:pPr>
                  <a:r>
                    <a:rPr lang="en-US" sz="1500" b="1" dirty="0">
                      <a:solidFill>
                        <a:schemeClr val="bg2">
                          <a:lumMod val="50000"/>
                        </a:schemeClr>
                      </a:solidFill>
                      <a:latin typeface="Franklin Gothic Book" panose="020B0503020102020204" pitchFamily="34" charset="0"/>
                    </a:rPr>
                    <a:t>Pricing</a:t>
                  </a:r>
                  <a:r>
                    <a:rPr lang="en-US" sz="1500" dirty="0">
                      <a:latin typeface="Franklin Gothic Book" panose="020B0503020102020204" pitchFamily="34" charset="0"/>
                    </a:rPr>
                    <a:t> </a:t>
                  </a:r>
                  <a:r>
                    <a:rPr lang="en-US" sz="1500" dirty="0">
                      <a:solidFill>
                        <a:srgbClr val="003366"/>
                      </a:solidFill>
                      <a:latin typeface="Franklin Gothic Book" panose="020B0503020102020204" pitchFamily="34" charset="0"/>
                    </a:rPr>
                    <a:t>is critical – sharpen your pencil.</a:t>
                  </a:r>
                </a:p>
              </p:txBody>
            </p:sp>
            <p:sp>
              <p:nvSpPr>
                <p:cNvPr id="60" name="TextBox 59">
                  <a:extLst>
                    <a:ext uri="{FF2B5EF4-FFF2-40B4-BE49-F238E27FC236}">
                      <a16:creationId xmlns:a16="http://schemas.microsoft.com/office/drawing/2014/main" id="{816F0097-F3D5-0190-A92A-4837612B6A90}"/>
                    </a:ext>
                  </a:extLst>
                </p:cNvPr>
                <p:cNvSpPr txBox="1"/>
                <p:nvPr/>
              </p:nvSpPr>
              <p:spPr>
                <a:xfrm>
                  <a:off x="3216343" y="2669349"/>
                  <a:ext cx="534722" cy="447675"/>
                </a:xfrm>
                <a:prstGeom prst="rect">
                  <a:avLst/>
                </a:prstGeom>
                <a:noFill/>
              </p:spPr>
              <p:txBody>
                <a:bodyPr wrap="none" rtlCol="0">
                  <a:spAutoFit/>
                </a:bodyPr>
                <a:lstStyle/>
                <a:p>
                  <a:r>
                    <a:rPr lang="en-US" b="1" dirty="0">
                      <a:solidFill>
                        <a:schemeClr val="bg2">
                          <a:lumMod val="50000"/>
                        </a:schemeClr>
                      </a:solidFill>
                      <a:latin typeface="Arial" panose="020B0604020202020204" pitchFamily="34" charset="0"/>
                      <a:cs typeface="Arial" panose="020B0604020202020204" pitchFamily="34" charset="0"/>
                    </a:rPr>
                    <a:t>09</a:t>
                  </a:r>
                  <a:endParaRPr lang="en-US" sz="1200" b="1" dirty="0">
                    <a:solidFill>
                      <a:schemeClr val="bg2">
                        <a:lumMod val="50000"/>
                      </a:schemeClr>
                    </a:solidFill>
                    <a:latin typeface="Arial" panose="020B0604020202020204" pitchFamily="34" charset="0"/>
                    <a:cs typeface="Arial" panose="020B0604020202020204" pitchFamily="34" charset="0"/>
                  </a:endParaRPr>
                </a:p>
              </p:txBody>
            </p:sp>
          </p:grpSp>
        </p:grpSp>
      </p:grpSp>
      <p:sp>
        <p:nvSpPr>
          <p:cNvPr id="81" name="Title 1">
            <a:extLst>
              <a:ext uri="{FF2B5EF4-FFF2-40B4-BE49-F238E27FC236}">
                <a16:creationId xmlns:a16="http://schemas.microsoft.com/office/drawing/2014/main" id="{C33335FB-4FDC-563B-413E-E87C3140B230}"/>
              </a:ext>
            </a:extLst>
          </p:cNvPr>
          <p:cNvSpPr>
            <a:spLocks noGrp="1"/>
          </p:cNvSpPr>
          <p:nvPr>
            <p:ph type="title"/>
          </p:nvPr>
        </p:nvSpPr>
        <p:spPr>
          <a:xfrm>
            <a:off x="685800" y="897457"/>
            <a:ext cx="10793896" cy="560629"/>
          </a:xfrm>
        </p:spPr>
        <p:txBody>
          <a:bodyPr rtlCol="0">
            <a:noAutofit/>
          </a:bodyPr>
          <a:lstStyle/>
          <a:p>
            <a:pPr>
              <a:defRPr/>
            </a:pPr>
            <a:r>
              <a:rPr lang="en-US" sz="3200" dirty="0"/>
              <a:t>When It’s Time to Write the Proposal/Quote </a:t>
            </a:r>
          </a:p>
        </p:txBody>
      </p:sp>
      <p:pic>
        <p:nvPicPr>
          <p:cNvPr id="96" name="Graphic 95" descr="Open book with solid fill">
            <a:extLst>
              <a:ext uri="{FF2B5EF4-FFF2-40B4-BE49-F238E27FC236}">
                <a16:creationId xmlns:a16="http://schemas.microsoft.com/office/drawing/2014/main" id="{C4645B50-CBA5-A5EB-ADD0-C5BE12FE3FB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425386" y="2243962"/>
            <a:ext cx="405265" cy="405265"/>
          </a:xfrm>
          <a:prstGeom prst="rect">
            <a:avLst/>
          </a:prstGeom>
        </p:spPr>
      </p:pic>
      <p:pic>
        <p:nvPicPr>
          <p:cNvPr id="98" name="Graphic 97" descr="Clipboard Checked with solid fill">
            <a:extLst>
              <a:ext uri="{FF2B5EF4-FFF2-40B4-BE49-F238E27FC236}">
                <a16:creationId xmlns:a16="http://schemas.microsoft.com/office/drawing/2014/main" id="{9F4E8C68-913E-0D5B-39CB-420C4F298BC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23047" y="2755067"/>
            <a:ext cx="456469" cy="456469"/>
          </a:xfrm>
          <a:prstGeom prst="rect">
            <a:avLst/>
          </a:prstGeom>
        </p:spPr>
      </p:pic>
      <p:pic>
        <p:nvPicPr>
          <p:cNvPr id="100" name="Graphic 99" descr="Shoe footprints with solid fill">
            <a:extLst>
              <a:ext uri="{FF2B5EF4-FFF2-40B4-BE49-F238E27FC236}">
                <a16:creationId xmlns:a16="http://schemas.microsoft.com/office/drawing/2014/main" id="{C7B6EB8C-BEAF-A635-7A37-BE6B16DB9C5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344531" y="3633484"/>
            <a:ext cx="466181" cy="466181"/>
          </a:xfrm>
          <a:prstGeom prst="rect">
            <a:avLst/>
          </a:prstGeom>
        </p:spPr>
      </p:pic>
      <p:pic>
        <p:nvPicPr>
          <p:cNvPr id="102" name="Graphic 101" descr="Speech with solid fill">
            <a:extLst>
              <a:ext uri="{FF2B5EF4-FFF2-40B4-BE49-F238E27FC236}">
                <a16:creationId xmlns:a16="http://schemas.microsoft.com/office/drawing/2014/main" id="{E346965A-49C4-62A5-FAE9-B22B10FF894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076806" y="4478306"/>
            <a:ext cx="448038" cy="448038"/>
          </a:xfrm>
          <a:prstGeom prst="rect">
            <a:avLst/>
          </a:prstGeom>
        </p:spPr>
      </p:pic>
      <p:pic>
        <p:nvPicPr>
          <p:cNvPr id="106" name="Graphic 105" descr="Lights On with solid fill">
            <a:extLst>
              <a:ext uri="{FF2B5EF4-FFF2-40B4-BE49-F238E27FC236}">
                <a16:creationId xmlns:a16="http://schemas.microsoft.com/office/drawing/2014/main" id="{9973EA4B-020D-D633-1988-9433F768C54C}"/>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6348482" y="4990258"/>
            <a:ext cx="445284" cy="445284"/>
          </a:xfrm>
          <a:prstGeom prst="rect">
            <a:avLst/>
          </a:prstGeom>
        </p:spPr>
      </p:pic>
      <p:pic>
        <p:nvPicPr>
          <p:cNvPr id="110" name="Graphic 109" descr="Group with solid fill">
            <a:extLst>
              <a:ext uri="{FF2B5EF4-FFF2-40B4-BE49-F238E27FC236}">
                <a16:creationId xmlns:a16="http://schemas.microsoft.com/office/drawing/2014/main" id="{F1D9DDD5-7DCA-CE41-4372-E0D6FC0632F4}"/>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4698881" y="4408399"/>
            <a:ext cx="477104" cy="477104"/>
          </a:xfrm>
          <a:prstGeom prst="rect">
            <a:avLst/>
          </a:prstGeom>
        </p:spPr>
      </p:pic>
      <p:pic>
        <p:nvPicPr>
          <p:cNvPr id="112" name="Graphic 111" descr="Thumbs up sign with solid fill">
            <a:extLst>
              <a:ext uri="{FF2B5EF4-FFF2-40B4-BE49-F238E27FC236}">
                <a16:creationId xmlns:a16="http://schemas.microsoft.com/office/drawing/2014/main" id="{2348AFA0-8169-D197-697A-2BBD988ED755}"/>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4457614" y="3572601"/>
            <a:ext cx="398695" cy="398695"/>
          </a:xfrm>
          <a:prstGeom prst="rect">
            <a:avLst/>
          </a:prstGeom>
        </p:spPr>
      </p:pic>
      <p:pic>
        <p:nvPicPr>
          <p:cNvPr id="118" name="Graphic 117" descr="Typewriter with solid fill">
            <a:extLst>
              <a:ext uri="{FF2B5EF4-FFF2-40B4-BE49-F238E27FC236}">
                <a16:creationId xmlns:a16="http://schemas.microsoft.com/office/drawing/2014/main" id="{80D0D9DB-F695-AD9F-29A4-1F3DE02F4E80}"/>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5482054" y="3119838"/>
            <a:ext cx="1288561" cy="1288561"/>
          </a:xfrm>
          <a:prstGeom prst="rect">
            <a:avLst/>
          </a:prstGeom>
        </p:spPr>
      </p:pic>
      <p:sp>
        <p:nvSpPr>
          <p:cNvPr id="31" name="Rectangle 30">
            <a:extLst>
              <a:ext uri="{FF2B5EF4-FFF2-40B4-BE49-F238E27FC236}">
                <a16:creationId xmlns:a16="http://schemas.microsoft.com/office/drawing/2014/main" id="{F3B6EEF4-4EA6-4982-F9AE-FE8FF3B86099}"/>
              </a:ext>
            </a:extLst>
          </p:cNvPr>
          <p:cNvSpPr/>
          <p:nvPr/>
        </p:nvSpPr>
        <p:spPr>
          <a:xfrm>
            <a:off x="759160" y="1666260"/>
            <a:ext cx="4303641" cy="553998"/>
          </a:xfrm>
          <a:prstGeom prst="rect">
            <a:avLst/>
          </a:prstGeom>
        </p:spPr>
        <p:txBody>
          <a:bodyPr wrap="square">
            <a:spAutoFit/>
          </a:bodyPr>
          <a:lstStyle/>
          <a:p>
            <a:pPr algn="r"/>
            <a:r>
              <a:rPr lang="en-US" sz="1500" b="1" dirty="0">
                <a:solidFill>
                  <a:srgbClr val="5E9732"/>
                </a:solidFill>
                <a:effectLst/>
                <a:latin typeface="Franklin Gothic Book" panose="020B0503020102020204" pitchFamily="34" charset="0"/>
              </a:rPr>
              <a:t>Submit</a:t>
            </a:r>
            <a:r>
              <a:rPr lang="en-US" sz="1500" dirty="0">
                <a:effectLst/>
                <a:latin typeface="Franklin Gothic Book" panose="020B0503020102020204" pitchFamily="34" charset="0"/>
              </a:rPr>
              <a:t> </a:t>
            </a:r>
            <a:r>
              <a:rPr lang="en-US" sz="1500" dirty="0">
                <a:solidFill>
                  <a:srgbClr val="003366"/>
                </a:solidFill>
                <a:effectLst/>
                <a:latin typeface="Franklin Gothic Book" panose="020B0503020102020204" pitchFamily="34" charset="0"/>
              </a:rPr>
              <a:t>your proposal/quote on time and in </a:t>
            </a:r>
            <a:br>
              <a:rPr lang="en-US" sz="1500" dirty="0">
                <a:solidFill>
                  <a:srgbClr val="003366"/>
                </a:solidFill>
                <a:effectLst/>
                <a:latin typeface="Franklin Gothic Book" panose="020B0503020102020204" pitchFamily="34" charset="0"/>
              </a:rPr>
            </a:br>
            <a:r>
              <a:rPr lang="en-US" sz="1500" dirty="0">
                <a:solidFill>
                  <a:srgbClr val="003366"/>
                </a:solidFill>
                <a:effectLst/>
                <a:latin typeface="Franklin Gothic Book" panose="020B0503020102020204" pitchFamily="34" charset="0"/>
              </a:rPr>
              <a:t>accordance with the solicitation instructions!</a:t>
            </a:r>
          </a:p>
        </p:txBody>
      </p:sp>
      <p:sp>
        <p:nvSpPr>
          <p:cNvPr id="32" name="TextBox 31">
            <a:extLst>
              <a:ext uri="{FF2B5EF4-FFF2-40B4-BE49-F238E27FC236}">
                <a16:creationId xmlns:a16="http://schemas.microsoft.com/office/drawing/2014/main" id="{1C305DF4-CA0F-1835-27DA-F8356217A972}"/>
              </a:ext>
            </a:extLst>
          </p:cNvPr>
          <p:cNvSpPr txBox="1"/>
          <p:nvPr/>
        </p:nvSpPr>
        <p:spPr>
          <a:xfrm>
            <a:off x="5029470" y="1747019"/>
            <a:ext cx="441146" cy="369332"/>
          </a:xfrm>
          <a:prstGeom prst="rect">
            <a:avLst/>
          </a:prstGeom>
          <a:noFill/>
        </p:spPr>
        <p:txBody>
          <a:bodyPr wrap="none" rtlCol="0">
            <a:spAutoFit/>
          </a:bodyPr>
          <a:lstStyle/>
          <a:p>
            <a:r>
              <a:rPr lang="en-US" b="1" dirty="0">
                <a:solidFill>
                  <a:srgbClr val="5E9732"/>
                </a:solidFill>
                <a:latin typeface="Arial" panose="020B0604020202020204" pitchFamily="34" charset="0"/>
                <a:cs typeface="Arial" panose="020B0604020202020204" pitchFamily="34" charset="0"/>
              </a:rPr>
              <a:t>10</a:t>
            </a:r>
            <a:endParaRPr lang="en-US" sz="1200" b="1" dirty="0">
              <a:solidFill>
                <a:srgbClr val="5E9732"/>
              </a:solidFill>
              <a:latin typeface="Arial" panose="020B0604020202020204" pitchFamily="34" charset="0"/>
              <a:cs typeface="Arial" panose="020B0604020202020204" pitchFamily="34" charset="0"/>
            </a:endParaRPr>
          </a:p>
        </p:txBody>
      </p:sp>
      <p:pic>
        <p:nvPicPr>
          <p:cNvPr id="34" name="Graphic 33" descr="Body builder with solid fill">
            <a:extLst>
              <a:ext uri="{FF2B5EF4-FFF2-40B4-BE49-F238E27FC236}">
                <a16:creationId xmlns:a16="http://schemas.microsoft.com/office/drawing/2014/main" id="{30C72B94-ED8D-33AF-99B6-AC686A57432C}"/>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5418755" y="4990258"/>
            <a:ext cx="405762" cy="405762"/>
          </a:xfrm>
          <a:prstGeom prst="rect">
            <a:avLst/>
          </a:prstGeom>
        </p:spPr>
      </p:pic>
      <p:pic>
        <p:nvPicPr>
          <p:cNvPr id="36" name="Graphic 35" descr="Alarm clock with solid fill">
            <a:extLst>
              <a:ext uri="{FF2B5EF4-FFF2-40B4-BE49-F238E27FC236}">
                <a16:creationId xmlns:a16="http://schemas.microsoft.com/office/drawing/2014/main" id="{41861002-1A47-5A47-3BCF-C50872E118E4}"/>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5484530" y="2200429"/>
            <a:ext cx="436188" cy="436188"/>
          </a:xfrm>
          <a:prstGeom prst="rect">
            <a:avLst/>
          </a:prstGeom>
        </p:spPr>
      </p:pic>
      <p:pic>
        <p:nvPicPr>
          <p:cNvPr id="3" name="Graphic 2" descr="Dollar with solid fill">
            <a:extLst>
              <a:ext uri="{FF2B5EF4-FFF2-40B4-BE49-F238E27FC236}">
                <a16:creationId xmlns:a16="http://schemas.microsoft.com/office/drawing/2014/main" id="{587F4D8B-C959-4CE9-8284-BF69CC46DC33}"/>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4707135" y="2666138"/>
            <a:ext cx="548754" cy="457915"/>
          </a:xfrm>
          <a:prstGeom prst="rect">
            <a:avLst/>
          </a:prstGeom>
        </p:spPr>
      </p:pic>
      <p:grpSp>
        <p:nvGrpSpPr>
          <p:cNvPr id="2" name="Group 1">
            <a:extLst>
              <a:ext uri="{FF2B5EF4-FFF2-40B4-BE49-F238E27FC236}">
                <a16:creationId xmlns:a16="http://schemas.microsoft.com/office/drawing/2014/main" id="{0EE0FBFE-9463-3232-1B9D-BB3A79E15945}"/>
              </a:ext>
            </a:extLst>
          </p:cNvPr>
          <p:cNvGrpSpPr/>
          <p:nvPr/>
        </p:nvGrpSpPr>
        <p:grpSpPr>
          <a:xfrm>
            <a:off x="10361352" y="774014"/>
            <a:ext cx="1828800" cy="584775"/>
            <a:chOff x="10361352" y="774014"/>
            <a:chExt cx="1828800" cy="584775"/>
          </a:xfrm>
        </p:grpSpPr>
        <p:sp>
          <p:nvSpPr>
            <p:cNvPr id="8" name="Rectangle 7">
              <a:extLst>
                <a:ext uri="{FF2B5EF4-FFF2-40B4-BE49-F238E27FC236}">
                  <a16:creationId xmlns:a16="http://schemas.microsoft.com/office/drawing/2014/main" id="{95B91636-5EF1-9157-F4A1-B0E265D6A958}"/>
                </a:ext>
              </a:extLst>
            </p:cNvPr>
            <p:cNvSpPr/>
            <p:nvPr/>
          </p:nvSpPr>
          <p:spPr>
            <a:xfrm>
              <a:off x="10361352" y="774014"/>
              <a:ext cx="1828800" cy="584775"/>
            </a:xfrm>
            <a:prstGeom prst="rect">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065F5143-607E-BA4D-E194-26A00FA656CB}"/>
                </a:ext>
              </a:extLst>
            </p:cNvPr>
            <p:cNvSpPr txBox="1"/>
            <p:nvPr/>
          </p:nvSpPr>
          <p:spPr>
            <a:xfrm>
              <a:off x="10760133" y="879375"/>
              <a:ext cx="1430019"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5</a:t>
              </a:r>
              <a:endParaRPr lang="en-US" dirty="0">
                <a:solidFill>
                  <a:schemeClr val="bg1"/>
                </a:solidFill>
                <a:effectLst/>
                <a:latin typeface="FranklinGothicURWBoo" pitchFamily="2" charset="77"/>
              </a:endParaRPr>
            </a:p>
          </p:txBody>
        </p:sp>
        <p:pic>
          <p:nvPicPr>
            <p:cNvPr id="22" name="Graphic 21" descr="Checklist with solid fill">
              <a:extLst>
                <a:ext uri="{FF2B5EF4-FFF2-40B4-BE49-F238E27FC236}">
                  <a16:creationId xmlns:a16="http://schemas.microsoft.com/office/drawing/2014/main" id="{6468067C-8B33-2ADC-9BA7-1405E016AE2F}"/>
                </a:ext>
              </a:extLst>
            </p:cNvPr>
            <p:cNvPicPr>
              <a:picLocks noChangeAspect="1"/>
            </p:cNvPicPr>
            <p:nvPr/>
          </p:nvPicPr>
          <p:blipFill>
            <a:blip r:embed="rId25">
              <a:extLst>
                <a:ext uri="{96DAC541-7B7A-43D3-8B79-37D633B846F1}">
                  <asvg:svgBlip xmlns:asvg="http://schemas.microsoft.com/office/drawing/2016/SVG/main" r:embed="rId26"/>
                </a:ext>
              </a:extLst>
            </a:blip>
            <a:stretch>
              <a:fillRect/>
            </a:stretch>
          </p:blipFill>
          <p:spPr>
            <a:xfrm>
              <a:off x="10436508" y="818544"/>
              <a:ext cx="481539" cy="481539"/>
            </a:xfrm>
            <a:prstGeom prst="rect">
              <a:avLst/>
            </a:prstGeom>
          </p:spPr>
        </p:pic>
      </p:grpSp>
    </p:spTree>
    <p:extLst>
      <p:ext uri="{BB962C8B-B14F-4D97-AF65-F5344CB8AC3E}">
        <p14:creationId xmlns:p14="http://schemas.microsoft.com/office/powerpoint/2010/main" val="275295724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Rectangle 59">
            <a:extLst>
              <a:ext uri="{FF2B5EF4-FFF2-40B4-BE49-F238E27FC236}">
                <a16:creationId xmlns:a16="http://schemas.microsoft.com/office/drawing/2014/main" id="{12EE5C2A-A392-D468-1A61-E932C2DF6A95}"/>
              </a:ext>
            </a:extLst>
          </p:cNvPr>
          <p:cNvSpPr/>
          <p:nvPr/>
        </p:nvSpPr>
        <p:spPr>
          <a:xfrm>
            <a:off x="6096000" y="4335670"/>
            <a:ext cx="5367239" cy="703946"/>
          </a:xfrm>
          <a:prstGeom prst="rect">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Rectangle 57">
            <a:extLst>
              <a:ext uri="{FF2B5EF4-FFF2-40B4-BE49-F238E27FC236}">
                <a16:creationId xmlns:a16="http://schemas.microsoft.com/office/drawing/2014/main" id="{5ED3E57C-D4FA-8B82-7A1C-9DD18480EB01}"/>
              </a:ext>
            </a:extLst>
          </p:cNvPr>
          <p:cNvSpPr/>
          <p:nvPr/>
        </p:nvSpPr>
        <p:spPr>
          <a:xfrm>
            <a:off x="6096000" y="3463048"/>
            <a:ext cx="5367239" cy="703946"/>
          </a:xfrm>
          <a:prstGeom prst="rect">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Rectangle 55">
            <a:extLst>
              <a:ext uri="{FF2B5EF4-FFF2-40B4-BE49-F238E27FC236}">
                <a16:creationId xmlns:a16="http://schemas.microsoft.com/office/drawing/2014/main" id="{484F7B20-B738-E762-D0A3-BBFBA351836B}"/>
              </a:ext>
            </a:extLst>
          </p:cNvPr>
          <p:cNvSpPr/>
          <p:nvPr/>
        </p:nvSpPr>
        <p:spPr>
          <a:xfrm>
            <a:off x="6096000" y="2587939"/>
            <a:ext cx="5367239" cy="703946"/>
          </a:xfrm>
          <a:prstGeom prst="rect">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Rectangle 53">
            <a:extLst>
              <a:ext uri="{FF2B5EF4-FFF2-40B4-BE49-F238E27FC236}">
                <a16:creationId xmlns:a16="http://schemas.microsoft.com/office/drawing/2014/main" id="{9D0A3667-DA79-A74F-E9E3-BAFE52DFB81B}"/>
              </a:ext>
            </a:extLst>
          </p:cNvPr>
          <p:cNvSpPr/>
          <p:nvPr/>
        </p:nvSpPr>
        <p:spPr>
          <a:xfrm>
            <a:off x="6096000" y="1741082"/>
            <a:ext cx="5367239" cy="703946"/>
          </a:xfrm>
          <a:prstGeom prst="rect">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Rectangle 51">
            <a:extLst>
              <a:ext uri="{FF2B5EF4-FFF2-40B4-BE49-F238E27FC236}">
                <a16:creationId xmlns:a16="http://schemas.microsoft.com/office/drawing/2014/main" id="{3006E476-2DA2-FBD9-A52C-F1473C5ABDB1}"/>
              </a:ext>
            </a:extLst>
          </p:cNvPr>
          <p:cNvSpPr/>
          <p:nvPr/>
        </p:nvSpPr>
        <p:spPr>
          <a:xfrm>
            <a:off x="730164" y="4335671"/>
            <a:ext cx="5099334" cy="703946"/>
          </a:xfrm>
          <a:prstGeom prst="rect">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Rectangle 49">
            <a:extLst>
              <a:ext uri="{FF2B5EF4-FFF2-40B4-BE49-F238E27FC236}">
                <a16:creationId xmlns:a16="http://schemas.microsoft.com/office/drawing/2014/main" id="{654E5F03-CBBE-0E13-8C6F-5C4B44579C21}"/>
              </a:ext>
            </a:extLst>
          </p:cNvPr>
          <p:cNvSpPr/>
          <p:nvPr/>
        </p:nvSpPr>
        <p:spPr>
          <a:xfrm>
            <a:off x="749921" y="3467339"/>
            <a:ext cx="5099334" cy="703946"/>
          </a:xfrm>
          <a:prstGeom prst="rect">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Rectangle 37">
            <a:extLst>
              <a:ext uri="{FF2B5EF4-FFF2-40B4-BE49-F238E27FC236}">
                <a16:creationId xmlns:a16="http://schemas.microsoft.com/office/drawing/2014/main" id="{8FF2BEF4-292B-939E-BF81-DC98B5D947EA}"/>
              </a:ext>
            </a:extLst>
          </p:cNvPr>
          <p:cNvSpPr/>
          <p:nvPr/>
        </p:nvSpPr>
        <p:spPr>
          <a:xfrm>
            <a:off x="749921" y="2587151"/>
            <a:ext cx="5099334" cy="703946"/>
          </a:xfrm>
          <a:prstGeom prst="rect">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FA92AC66-31E7-FA0B-27FD-B1452C8471DA}"/>
              </a:ext>
            </a:extLst>
          </p:cNvPr>
          <p:cNvSpPr/>
          <p:nvPr/>
        </p:nvSpPr>
        <p:spPr>
          <a:xfrm>
            <a:off x="749923" y="1741082"/>
            <a:ext cx="5099334" cy="703946"/>
          </a:xfrm>
          <a:prstGeom prst="rect">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Rectangle 62">
            <a:extLst>
              <a:ext uri="{FF2B5EF4-FFF2-40B4-BE49-F238E27FC236}">
                <a16:creationId xmlns:a16="http://schemas.microsoft.com/office/drawing/2014/main" id="{0E222F09-01FE-C870-2389-60940F3F0569}"/>
              </a:ext>
            </a:extLst>
          </p:cNvPr>
          <p:cNvSpPr/>
          <p:nvPr/>
        </p:nvSpPr>
        <p:spPr>
          <a:xfrm>
            <a:off x="6096000" y="5188217"/>
            <a:ext cx="5367239" cy="703946"/>
          </a:xfrm>
          <a:prstGeom prst="rect">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Rectangle 64">
            <a:extLst>
              <a:ext uri="{FF2B5EF4-FFF2-40B4-BE49-F238E27FC236}">
                <a16:creationId xmlns:a16="http://schemas.microsoft.com/office/drawing/2014/main" id="{6E2E5CE9-F82F-FAF0-E02B-3CA9187B8D18}"/>
              </a:ext>
            </a:extLst>
          </p:cNvPr>
          <p:cNvSpPr/>
          <p:nvPr/>
        </p:nvSpPr>
        <p:spPr>
          <a:xfrm>
            <a:off x="730162" y="5188218"/>
            <a:ext cx="5099334" cy="703946"/>
          </a:xfrm>
          <a:prstGeom prst="rect">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Rectangle 52">
            <a:extLst>
              <a:ext uri="{FF2B5EF4-FFF2-40B4-BE49-F238E27FC236}">
                <a16:creationId xmlns:a16="http://schemas.microsoft.com/office/drawing/2014/main" id="{5DFDCD77-DE22-3770-D210-C3D578212D53}"/>
              </a:ext>
            </a:extLst>
          </p:cNvPr>
          <p:cNvSpPr/>
          <p:nvPr/>
        </p:nvSpPr>
        <p:spPr>
          <a:xfrm>
            <a:off x="690629" y="4335670"/>
            <a:ext cx="726524" cy="7039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Rectangle 50">
            <a:extLst>
              <a:ext uri="{FF2B5EF4-FFF2-40B4-BE49-F238E27FC236}">
                <a16:creationId xmlns:a16="http://schemas.microsoft.com/office/drawing/2014/main" id="{5654075B-D694-851D-86D1-8A335F926AC8}"/>
              </a:ext>
            </a:extLst>
          </p:cNvPr>
          <p:cNvSpPr/>
          <p:nvPr/>
        </p:nvSpPr>
        <p:spPr>
          <a:xfrm>
            <a:off x="690629" y="3467338"/>
            <a:ext cx="726524" cy="703947"/>
          </a:xfrm>
          <a:prstGeom prst="rect">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Rectangle 39">
            <a:extLst>
              <a:ext uri="{FF2B5EF4-FFF2-40B4-BE49-F238E27FC236}">
                <a16:creationId xmlns:a16="http://schemas.microsoft.com/office/drawing/2014/main" id="{D7385CFF-6B51-B7BD-72D3-7E8FA394199A}"/>
              </a:ext>
            </a:extLst>
          </p:cNvPr>
          <p:cNvSpPr/>
          <p:nvPr/>
        </p:nvSpPr>
        <p:spPr>
          <a:xfrm>
            <a:off x="690629" y="2587150"/>
            <a:ext cx="726524" cy="703947"/>
          </a:xfrm>
          <a:prstGeom prst="rect">
            <a:avLst/>
          </a:prstGeom>
          <a:solidFill>
            <a:srgbClr val="5E9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Rectangle 41">
            <a:extLst>
              <a:ext uri="{FF2B5EF4-FFF2-40B4-BE49-F238E27FC236}">
                <a16:creationId xmlns:a16="http://schemas.microsoft.com/office/drawing/2014/main" id="{1A1A8B36-B723-725B-9815-82788D75B55B}"/>
              </a:ext>
            </a:extLst>
          </p:cNvPr>
          <p:cNvSpPr/>
          <p:nvPr/>
        </p:nvSpPr>
        <p:spPr>
          <a:xfrm>
            <a:off x="690629" y="1741081"/>
            <a:ext cx="726524" cy="703947"/>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Rectangle 65">
            <a:extLst>
              <a:ext uri="{FF2B5EF4-FFF2-40B4-BE49-F238E27FC236}">
                <a16:creationId xmlns:a16="http://schemas.microsoft.com/office/drawing/2014/main" id="{2E5CCE6E-C3B8-D17B-5252-46275ABB1959}"/>
              </a:ext>
            </a:extLst>
          </p:cNvPr>
          <p:cNvSpPr/>
          <p:nvPr/>
        </p:nvSpPr>
        <p:spPr>
          <a:xfrm>
            <a:off x="690629" y="5188217"/>
            <a:ext cx="726524" cy="703947"/>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 name="Rectangle 68">
            <a:extLst>
              <a:ext uri="{FF2B5EF4-FFF2-40B4-BE49-F238E27FC236}">
                <a16:creationId xmlns:a16="http://schemas.microsoft.com/office/drawing/2014/main" id="{29EE7087-2297-B80B-EDA5-B3CA80E23AED}"/>
              </a:ext>
            </a:extLst>
          </p:cNvPr>
          <p:cNvSpPr/>
          <p:nvPr/>
        </p:nvSpPr>
        <p:spPr>
          <a:xfrm>
            <a:off x="6036347" y="4334068"/>
            <a:ext cx="726524" cy="703947"/>
          </a:xfrm>
          <a:prstGeom prst="rect">
            <a:avLst/>
          </a:prstGeom>
          <a:solidFill>
            <a:srgbClr val="5E9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Rectangle 69">
            <a:extLst>
              <a:ext uri="{FF2B5EF4-FFF2-40B4-BE49-F238E27FC236}">
                <a16:creationId xmlns:a16="http://schemas.microsoft.com/office/drawing/2014/main" id="{26735140-B0E4-C5B8-FA89-8B26F423BE56}"/>
              </a:ext>
            </a:extLst>
          </p:cNvPr>
          <p:cNvSpPr/>
          <p:nvPr/>
        </p:nvSpPr>
        <p:spPr>
          <a:xfrm>
            <a:off x="6036347" y="3465736"/>
            <a:ext cx="726524" cy="703947"/>
          </a:xfrm>
          <a:prstGeom prst="rect">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Rectangle 70">
            <a:extLst>
              <a:ext uri="{FF2B5EF4-FFF2-40B4-BE49-F238E27FC236}">
                <a16:creationId xmlns:a16="http://schemas.microsoft.com/office/drawing/2014/main" id="{8EBD2438-C21C-D99E-BAB8-BFF9971278F1}"/>
              </a:ext>
            </a:extLst>
          </p:cNvPr>
          <p:cNvSpPr/>
          <p:nvPr/>
        </p:nvSpPr>
        <p:spPr>
          <a:xfrm>
            <a:off x="6036347" y="2585548"/>
            <a:ext cx="726524" cy="7039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2" name="Rectangle 71">
            <a:extLst>
              <a:ext uri="{FF2B5EF4-FFF2-40B4-BE49-F238E27FC236}">
                <a16:creationId xmlns:a16="http://schemas.microsoft.com/office/drawing/2014/main" id="{6A0706B4-14E1-6D60-1429-3DC78E2AC4F7}"/>
              </a:ext>
            </a:extLst>
          </p:cNvPr>
          <p:cNvSpPr/>
          <p:nvPr/>
        </p:nvSpPr>
        <p:spPr>
          <a:xfrm>
            <a:off x="6036347" y="1739479"/>
            <a:ext cx="726524" cy="703947"/>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3" name="Rectangle 72">
            <a:extLst>
              <a:ext uri="{FF2B5EF4-FFF2-40B4-BE49-F238E27FC236}">
                <a16:creationId xmlns:a16="http://schemas.microsoft.com/office/drawing/2014/main" id="{733849A7-A386-89FC-24E7-DBD23E85195A}"/>
              </a:ext>
            </a:extLst>
          </p:cNvPr>
          <p:cNvSpPr/>
          <p:nvPr/>
        </p:nvSpPr>
        <p:spPr>
          <a:xfrm>
            <a:off x="6036347" y="5186615"/>
            <a:ext cx="726524" cy="703947"/>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66E026F-57A9-4124-A1E7-1EECAC7C1155}"/>
              </a:ext>
            </a:extLst>
          </p:cNvPr>
          <p:cNvSpPr>
            <a:spLocks noGrp="1"/>
          </p:cNvSpPr>
          <p:nvPr>
            <p:ph type="title"/>
          </p:nvPr>
        </p:nvSpPr>
        <p:spPr>
          <a:xfrm>
            <a:off x="690629" y="620392"/>
            <a:ext cx="6406856" cy="1019722"/>
          </a:xfrm>
        </p:spPr>
        <p:txBody>
          <a:bodyPr rtlCol="0" anchorCtr="0">
            <a:normAutofit/>
          </a:bodyPr>
          <a:lstStyle/>
          <a:p>
            <a:pPr>
              <a:defRPr/>
            </a:pPr>
            <a:r>
              <a:rPr lang="en-US" sz="3200" dirty="0">
                <a:solidFill>
                  <a:srgbClr val="005188"/>
                </a:solidFill>
              </a:rPr>
              <a:t>Be Compliant with the Solicitation! </a:t>
            </a:r>
          </a:p>
        </p:txBody>
      </p:sp>
      <p:sp>
        <p:nvSpPr>
          <p:cNvPr id="16" name="TextBox 15">
            <a:extLst>
              <a:ext uri="{FF2B5EF4-FFF2-40B4-BE49-F238E27FC236}">
                <a16:creationId xmlns:a16="http://schemas.microsoft.com/office/drawing/2014/main" id="{7DC05196-4A04-2691-0067-309DEC69F8AC}"/>
              </a:ext>
            </a:extLst>
          </p:cNvPr>
          <p:cNvSpPr txBox="1"/>
          <p:nvPr/>
        </p:nvSpPr>
        <p:spPr>
          <a:xfrm>
            <a:off x="1562039" y="1775330"/>
            <a:ext cx="4296229" cy="646331"/>
          </a:xfrm>
          <a:prstGeom prst="rect">
            <a:avLst/>
          </a:prstGeom>
          <a:noFill/>
        </p:spPr>
        <p:txBody>
          <a:bodyPr wrap="square" rtlCol="0">
            <a:spAutoFit/>
          </a:bodyPr>
          <a:lstStyle/>
          <a:p>
            <a:r>
              <a:rPr lang="en-US" dirty="0">
                <a:solidFill>
                  <a:srgbClr val="005188"/>
                </a:solidFill>
                <a:latin typeface="FranklinGothicURWBoo" pitchFamily="2" charset="77"/>
              </a:rPr>
              <a:t>If utilizing a proposal writer, make sure accurate information is used.</a:t>
            </a:r>
          </a:p>
        </p:txBody>
      </p:sp>
      <p:sp>
        <p:nvSpPr>
          <p:cNvPr id="17" name="TextBox 16">
            <a:extLst>
              <a:ext uri="{FF2B5EF4-FFF2-40B4-BE49-F238E27FC236}">
                <a16:creationId xmlns:a16="http://schemas.microsoft.com/office/drawing/2014/main" id="{66E4A736-934E-60E2-FE25-16A6F50A86FE}"/>
              </a:ext>
            </a:extLst>
          </p:cNvPr>
          <p:cNvSpPr txBox="1"/>
          <p:nvPr/>
        </p:nvSpPr>
        <p:spPr>
          <a:xfrm>
            <a:off x="1562039" y="2767298"/>
            <a:ext cx="4296229" cy="369332"/>
          </a:xfrm>
          <a:prstGeom prst="rect">
            <a:avLst/>
          </a:prstGeom>
          <a:noFill/>
        </p:spPr>
        <p:txBody>
          <a:bodyPr wrap="square" rtlCol="0">
            <a:spAutoFit/>
          </a:bodyPr>
          <a:lstStyle/>
          <a:p>
            <a:r>
              <a:rPr lang="en-US" dirty="0">
                <a:solidFill>
                  <a:srgbClr val="005188"/>
                </a:solidFill>
                <a:latin typeface="FranklinGothicURWBoo" pitchFamily="2" charset="77"/>
              </a:rPr>
              <a:t>Ensure graphics/tables make sense.</a:t>
            </a:r>
          </a:p>
        </p:txBody>
      </p:sp>
      <p:sp>
        <p:nvSpPr>
          <p:cNvPr id="18" name="TextBox 17">
            <a:extLst>
              <a:ext uri="{FF2B5EF4-FFF2-40B4-BE49-F238E27FC236}">
                <a16:creationId xmlns:a16="http://schemas.microsoft.com/office/drawing/2014/main" id="{CA2EB098-9EE7-DD65-ED85-8FFBC12A9E7E}"/>
              </a:ext>
            </a:extLst>
          </p:cNvPr>
          <p:cNvSpPr txBox="1"/>
          <p:nvPr/>
        </p:nvSpPr>
        <p:spPr>
          <a:xfrm>
            <a:off x="1562039" y="3612335"/>
            <a:ext cx="3947886" cy="369332"/>
          </a:xfrm>
          <a:prstGeom prst="rect">
            <a:avLst/>
          </a:prstGeom>
          <a:noFill/>
        </p:spPr>
        <p:txBody>
          <a:bodyPr wrap="square" rtlCol="0">
            <a:spAutoFit/>
          </a:bodyPr>
          <a:lstStyle/>
          <a:p>
            <a:r>
              <a:rPr lang="en-US" dirty="0">
                <a:solidFill>
                  <a:srgbClr val="005188"/>
                </a:solidFill>
                <a:latin typeface="FranklinGothicURWBoo" pitchFamily="2" charset="77"/>
              </a:rPr>
              <a:t>Edit as needed. </a:t>
            </a:r>
          </a:p>
        </p:txBody>
      </p:sp>
      <p:sp>
        <p:nvSpPr>
          <p:cNvPr id="19" name="TextBox 18">
            <a:extLst>
              <a:ext uri="{FF2B5EF4-FFF2-40B4-BE49-F238E27FC236}">
                <a16:creationId xmlns:a16="http://schemas.microsoft.com/office/drawing/2014/main" id="{619DC50E-5227-7919-183A-5302AA1FE7DC}"/>
              </a:ext>
            </a:extLst>
          </p:cNvPr>
          <p:cNvSpPr txBox="1"/>
          <p:nvPr/>
        </p:nvSpPr>
        <p:spPr>
          <a:xfrm>
            <a:off x="1562039" y="4507700"/>
            <a:ext cx="4165600" cy="369332"/>
          </a:xfrm>
          <a:prstGeom prst="rect">
            <a:avLst/>
          </a:prstGeom>
          <a:noFill/>
        </p:spPr>
        <p:txBody>
          <a:bodyPr wrap="square" rtlCol="0">
            <a:spAutoFit/>
          </a:bodyPr>
          <a:lstStyle/>
          <a:p>
            <a:r>
              <a:rPr lang="en-US" dirty="0">
                <a:solidFill>
                  <a:srgbClr val="005188"/>
                </a:solidFill>
                <a:latin typeface="FranklinGothicURWBoo" pitchFamily="2" charset="77"/>
              </a:rPr>
              <a:t>Use one consistent voice.</a:t>
            </a:r>
          </a:p>
        </p:txBody>
      </p:sp>
      <p:sp>
        <p:nvSpPr>
          <p:cNvPr id="20" name="TextBox 19">
            <a:extLst>
              <a:ext uri="{FF2B5EF4-FFF2-40B4-BE49-F238E27FC236}">
                <a16:creationId xmlns:a16="http://schemas.microsoft.com/office/drawing/2014/main" id="{716A0013-482E-B5E9-E179-21DE8D42E1F0}"/>
              </a:ext>
            </a:extLst>
          </p:cNvPr>
          <p:cNvSpPr txBox="1"/>
          <p:nvPr/>
        </p:nvSpPr>
        <p:spPr>
          <a:xfrm>
            <a:off x="6929378" y="1775330"/>
            <a:ext cx="4645336" cy="646331"/>
          </a:xfrm>
          <a:prstGeom prst="rect">
            <a:avLst/>
          </a:prstGeom>
          <a:noFill/>
        </p:spPr>
        <p:txBody>
          <a:bodyPr wrap="square" rtlCol="0">
            <a:spAutoFit/>
          </a:bodyPr>
          <a:lstStyle/>
          <a:p>
            <a:r>
              <a:rPr lang="en-US" dirty="0">
                <a:solidFill>
                  <a:srgbClr val="005188"/>
                </a:solidFill>
                <a:latin typeface="FranklinGothicURWBoo" pitchFamily="2" charset="77"/>
              </a:rPr>
              <a:t>Triple check spelling, page numbers, consistency of headings/fonts/etc. </a:t>
            </a:r>
          </a:p>
        </p:txBody>
      </p:sp>
      <p:sp>
        <p:nvSpPr>
          <p:cNvPr id="21" name="TextBox 20">
            <a:extLst>
              <a:ext uri="{FF2B5EF4-FFF2-40B4-BE49-F238E27FC236}">
                <a16:creationId xmlns:a16="http://schemas.microsoft.com/office/drawing/2014/main" id="{E4F214DE-6307-3B50-08E3-5AC2231766A7}"/>
              </a:ext>
            </a:extLst>
          </p:cNvPr>
          <p:cNvSpPr txBox="1"/>
          <p:nvPr/>
        </p:nvSpPr>
        <p:spPr>
          <a:xfrm>
            <a:off x="6929378" y="2623029"/>
            <a:ext cx="3995057" cy="646331"/>
          </a:xfrm>
          <a:prstGeom prst="rect">
            <a:avLst/>
          </a:prstGeom>
          <a:noFill/>
        </p:spPr>
        <p:txBody>
          <a:bodyPr wrap="square" rtlCol="0">
            <a:spAutoFit/>
          </a:bodyPr>
          <a:lstStyle/>
          <a:p>
            <a:r>
              <a:rPr lang="en-US" dirty="0">
                <a:solidFill>
                  <a:srgbClr val="005188"/>
                </a:solidFill>
                <a:latin typeface="FranklinGothicURWBoo" pitchFamily="2" charset="77"/>
              </a:rPr>
              <a:t>Address potential Organizational Conflicts of Interest (OCI) up front!</a:t>
            </a:r>
          </a:p>
        </p:txBody>
      </p:sp>
      <p:sp>
        <p:nvSpPr>
          <p:cNvPr id="22" name="TextBox 21">
            <a:extLst>
              <a:ext uri="{FF2B5EF4-FFF2-40B4-BE49-F238E27FC236}">
                <a16:creationId xmlns:a16="http://schemas.microsoft.com/office/drawing/2014/main" id="{75BB28C0-B8FE-E328-D9F7-A64668F54E82}"/>
              </a:ext>
            </a:extLst>
          </p:cNvPr>
          <p:cNvSpPr txBox="1"/>
          <p:nvPr/>
        </p:nvSpPr>
        <p:spPr>
          <a:xfrm>
            <a:off x="6906088" y="3595725"/>
            <a:ext cx="4381716" cy="369332"/>
          </a:xfrm>
          <a:prstGeom prst="rect">
            <a:avLst/>
          </a:prstGeom>
          <a:noFill/>
        </p:spPr>
        <p:txBody>
          <a:bodyPr wrap="square" rtlCol="0">
            <a:spAutoFit/>
          </a:bodyPr>
          <a:lstStyle/>
          <a:p>
            <a:r>
              <a:rPr lang="en-US" dirty="0">
                <a:solidFill>
                  <a:srgbClr val="005188"/>
                </a:solidFill>
                <a:latin typeface="FranklinGothicURWBoo" pitchFamily="2" charset="77"/>
              </a:rPr>
              <a:t>Understand the technical evaluation factors.</a:t>
            </a:r>
          </a:p>
        </p:txBody>
      </p:sp>
      <p:sp>
        <p:nvSpPr>
          <p:cNvPr id="23" name="TextBox 22">
            <a:extLst>
              <a:ext uri="{FF2B5EF4-FFF2-40B4-BE49-F238E27FC236}">
                <a16:creationId xmlns:a16="http://schemas.microsoft.com/office/drawing/2014/main" id="{88E9DAF2-3FC0-8DAE-F1EF-3454DBB6905D}"/>
              </a:ext>
            </a:extLst>
          </p:cNvPr>
          <p:cNvSpPr txBox="1"/>
          <p:nvPr/>
        </p:nvSpPr>
        <p:spPr>
          <a:xfrm>
            <a:off x="6929378" y="4393286"/>
            <a:ext cx="4688973" cy="646331"/>
          </a:xfrm>
          <a:prstGeom prst="rect">
            <a:avLst/>
          </a:prstGeom>
          <a:noFill/>
        </p:spPr>
        <p:txBody>
          <a:bodyPr wrap="square" rtlCol="0">
            <a:spAutoFit/>
          </a:bodyPr>
          <a:lstStyle/>
          <a:p>
            <a:r>
              <a:rPr lang="en-US" dirty="0">
                <a:solidFill>
                  <a:srgbClr val="005188"/>
                </a:solidFill>
                <a:latin typeface="FranklinGothicURWBoo" pitchFamily="2" charset="77"/>
              </a:rPr>
              <a:t>Ask questions, if permitted, before the solicitation closes.</a:t>
            </a:r>
          </a:p>
        </p:txBody>
      </p:sp>
      <p:pic>
        <p:nvPicPr>
          <p:cNvPr id="27" name="Graphic 26" descr="Quotes with solid fill">
            <a:extLst>
              <a:ext uri="{FF2B5EF4-FFF2-40B4-BE49-F238E27FC236}">
                <a16:creationId xmlns:a16="http://schemas.microsoft.com/office/drawing/2014/main" id="{85672778-0113-F2F6-A202-7E0268AA893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82099" y="1840335"/>
            <a:ext cx="515652" cy="515652"/>
          </a:xfrm>
          <a:prstGeom prst="rect">
            <a:avLst/>
          </a:prstGeom>
        </p:spPr>
      </p:pic>
      <p:pic>
        <p:nvPicPr>
          <p:cNvPr id="29" name="Graphic 28" descr="Bar chart with solid fill">
            <a:extLst>
              <a:ext uri="{FF2B5EF4-FFF2-40B4-BE49-F238E27FC236}">
                <a16:creationId xmlns:a16="http://schemas.microsoft.com/office/drawing/2014/main" id="{5C821C50-AF8D-6B62-B757-ECC574B87E4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86488" y="2695959"/>
            <a:ext cx="483124" cy="483124"/>
          </a:xfrm>
          <a:prstGeom prst="rect">
            <a:avLst/>
          </a:prstGeom>
        </p:spPr>
      </p:pic>
      <p:pic>
        <p:nvPicPr>
          <p:cNvPr id="31" name="Graphic 30" descr="Pencil with solid fill">
            <a:extLst>
              <a:ext uri="{FF2B5EF4-FFF2-40B4-BE49-F238E27FC236}">
                <a16:creationId xmlns:a16="http://schemas.microsoft.com/office/drawing/2014/main" id="{2034B9CA-1316-A5B8-7341-8B877C08F10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16968" y="3623445"/>
            <a:ext cx="414760" cy="414760"/>
          </a:xfrm>
          <a:prstGeom prst="rect">
            <a:avLst/>
          </a:prstGeom>
        </p:spPr>
      </p:pic>
      <p:pic>
        <p:nvPicPr>
          <p:cNvPr id="33" name="Graphic 32" descr="Radio microphone with solid fill">
            <a:extLst>
              <a:ext uri="{FF2B5EF4-FFF2-40B4-BE49-F238E27FC236}">
                <a16:creationId xmlns:a16="http://schemas.microsoft.com/office/drawing/2014/main" id="{102570AD-CF05-99FA-3C27-91483BF376E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06220" y="4492533"/>
            <a:ext cx="414760" cy="414760"/>
          </a:xfrm>
          <a:prstGeom prst="rect">
            <a:avLst/>
          </a:prstGeom>
        </p:spPr>
      </p:pic>
      <p:pic>
        <p:nvPicPr>
          <p:cNvPr id="35" name="Graphic 34" descr="Checkbox Checked with solid fill">
            <a:extLst>
              <a:ext uri="{FF2B5EF4-FFF2-40B4-BE49-F238E27FC236}">
                <a16:creationId xmlns:a16="http://schemas.microsoft.com/office/drawing/2014/main" id="{E1658B74-A066-7B39-BA9E-B34EA33FF59A}"/>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6061319" y="1764295"/>
            <a:ext cx="632367" cy="632367"/>
          </a:xfrm>
          <a:prstGeom prst="rect">
            <a:avLst/>
          </a:prstGeom>
        </p:spPr>
      </p:pic>
      <p:pic>
        <p:nvPicPr>
          <p:cNvPr id="37" name="Graphic 36" descr="Warning with solid fill">
            <a:extLst>
              <a:ext uri="{FF2B5EF4-FFF2-40B4-BE49-F238E27FC236}">
                <a16:creationId xmlns:a16="http://schemas.microsoft.com/office/drawing/2014/main" id="{940E5D59-6DF5-E59D-944C-D7389AC4B86A}"/>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6132623" y="2695959"/>
            <a:ext cx="491602" cy="491602"/>
          </a:xfrm>
          <a:prstGeom prst="rect">
            <a:avLst/>
          </a:prstGeom>
        </p:spPr>
      </p:pic>
      <p:pic>
        <p:nvPicPr>
          <p:cNvPr id="39" name="Graphic 38" descr="Gears with solid fill">
            <a:extLst>
              <a:ext uri="{FF2B5EF4-FFF2-40B4-BE49-F238E27FC236}">
                <a16:creationId xmlns:a16="http://schemas.microsoft.com/office/drawing/2014/main" id="{432B34DE-FA63-9143-11FD-EC24F047AEFD}"/>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6094553" y="3541880"/>
            <a:ext cx="564790" cy="564790"/>
          </a:xfrm>
          <a:prstGeom prst="rect">
            <a:avLst/>
          </a:prstGeom>
        </p:spPr>
      </p:pic>
      <p:pic>
        <p:nvPicPr>
          <p:cNvPr id="41" name="Graphic 40" descr="Question Mark with solid fill">
            <a:extLst>
              <a:ext uri="{FF2B5EF4-FFF2-40B4-BE49-F238E27FC236}">
                <a16:creationId xmlns:a16="http://schemas.microsoft.com/office/drawing/2014/main" id="{1E5E4E56-C85E-8BC7-7BE0-231595B8ABD7}"/>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6130281" y="4441715"/>
            <a:ext cx="488651" cy="488651"/>
          </a:xfrm>
          <a:prstGeom prst="rect">
            <a:avLst/>
          </a:prstGeom>
        </p:spPr>
      </p:pic>
      <p:sp>
        <p:nvSpPr>
          <p:cNvPr id="75" name="TextBox 74">
            <a:extLst>
              <a:ext uri="{FF2B5EF4-FFF2-40B4-BE49-F238E27FC236}">
                <a16:creationId xmlns:a16="http://schemas.microsoft.com/office/drawing/2014/main" id="{E0227615-12EA-9854-8EC0-7D29C2BAE5C2}"/>
              </a:ext>
            </a:extLst>
          </p:cNvPr>
          <p:cNvSpPr txBox="1"/>
          <p:nvPr/>
        </p:nvSpPr>
        <p:spPr>
          <a:xfrm>
            <a:off x="6909939" y="5318701"/>
            <a:ext cx="4296174" cy="369332"/>
          </a:xfrm>
          <a:prstGeom prst="rect">
            <a:avLst/>
          </a:prstGeom>
          <a:noFill/>
        </p:spPr>
        <p:txBody>
          <a:bodyPr wrap="square" rtlCol="0">
            <a:spAutoFit/>
          </a:bodyPr>
          <a:lstStyle/>
          <a:p>
            <a:r>
              <a:rPr lang="en-US" dirty="0">
                <a:solidFill>
                  <a:srgbClr val="005188"/>
                </a:solidFill>
                <a:effectLst/>
                <a:latin typeface="FranklinGothicURWBoo" pitchFamily="2" charset="77"/>
              </a:rPr>
              <a:t>Ensure your company website is up to date.</a:t>
            </a:r>
          </a:p>
        </p:txBody>
      </p:sp>
      <p:sp>
        <p:nvSpPr>
          <p:cNvPr id="76" name="TextBox 75">
            <a:extLst>
              <a:ext uri="{FF2B5EF4-FFF2-40B4-BE49-F238E27FC236}">
                <a16:creationId xmlns:a16="http://schemas.microsoft.com/office/drawing/2014/main" id="{CC23328B-596A-4834-DFCB-1A8416DF1A0C}"/>
              </a:ext>
            </a:extLst>
          </p:cNvPr>
          <p:cNvSpPr txBox="1"/>
          <p:nvPr/>
        </p:nvSpPr>
        <p:spPr>
          <a:xfrm>
            <a:off x="1562039" y="5353922"/>
            <a:ext cx="4165600" cy="369332"/>
          </a:xfrm>
          <a:prstGeom prst="rect">
            <a:avLst/>
          </a:prstGeom>
          <a:noFill/>
        </p:spPr>
        <p:txBody>
          <a:bodyPr wrap="square" rtlCol="0">
            <a:spAutoFit/>
          </a:bodyPr>
          <a:lstStyle/>
          <a:p>
            <a:r>
              <a:rPr lang="en-US" dirty="0">
                <a:solidFill>
                  <a:srgbClr val="005188"/>
                </a:solidFill>
                <a:latin typeface="FranklinGothicURWBoo" pitchFamily="2" charset="77"/>
              </a:rPr>
              <a:t>Follow instructions!</a:t>
            </a:r>
          </a:p>
        </p:txBody>
      </p:sp>
      <p:pic>
        <p:nvPicPr>
          <p:cNvPr id="78" name="Graphic 77" descr="Shoe footprints with solid fill">
            <a:extLst>
              <a:ext uri="{FF2B5EF4-FFF2-40B4-BE49-F238E27FC236}">
                <a16:creationId xmlns:a16="http://schemas.microsoft.com/office/drawing/2014/main" id="{FDC59D59-93E3-6090-5DE7-C0E65B7F4308}"/>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823475" y="5320514"/>
            <a:ext cx="412329" cy="412329"/>
          </a:xfrm>
          <a:prstGeom prst="rect">
            <a:avLst/>
          </a:prstGeom>
        </p:spPr>
      </p:pic>
      <p:pic>
        <p:nvPicPr>
          <p:cNvPr id="80" name="Graphic 79" descr="Internet with solid fill">
            <a:extLst>
              <a:ext uri="{FF2B5EF4-FFF2-40B4-BE49-F238E27FC236}">
                <a16:creationId xmlns:a16="http://schemas.microsoft.com/office/drawing/2014/main" id="{B95A1455-5A18-9C3F-E94E-25D286A8B31D}"/>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6147849" y="5246148"/>
            <a:ext cx="528718" cy="528718"/>
          </a:xfrm>
          <a:prstGeom prst="rect">
            <a:avLst/>
          </a:prstGeom>
        </p:spPr>
      </p:pic>
      <p:sp>
        <p:nvSpPr>
          <p:cNvPr id="9" name="Slide Number Placeholder 3">
            <a:extLst>
              <a:ext uri="{FF2B5EF4-FFF2-40B4-BE49-F238E27FC236}">
                <a16:creationId xmlns:a16="http://schemas.microsoft.com/office/drawing/2014/main" id="{AFA03C00-8A0F-A431-3AA5-5D3C905FA8F3}"/>
              </a:ext>
            </a:extLst>
          </p:cNvPr>
          <p:cNvSpPr txBox="1">
            <a:spLocks/>
          </p:cNvSpPr>
          <p:nvPr/>
        </p:nvSpPr>
        <p:spPr>
          <a:xfrm>
            <a:off x="712306" y="6417675"/>
            <a:ext cx="2743200" cy="365125"/>
          </a:xfrm>
          <a:prstGeom prst="rect">
            <a:avLst/>
          </a:prstGeom>
        </p:spPr>
        <p:txBody>
          <a:bodyPr vert="horz" lIns="0" tIns="45720" rIns="91440" bIns="45720" rtlCol="0" anchor="ctr"/>
          <a:lstStyle>
            <a:defPPr>
              <a:defRPr lang="en-US"/>
            </a:defPPr>
            <a:lvl1pPr marL="0" algn="l" defTabSz="914400" rtl="0" eaLnBrk="1" latinLnBrk="0" hangingPunct="1">
              <a:defRPr sz="1200" kern="1200">
                <a:solidFill>
                  <a:schemeClr val="tx1">
                    <a:tint val="75000"/>
                  </a:schemeClr>
                </a:solidFill>
                <a:latin typeface="Franklin Gothic Book" panose="020B05030201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08A590B-EA45-4811-A9A8-40DF519EF08C}" type="slidenum">
              <a:rPr lang="en-US" smtClean="0"/>
              <a:pPr/>
              <a:t>54</a:t>
            </a:fld>
            <a:endParaRPr lang="en-US" dirty="0"/>
          </a:p>
        </p:txBody>
      </p:sp>
      <p:grpSp>
        <p:nvGrpSpPr>
          <p:cNvPr id="4" name="Group 3">
            <a:extLst>
              <a:ext uri="{FF2B5EF4-FFF2-40B4-BE49-F238E27FC236}">
                <a16:creationId xmlns:a16="http://schemas.microsoft.com/office/drawing/2014/main" id="{E831F341-A4AC-F9F1-C7CB-F801053AC9F2}"/>
              </a:ext>
            </a:extLst>
          </p:cNvPr>
          <p:cNvGrpSpPr/>
          <p:nvPr/>
        </p:nvGrpSpPr>
        <p:grpSpPr>
          <a:xfrm>
            <a:off x="10361352" y="774014"/>
            <a:ext cx="1828800" cy="584775"/>
            <a:chOff x="10361352" y="774014"/>
            <a:chExt cx="1828800" cy="584775"/>
          </a:xfrm>
        </p:grpSpPr>
        <p:sp>
          <p:nvSpPr>
            <p:cNvPr id="5" name="Rectangle 4">
              <a:extLst>
                <a:ext uri="{FF2B5EF4-FFF2-40B4-BE49-F238E27FC236}">
                  <a16:creationId xmlns:a16="http://schemas.microsoft.com/office/drawing/2014/main" id="{140CE014-0694-04B0-22E5-818774E78798}"/>
                </a:ext>
              </a:extLst>
            </p:cNvPr>
            <p:cNvSpPr/>
            <p:nvPr/>
          </p:nvSpPr>
          <p:spPr>
            <a:xfrm>
              <a:off x="10361352" y="774014"/>
              <a:ext cx="1828800" cy="584775"/>
            </a:xfrm>
            <a:prstGeom prst="rect">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3B3BF717-D1A6-2D52-D0D5-D5F3205CA09C}"/>
                </a:ext>
              </a:extLst>
            </p:cNvPr>
            <p:cNvSpPr txBox="1"/>
            <p:nvPr/>
          </p:nvSpPr>
          <p:spPr>
            <a:xfrm>
              <a:off x="10760133" y="879375"/>
              <a:ext cx="1430019"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5</a:t>
              </a:r>
              <a:endParaRPr lang="en-US" dirty="0">
                <a:solidFill>
                  <a:schemeClr val="bg1"/>
                </a:solidFill>
                <a:effectLst/>
                <a:latin typeface="FranklinGothicURWBoo" pitchFamily="2" charset="77"/>
              </a:endParaRPr>
            </a:p>
          </p:txBody>
        </p:sp>
        <p:pic>
          <p:nvPicPr>
            <p:cNvPr id="7" name="Graphic 6" descr="Checklist with solid fill">
              <a:extLst>
                <a:ext uri="{FF2B5EF4-FFF2-40B4-BE49-F238E27FC236}">
                  <a16:creationId xmlns:a16="http://schemas.microsoft.com/office/drawing/2014/main" id="{231D99AD-D9FC-FFCD-8173-744FA3A4044F}"/>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10436508" y="818544"/>
              <a:ext cx="481539" cy="481539"/>
            </a:xfrm>
            <a:prstGeom prst="rect">
              <a:avLst/>
            </a:prstGeom>
          </p:spPr>
        </p:pic>
      </p:grpSp>
    </p:spTree>
    <p:extLst>
      <p:ext uri="{BB962C8B-B14F-4D97-AF65-F5344CB8AC3E}">
        <p14:creationId xmlns:p14="http://schemas.microsoft.com/office/powerpoint/2010/main" val="200962467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C25AC4A-F777-7946-8EC5-4E584B7919D7}"/>
              </a:ext>
            </a:extLst>
          </p:cNvPr>
          <p:cNvSpPr>
            <a:spLocks noGrp="1"/>
          </p:cNvSpPr>
          <p:nvPr>
            <p:ph type="sldNum" sz="quarter" idx="10"/>
          </p:nvPr>
        </p:nvSpPr>
        <p:spPr/>
        <p:txBody>
          <a:bodyPr/>
          <a:lstStyle/>
          <a:p>
            <a:fld id="{608A590B-EA45-4811-A9A8-40DF519EF08C}" type="slidenum">
              <a:rPr lang="en-US" smtClean="0"/>
              <a:pPr/>
              <a:t>55</a:t>
            </a:fld>
            <a:endParaRPr lang="en-US" dirty="0"/>
          </a:p>
        </p:txBody>
      </p:sp>
      <p:sp>
        <p:nvSpPr>
          <p:cNvPr id="27" name="Rectangle 26">
            <a:extLst>
              <a:ext uri="{FF2B5EF4-FFF2-40B4-BE49-F238E27FC236}">
                <a16:creationId xmlns:a16="http://schemas.microsoft.com/office/drawing/2014/main" id="{5ED7C854-3F83-6E08-7DF0-8D74AF3C2977}"/>
              </a:ext>
            </a:extLst>
          </p:cNvPr>
          <p:cNvSpPr/>
          <p:nvPr/>
        </p:nvSpPr>
        <p:spPr>
          <a:xfrm>
            <a:off x="4486394" y="1137198"/>
            <a:ext cx="2260992" cy="1060595"/>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TextBox 38">
            <a:extLst>
              <a:ext uri="{FF2B5EF4-FFF2-40B4-BE49-F238E27FC236}">
                <a16:creationId xmlns:a16="http://schemas.microsoft.com/office/drawing/2014/main" id="{5BCBD6CE-997C-2DCC-3B37-8A8C9BED1B88}"/>
              </a:ext>
            </a:extLst>
          </p:cNvPr>
          <p:cNvSpPr txBox="1"/>
          <p:nvPr/>
        </p:nvSpPr>
        <p:spPr>
          <a:xfrm>
            <a:off x="5280491" y="1378508"/>
            <a:ext cx="1404003" cy="584775"/>
          </a:xfrm>
          <a:prstGeom prst="rect">
            <a:avLst/>
          </a:prstGeom>
          <a:noFill/>
        </p:spPr>
        <p:txBody>
          <a:bodyPr wrap="square" rtlCol="0">
            <a:spAutoFit/>
          </a:bodyPr>
          <a:lstStyle/>
          <a:p>
            <a:pPr algn="ctr"/>
            <a:r>
              <a:rPr lang="en-US" sz="3200" b="1" dirty="0">
                <a:solidFill>
                  <a:schemeClr val="bg1"/>
                </a:solidFill>
                <a:effectLst/>
                <a:latin typeface="FranklinGothicURWDem" pitchFamily="2" charset="77"/>
              </a:rPr>
              <a:t>Step 6</a:t>
            </a:r>
            <a:endParaRPr lang="en-US" sz="3200" dirty="0">
              <a:solidFill>
                <a:srgbClr val="3F3F3F"/>
              </a:solidFill>
              <a:effectLst/>
              <a:latin typeface="FranklinGothicURWBoo" pitchFamily="2" charset="77"/>
            </a:endParaRPr>
          </a:p>
        </p:txBody>
      </p:sp>
      <p:sp>
        <p:nvSpPr>
          <p:cNvPr id="42" name="TextBox 41">
            <a:extLst>
              <a:ext uri="{FF2B5EF4-FFF2-40B4-BE49-F238E27FC236}">
                <a16:creationId xmlns:a16="http://schemas.microsoft.com/office/drawing/2014/main" id="{60ABEB83-6165-94B3-3356-2FEB9ADCBACA}"/>
              </a:ext>
            </a:extLst>
          </p:cNvPr>
          <p:cNvSpPr txBox="1"/>
          <p:nvPr/>
        </p:nvSpPr>
        <p:spPr>
          <a:xfrm>
            <a:off x="6796814" y="1177384"/>
            <a:ext cx="4836217" cy="1077218"/>
          </a:xfrm>
          <a:prstGeom prst="rect">
            <a:avLst/>
          </a:prstGeom>
          <a:noFill/>
        </p:spPr>
        <p:txBody>
          <a:bodyPr wrap="square" rtlCol="0">
            <a:spAutoFit/>
          </a:bodyPr>
          <a:lstStyle/>
          <a:p>
            <a:r>
              <a:rPr lang="en-US" sz="3200" b="1" dirty="0">
                <a:solidFill>
                  <a:srgbClr val="003366"/>
                </a:solidFill>
                <a:effectLst/>
                <a:latin typeface="FranklinGothicURWBoo" pitchFamily="2" charset="77"/>
              </a:rPr>
              <a:t>Win DHS Work and </a:t>
            </a:r>
            <a:br>
              <a:rPr lang="en-US" sz="3200" b="1" dirty="0">
                <a:solidFill>
                  <a:srgbClr val="003366"/>
                </a:solidFill>
                <a:effectLst/>
                <a:latin typeface="FranklinGothicURWBoo" pitchFamily="2" charset="77"/>
              </a:rPr>
            </a:br>
            <a:r>
              <a:rPr lang="en-US" sz="3200" b="1" dirty="0">
                <a:solidFill>
                  <a:srgbClr val="003366"/>
                </a:solidFill>
                <a:effectLst/>
                <a:latin typeface="FranklinGothicURWBoo" pitchFamily="2" charset="77"/>
              </a:rPr>
              <a:t>Provide Excellent Support</a:t>
            </a:r>
            <a:endParaRPr lang="en-US" sz="3200" b="1" dirty="0">
              <a:solidFill>
                <a:srgbClr val="003366"/>
              </a:solidFill>
            </a:endParaRPr>
          </a:p>
        </p:txBody>
      </p:sp>
      <p:cxnSp>
        <p:nvCxnSpPr>
          <p:cNvPr id="45" name="Straight Connector 44">
            <a:extLst>
              <a:ext uri="{FF2B5EF4-FFF2-40B4-BE49-F238E27FC236}">
                <a16:creationId xmlns:a16="http://schemas.microsoft.com/office/drawing/2014/main" id="{48461DAF-5469-8407-CA7B-F83E2034CCE7}"/>
              </a:ext>
            </a:extLst>
          </p:cNvPr>
          <p:cNvCxnSpPr>
            <a:cxnSpLocks/>
          </p:cNvCxnSpPr>
          <p:nvPr/>
        </p:nvCxnSpPr>
        <p:spPr>
          <a:xfrm>
            <a:off x="6053521" y="1140598"/>
            <a:ext cx="5468755" cy="0"/>
          </a:xfrm>
          <a:prstGeom prst="line">
            <a:avLst/>
          </a:prstGeom>
          <a:ln w="12700">
            <a:solidFill>
              <a:srgbClr val="003366"/>
            </a:solidFill>
          </a:ln>
        </p:spPr>
        <p:style>
          <a:lnRef idx="1">
            <a:schemeClr val="accent1"/>
          </a:lnRef>
          <a:fillRef idx="0">
            <a:schemeClr val="accent1"/>
          </a:fillRef>
          <a:effectRef idx="0">
            <a:schemeClr val="accent1"/>
          </a:effectRef>
          <a:fontRef idx="minor">
            <a:schemeClr val="tx1"/>
          </a:fontRef>
        </p:style>
      </p:cxnSp>
      <p:pic>
        <p:nvPicPr>
          <p:cNvPr id="49" name="Graphic 48" descr="Trophy with solid fill">
            <a:extLst>
              <a:ext uri="{FF2B5EF4-FFF2-40B4-BE49-F238E27FC236}">
                <a16:creationId xmlns:a16="http://schemas.microsoft.com/office/drawing/2014/main" id="{AEC7C091-0FE8-8103-1D10-14524C61965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599406" y="1277021"/>
            <a:ext cx="686262" cy="686262"/>
          </a:xfrm>
          <a:prstGeom prst="rect">
            <a:avLst/>
          </a:prstGeom>
        </p:spPr>
      </p:pic>
      <p:sp>
        <p:nvSpPr>
          <p:cNvPr id="51" name="Rectangle 50">
            <a:extLst>
              <a:ext uri="{FF2B5EF4-FFF2-40B4-BE49-F238E27FC236}">
                <a16:creationId xmlns:a16="http://schemas.microsoft.com/office/drawing/2014/main" id="{BEAFC63A-9970-8A96-0C25-B91B3B63A050}"/>
              </a:ext>
            </a:extLst>
          </p:cNvPr>
          <p:cNvSpPr/>
          <p:nvPr/>
        </p:nvSpPr>
        <p:spPr>
          <a:xfrm>
            <a:off x="676054" y="5529042"/>
            <a:ext cx="1526647" cy="661710"/>
          </a:xfrm>
          <a:prstGeom prst="rect">
            <a:avLst/>
          </a:prstGeom>
          <a:solidFill>
            <a:srgbClr val="C4123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2" name="Graphic 51" descr="Internet with solid fill">
            <a:extLst>
              <a:ext uri="{FF2B5EF4-FFF2-40B4-BE49-F238E27FC236}">
                <a16:creationId xmlns:a16="http://schemas.microsoft.com/office/drawing/2014/main" id="{A4DCBA49-E7F4-0241-8E23-3CD1ED0AB46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35143" y="5583004"/>
            <a:ext cx="529911" cy="529911"/>
          </a:xfrm>
          <a:prstGeom prst="rect">
            <a:avLst/>
          </a:prstGeom>
        </p:spPr>
      </p:pic>
      <p:sp>
        <p:nvSpPr>
          <p:cNvPr id="53" name="TextBox 52">
            <a:extLst>
              <a:ext uri="{FF2B5EF4-FFF2-40B4-BE49-F238E27FC236}">
                <a16:creationId xmlns:a16="http://schemas.microsoft.com/office/drawing/2014/main" id="{9A0D7A4C-DAD5-BF0D-5046-0392658AEA28}"/>
              </a:ext>
            </a:extLst>
          </p:cNvPr>
          <p:cNvSpPr txBox="1"/>
          <p:nvPr/>
        </p:nvSpPr>
        <p:spPr>
          <a:xfrm>
            <a:off x="1314483" y="5687145"/>
            <a:ext cx="837602"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1</a:t>
            </a:r>
            <a:endParaRPr lang="en-US" dirty="0">
              <a:solidFill>
                <a:srgbClr val="3F3F3F"/>
              </a:solidFill>
              <a:effectLst/>
              <a:latin typeface="FranklinGothicURWBoo" pitchFamily="2" charset="77"/>
            </a:endParaRPr>
          </a:p>
        </p:txBody>
      </p:sp>
      <p:sp>
        <p:nvSpPr>
          <p:cNvPr id="54" name="TextBox 53">
            <a:extLst>
              <a:ext uri="{FF2B5EF4-FFF2-40B4-BE49-F238E27FC236}">
                <a16:creationId xmlns:a16="http://schemas.microsoft.com/office/drawing/2014/main" id="{2D3C69F8-2239-0704-2613-1486898E5F18}"/>
              </a:ext>
            </a:extLst>
          </p:cNvPr>
          <p:cNvSpPr txBox="1"/>
          <p:nvPr/>
        </p:nvSpPr>
        <p:spPr>
          <a:xfrm>
            <a:off x="2237076" y="5687145"/>
            <a:ext cx="7569165" cy="369332"/>
          </a:xfrm>
          <a:prstGeom prst="rect">
            <a:avLst/>
          </a:prstGeom>
          <a:noFill/>
        </p:spPr>
        <p:txBody>
          <a:bodyPr wrap="square" rtlCol="0">
            <a:spAutoFit/>
          </a:bodyPr>
          <a:lstStyle/>
          <a:p>
            <a:r>
              <a:rPr lang="en-US" b="1" dirty="0">
                <a:solidFill>
                  <a:srgbClr val="C41230"/>
                </a:solidFill>
                <a:effectLst/>
                <a:latin typeface="FranklinGothicURWBoo" pitchFamily="2" charset="77"/>
              </a:rPr>
              <a:t>Register on </a:t>
            </a:r>
            <a:r>
              <a:rPr lang="en-US" b="1" u="sng" dirty="0">
                <a:solidFill>
                  <a:srgbClr val="C41230"/>
                </a:solidFill>
                <a:effectLst/>
                <a:latin typeface="FranklinGothicURWBoo" pitchFamily="2" charset="77"/>
              </a:rPr>
              <a:t>www.</a:t>
            </a:r>
            <a:r>
              <a:rPr lang="en-US" b="1" u="sng" dirty="0">
                <a:solidFill>
                  <a:srgbClr val="C41230"/>
                </a:solidFill>
                <a:effectLst/>
                <a:latin typeface="FranklinGothicURWBoo" pitchFamily="2" charset="77"/>
                <a:hlinkClick r:id="rId7">
                  <a:extLst>
                    <a:ext uri="{A12FA001-AC4F-418D-AE19-62706E023703}">
                      <ahyp:hlinkClr xmlns:ahyp="http://schemas.microsoft.com/office/drawing/2018/hyperlinkcolor" val="tx"/>
                    </a:ext>
                  </a:extLst>
                </a:hlinkClick>
              </a:rPr>
              <a:t>S</a:t>
            </a:r>
            <a:r>
              <a:rPr lang="en-US" b="1" dirty="0">
                <a:solidFill>
                  <a:srgbClr val="C41230"/>
                </a:solidFill>
                <a:effectLst/>
                <a:latin typeface="FranklinGothicURWBoo" pitchFamily="2" charset="77"/>
                <a:hlinkClick r:id="rId7">
                  <a:extLst>
                    <a:ext uri="{A12FA001-AC4F-418D-AE19-62706E023703}">
                      <ahyp:hlinkClr xmlns:ahyp="http://schemas.microsoft.com/office/drawing/2018/hyperlinkcolor" val="tx"/>
                    </a:ext>
                  </a:extLst>
                </a:hlinkClick>
              </a:rPr>
              <a:t>AM.gov</a:t>
            </a:r>
            <a:endParaRPr lang="en-US" b="1" dirty="0">
              <a:solidFill>
                <a:srgbClr val="C41230"/>
              </a:solidFill>
            </a:endParaRPr>
          </a:p>
        </p:txBody>
      </p:sp>
      <p:cxnSp>
        <p:nvCxnSpPr>
          <p:cNvPr id="55" name="Straight Connector 54">
            <a:extLst>
              <a:ext uri="{FF2B5EF4-FFF2-40B4-BE49-F238E27FC236}">
                <a16:creationId xmlns:a16="http://schemas.microsoft.com/office/drawing/2014/main" id="{30519F26-33BE-81F9-5F06-A5F0F4FA41D2}"/>
              </a:ext>
            </a:extLst>
          </p:cNvPr>
          <p:cNvCxnSpPr>
            <a:cxnSpLocks/>
          </p:cNvCxnSpPr>
          <p:nvPr/>
        </p:nvCxnSpPr>
        <p:spPr>
          <a:xfrm>
            <a:off x="2202701" y="5525573"/>
            <a:ext cx="9319575" cy="0"/>
          </a:xfrm>
          <a:prstGeom prst="line">
            <a:avLst/>
          </a:prstGeom>
          <a:ln w="12700">
            <a:solidFill>
              <a:srgbClr val="C41230">
                <a:alpha val="50000"/>
              </a:srgbClr>
            </a:solidFill>
          </a:ln>
        </p:spPr>
        <p:style>
          <a:lnRef idx="1">
            <a:schemeClr val="accent1"/>
          </a:lnRef>
          <a:fillRef idx="0">
            <a:schemeClr val="accent1"/>
          </a:fillRef>
          <a:effectRef idx="0">
            <a:schemeClr val="accent1"/>
          </a:effectRef>
          <a:fontRef idx="minor">
            <a:schemeClr val="tx1"/>
          </a:fontRef>
        </p:style>
      </p:cxnSp>
      <p:sp>
        <p:nvSpPr>
          <p:cNvPr id="56" name="Rectangle 55">
            <a:extLst>
              <a:ext uri="{FF2B5EF4-FFF2-40B4-BE49-F238E27FC236}">
                <a16:creationId xmlns:a16="http://schemas.microsoft.com/office/drawing/2014/main" id="{5BCFAA97-7B08-24ED-FA06-52C62B58E339}"/>
              </a:ext>
            </a:extLst>
          </p:cNvPr>
          <p:cNvSpPr/>
          <p:nvPr/>
        </p:nvSpPr>
        <p:spPr>
          <a:xfrm>
            <a:off x="2285431" y="5660713"/>
            <a:ext cx="2854980" cy="41609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Rectangle 56">
            <a:extLst>
              <a:ext uri="{FF2B5EF4-FFF2-40B4-BE49-F238E27FC236}">
                <a16:creationId xmlns:a16="http://schemas.microsoft.com/office/drawing/2014/main" id="{C5680D34-5F33-68CE-7652-4428F01C3866}"/>
              </a:ext>
            </a:extLst>
          </p:cNvPr>
          <p:cNvSpPr/>
          <p:nvPr/>
        </p:nvSpPr>
        <p:spPr>
          <a:xfrm>
            <a:off x="1526109" y="4755220"/>
            <a:ext cx="1526647" cy="661710"/>
          </a:xfrm>
          <a:prstGeom prst="rect">
            <a:avLst/>
          </a:prstGeom>
          <a:solidFill>
            <a:schemeClr val="accent2">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TextBox 57">
            <a:extLst>
              <a:ext uri="{FF2B5EF4-FFF2-40B4-BE49-F238E27FC236}">
                <a16:creationId xmlns:a16="http://schemas.microsoft.com/office/drawing/2014/main" id="{FE06D9FE-0A3D-3DFC-4083-594F9A1510F8}"/>
              </a:ext>
            </a:extLst>
          </p:cNvPr>
          <p:cNvSpPr txBox="1"/>
          <p:nvPr/>
        </p:nvSpPr>
        <p:spPr>
          <a:xfrm>
            <a:off x="2059191" y="4942162"/>
            <a:ext cx="993565"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2</a:t>
            </a:r>
            <a:endParaRPr lang="en-US" dirty="0">
              <a:solidFill>
                <a:schemeClr val="bg1"/>
              </a:solidFill>
              <a:effectLst/>
              <a:latin typeface="FranklinGothicURWBoo" pitchFamily="2" charset="77"/>
            </a:endParaRPr>
          </a:p>
        </p:txBody>
      </p:sp>
      <p:sp>
        <p:nvSpPr>
          <p:cNvPr id="59" name="TextBox 58">
            <a:extLst>
              <a:ext uri="{FF2B5EF4-FFF2-40B4-BE49-F238E27FC236}">
                <a16:creationId xmlns:a16="http://schemas.microsoft.com/office/drawing/2014/main" id="{0B53982C-953C-7489-7EDF-742FEF98F2A2}"/>
              </a:ext>
            </a:extLst>
          </p:cNvPr>
          <p:cNvSpPr txBox="1"/>
          <p:nvPr/>
        </p:nvSpPr>
        <p:spPr>
          <a:xfrm>
            <a:off x="3121557" y="4942162"/>
            <a:ext cx="8400720" cy="369332"/>
          </a:xfrm>
          <a:prstGeom prst="rect">
            <a:avLst/>
          </a:prstGeom>
          <a:noFill/>
        </p:spPr>
        <p:txBody>
          <a:bodyPr wrap="square" rtlCol="0">
            <a:spAutoFit/>
          </a:bodyPr>
          <a:lstStyle/>
          <a:p>
            <a:r>
              <a:rPr lang="en-US" b="1" i="0" dirty="0">
                <a:solidFill>
                  <a:schemeClr val="accent2">
                    <a:lumMod val="75000"/>
                  </a:schemeClr>
                </a:solidFill>
                <a:effectLst/>
                <a:latin typeface="FranklinGothicURWBoo"/>
              </a:rPr>
              <a:t>Do Your </a:t>
            </a:r>
            <a:r>
              <a:rPr lang="en-US" b="1" dirty="0">
                <a:solidFill>
                  <a:schemeClr val="accent2">
                    <a:lumMod val="75000"/>
                  </a:schemeClr>
                </a:solidFill>
                <a:latin typeface="FranklinGothicURWBoo"/>
              </a:rPr>
              <a:t>Re</a:t>
            </a:r>
            <a:r>
              <a:rPr lang="en-US" b="1" i="0" dirty="0">
                <a:solidFill>
                  <a:schemeClr val="accent2">
                    <a:lumMod val="75000"/>
                  </a:schemeClr>
                </a:solidFill>
                <a:effectLst/>
                <a:latin typeface="FranklinGothicURWBoo"/>
              </a:rPr>
              <a:t>search </a:t>
            </a:r>
            <a:r>
              <a:rPr lang="en-US" b="1" dirty="0">
                <a:solidFill>
                  <a:schemeClr val="accent2">
                    <a:lumMod val="75000"/>
                  </a:schemeClr>
                </a:solidFill>
                <a:latin typeface="FranklinGothicURWBoo"/>
              </a:rPr>
              <a:t>to</a:t>
            </a:r>
            <a:r>
              <a:rPr lang="en-US" b="1" i="0" dirty="0">
                <a:solidFill>
                  <a:schemeClr val="accent2">
                    <a:lumMod val="75000"/>
                  </a:schemeClr>
                </a:solidFill>
                <a:effectLst/>
                <a:latin typeface="FranklinGothicURWBoo"/>
              </a:rPr>
              <a:t> Understand What DHS </a:t>
            </a:r>
            <a:r>
              <a:rPr lang="en-US" b="1" dirty="0">
                <a:solidFill>
                  <a:schemeClr val="accent2">
                    <a:lumMod val="75000"/>
                  </a:schemeClr>
                </a:solidFill>
                <a:latin typeface="FranklinGothicURWBoo"/>
              </a:rPr>
              <a:t>Does, Needs, and Buys</a:t>
            </a:r>
            <a:endParaRPr lang="en-US" b="1" dirty="0">
              <a:solidFill>
                <a:schemeClr val="accent2">
                  <a:lumMod val="75000"/>
                </a:schemeClr>
              </a:solidFill>
            </a:endParaRPr>
          </a:p>
        </p:txBody>
      </p:sp>
      <p:cxnSp>
        <p:nvCxnSpPr>
          <p:cNvPr id="60" name="Straight Connector 59">
            <a:extLst>
              <a:ext uri="{FF2B5EF4-FFF2-40B4-BE49-F238E27FC236}">
                <a16:creationId xmlns:a16="http://schemas.microsoft.com/office/drawing/2014/main" id="{6002D4CE-F0C8-E637-9762-B6CA4C49B97E}"/>
              </a:ext>
            </a:extLst>
          </p:cNvPr>
          <p:cNvCxnSpPr>
            <a:cxnSpLocks/>
          </p:cNvCxnSpPr>
          <p:nvPr/>
        </p:nvCxnSpPr>
        <p:spPr>
          <a:xfrm>
            <a:off x="2928618" y="4755220"/>
            <a:ext cx="8593658" cy="0"/>
          </a:xfrm>
          <a:prstGeom prst="line">
            <a:avLst/>
          </a:prstGeom>
          <a:ln w="12700">
            <a:solidFill>
              <a:schemeClr val="accent2">
                <a:lumMod val="75000"/>
                <a:alpha val="50000"/>
              </a:schemeClr>
            </a:solidFill>
          </a:ln>
        </p:spPr>
        <p:style>
          <a:lnRef idx="1">
            <a:schemeClr val="accent1"/>
          </a:lnRef>
          <a:fillRef idx="0">
            <a:schemeClr val="accent1"/>
          </a:fillRef>
          <a:effectRef idx="0">
            <a:schemeClr val="accent1"/>
          </a:effectRef>
          <a:fontRef idx="minor">
            <a:schemeClr val="tx1"/>
          </a:fontRef>
        </p:style>
      </p:cxnSp>
      <p:pic>
        <p:nvPicPr>
          <p:cNvPr id="61" name="Graphic 60" descr="Magnifying glass with solid fill">
            <a:extLst>
              <a:ext uri="{FF2B5EF4-FFF2-40B4-BE49-F238E27FC236}">
                <a16:creationId xmlns:a16="http://schemas.microsoft.com/office/drawing/2014/main" id="{909BF19C-C4FF-8C18-91F9-D270E623177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601991" y="4857475"/>
            <a:ext cx="457200" cy="457200"/>
          </a:xfrm>
          <a:prstGeom prst="rect">
            <a:avLst/>
          </a:prstGeom>
        </p:spPr>
      </p:pic>
      <p:sp>
        <p:nvSpPr>
          <p:cNvPr id="62" name="Rectangle 61">
            <a:extLst>
              <a:ext uri="{FF2B5EF4-FFF2-40B4-BE49-F238E27FC236}">
                <a16:creationId xmlns:a16="http://schemas.microsoft.com/office/drawing/2014/main" id="{1EE16297-7B71-1ED3-EA8E-045809EADFC5}"/>
              </a:ext>
            </a:extLst>
          </p:cNvPr>
          <p:cNvSpPr/>
          <p:nvPr/>
        </p:nvSpPr>
        <p:spPr>
          <a:xfrm>
            <a:off x="3128637" y="4923114"/>
            <a:ext cx="7004171" cy="41609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Rectangle 62">
            <a:extLst>
              <a:ext uri="{FF2B5EF4-FFF2-40B4-BE49-F238E27FC236}">
                <a16:creationId xmlns:a16="http://schemas.microsoft.com/office/drawing/2014/main" id="{B41CA2A3-60B0-572F-4C69-BB1B426346D7}"/>
              </a:ext>
            </a:extLst>
          </p:cNvPr>
          <p:cNvSpPr/>
          <p:nvPr/>
        </p:nvSpPr>
        <p:spPr>
          <a:xfrm>
            <a:off x="2437136" y="3970817"/>
            <a:ext cx="1526647" cy="661710"/>
          </a:xfrm>
          <a:prstGeom prst="rect">
            <a:avLst/>
          </a:prstGeom>
          <a:solidFill>
            <a:schemeClr val="accent4">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4" name="Graphic 63" descr="Bullseye with solid fill">
            <a:extLst>
              <a:ext uri="{FF2B5EF4-FFF2-40B4-BE49-F238E27FC236}">
                <a16:creationId xmlns:a16="http://schemas.microsoft.com/office/drawing/2014/main" id="{0C712CF4-D7B8-DB33-0683-7B4AA1E4B2DE}"/>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2520179" y="4049825"/>
            <a:ext cx="532577" cy="532577"/>
          </a:xfrm>
          <a:prstGeom prst="rect">
            <a:avLst/>
          </a:prstGeom>
        </p:spPr>
      </p:pic>
      <p:sp>
        <p:nvSpPr>
          <p:cNvPr id="65" name="TextBox 64">
            <a:extLst>
              <a:ext uri="{FF2B5EF4-FFF2-40B4-BE49-F238E27FC236}">
                <a16:creationId xmlns:a16="http://schemas.microsoft.com/office/drawing/2014/main" id="{F24A7A3D-8940-BB14-63D8-9D81649F4DC1}"/>
              </a:ext>
            </a:extLst>
          </p:cNvPr>
          <p:cNvSpPr txBox="1"/>
          <p:nvPr/>
        </p:nvSpPr>
        <p:spPr>
          <a:xfrm>
            <a:off x="2928618" y="4146670"/>
            <a:ext cx="1035165"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3</a:t>
            </a:r>
            <a:endParaRPr lang="en-US" dirty="0">
              <a:solidFill>
                <a:schemeClr val="bg1"/>
              </a:solidFill>
              <a:effectLst/>
              <a:latin typeface="FranklinGothicURWBoo" pitchFamily="2" charset="77"/>
            </a:endParaRPr>
          </a:p>
        </p:txBody>
      </p:sp>
      <p:sp>
        <p:nvSpPr>
          <p:cNvPr id="66" name="TextBox 65">
            <a:extLst>
              <a:ext uri="{FF2B5EF4-FFF2-40B4-BE49-F238E27FC236}">
                <a16:creationId xmlns:a16="http://schemas.microsoft.com/office/drawing/2014/main" id="{1229B88A-BF6D-6AA3-4562-D5813ECCCEB5}"/>
              </a:ext>
            </a:extLst>
          </p:cNvPr>
          <p:cNvSpPr txBox="1"/>
          <p:nvPr/>
        </p:nvSpPr>
        <p:spPr>
          <a:xfrm>
            <a:off x="4014438" y="4146670"/>
            <a:ext cx="7569165" cy="369332"/>
          </a:xfrm>
          <a:prstGeom prst="rect">
            <a:avLst/>
          </a:prstGeom>
          <a:noFill/>
        </p:spPr>
        <p:txBody>
          <a:bodyPr wrap="square" rtlCol="0">
            <a:spAutoFit/>
          </a:bodyPr>
          <a:lstStyle/>
          <a:p>
            <a:r>
              <a:rPr lang="en-US" b="1" dirty="0">
                <a:solidFill>
                  <a:schemeClr val="accent4">
                    <a:lumMod val="75000"/>
                  </a:schemeClr>
                </a:solidFill>
                <a:latin typeface="FranklinGothicURWBoo" pitchFamily="2" charset="77"/>
              </a:rPr>
              <a:t>Find Opportunities, Know Your Audience, and Leverage DHS Resources</a:t>
            </a:r>
            <a:endParaRPr lang="en-US" b="1" dirty="0">
              <a:solidFill>
                <a:schemeClr val="accent4">
                  <a:lumMod val="75000"/>
                </a:schemeClr>
              </a:solidFill>
            </a:endParaRPr>
          </a:p>
        </p:txBody>
      </p:sp>
      <p:cxnSp>
        <p:nvCxnSpPr>
          <p:cNvPr id="67" name="Straight Connector 66">
            <a:extLst>
              <a:ext uri="{FF2B5EF4-FFF2-40B4-BE49-F238E27FC236}">
                <a16:creationId xmlns:a16="http://schemas.microsoft.com/office/drawing/2014/main" id="{7C2D0B50-9580-0611-5D5A-4B3E5583FC2B}"/>
              </a:ext>
            </a:extLst>
          </p:cNvPr>
          <p:cNvCxnSpPr>
            <a:cxnSpLocks/>
          </p:cNvCxnSpPr>
          <p:nvPr/>
        </p:nvCxnSpPr>
        <p:spPr>
          <a:xfrm>
            <a:off x="3963783" y="3970817"/>
            <a:ext cx="7558493" cy="0"/>
          </a:xfrm>
          <a:prstGeom prst="line">
            <a:avLst/>
          </a:prstGeom>
          <a:ln w="12700">
            <a:solidFill>
              <a:srgbClr val="BF9000">
                <a:alpha val="50000"/>
              </a:srgbClr>
            </a:solidFill>
          </a:ln>
        </p:spPr>
        <p:style>
          <a:lnRef idx="1">
            <a:schemeClr val="accent1"/>
          </a:lnRef>
          <a:fillRef idx="0">
            <a:schemeClr val="accent1"/>
          </a:fillRef>
          <a:effectRef idx="0">
            <a:schemeClr val="accent1"/>
          </a:effectRef>
          <a:fontRef idx="minor">
            <a:schemeClr val="tx1"/>
          </a:fontRef>
        </p:style>
      </p:cxnSp>
      <p:sp>
        <p:nvSpPr>
          <p:cNvPr id="68" name="Rectangle 67">
            <a:extLst>
              <a:ext uri="{FF2B5EF4-FFF2-40B4-BE49-F238E27FC236}">
                <a16:creationId xmlns:a16="http://schemas.microsoft.com/office/drawing/2014/main" id="{1A4081C0-98A1-EA99-30BC-8E25EF50B182}"/>
              </a:ext>
            </a:extLst>
          </p:cNvPr>
          <p:cNvSpPr/>
          <p:nvPr/>
        </p:nvSpPr>
        <p:spPr>
          <a:xfrm>
            <a:off x="4018857" y="4111553"/>
            <a:ext cx="7297024" cy="41609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 name="Rectangle 68">
            <a:extLst>
              <a:ext uri="{FF2B5EF4-FFF2-40B4-BE49-F238E27FC236}">
                <a16:creationId xmlns:a16="http://schemas.microsoft.com/office/drawing/2014/main" id="{F0ABCCD4-803A-1FDA-F7EC-580E286A2FC8}"/>
              </a:ext>
            </a:extLst>
          </p:cNvPr>
          <p:cNvSpPr/>
          <p:nvPr/>
        </p:nvSpPr>
        <p:spPr>
          <a:xfrm>
            <a:off x="3286634" y="3200465"/>
            <a:ext cx="1526647" cy="661710"/>
          </a:xfrm>
          <a:prstGeom prst="rect">
            <a:avLst/>
          </a:prstGeom>
          <a:solidFill>
            <a:srgbClr val="5E97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TextBox 69">
            <a:extLst>
              <a:ext uri="{FF2B5EF4-FFF2-40B4-BE49-F238E27FC236}">
                <a16:creationId xmlns:a16="http://schemas.microsoft.com/office/drawing/2014/main" id="{6CB04B64-5EC4-3E90-E288-1B8BA590A243}"/>
              </a:ext>
            </a:extLst>
          </p:cNvPr>
          <p:cNvSpPr txBox="1"/>
          <p:nvPr/>
        </p:nvSpPr>
        <p:spPr>
          <a:xfrm>
            <a:off x="3786878" y="3351593"/>
            <a:ext cx="1026403"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4</a:t>
            </a:r>
            <a:endParaRPr lang="en-US" dirty="0">
              <a:solidFill>
                <a:schemeClr val="bg1"/>
              </a:solidFill>
              <a:effectLst/>
              <a:latin typeface="FranklinGothicURWBoo" pitchFamily="2" charset="77"/>
            </a:endParaRPr>
          </a:p>
        </p:txBody>
      </p:sp>
      <p:sp>
        <p:nvSpPr>
          <p:cNvPr id="71" name="TextBox 70">
            <a:extLst>
              <a:ext uri="{FF2B5EF4-FFF2-40B4-BE49-F238E27FC236}">
                <a16:creationId xmlns:a16="http://schemas.microsoft.com/office/drawing/2014/main" id="{62713165-F6CD-F50F-3432-065A6BF3FD33}"/>
              </a:ext>
            </a:extLst>
          </p:cNvPr>
          <p:cNvSpPr txBox="1"/>
          <p:nvPr/>
        </p:nvSpPr>
        <p:spPr>
          <a:xfrm>
            <a:off x="4863732" y="3363950"/>
            <a:ext cx="6452149" cy="369332"/>
          </a:xfrm>
          <a:prstGeom prst="rect">
            <a:avLst/>
          </a:prstGeom>
          <a:noFill/>
        </p:spPr>
        <p:txBody>
          <a:bodyPr wrap="square" rtlCol="0">
            <a:spAutoFit/>
          </a:bodyPr>
          <a:lstStyle/>
          <a:p>
            <a:r>
              <a:rPr lang="en-US" b="1" dirty="0">
                <a:solidFill>
                  <a:srgbClr val="5E9732"/>
                </a:solidFill>
                <a:effectLst/>
                <a:latin typeface="FranklinGothicURWBoo" pitchFamily="2" charset="77"/>
              </a:rPr>
              <a:t>Understand How DHS Buys and Award Types</a:t>
            </a:r>
            <a:endParaRPr lang="en-US" b="1" dirty="0">
              <a:solidFill>
                <a:srgbClr val="5E9732"/>
              </a:solidFill>
            </a:endParaRPr>
          </a:p>
        </p:txBody>
      </p:sp>
      <p:cxnSp>
        <p:nvCxnSpPr>
          <p:cNvPr id="72" name="Straight Connector 71">
            <a:extLst>
              <a:ext uri="{FF2B5EF4-FFF2-40B4-BE49-F238E27FC236}">
                <a16:creationId xmlns:a16="http://schemas.microsoft.com/office/drawing/2014/main" id="{F68D4AE9-669A-DE24-7FCC-E21B28C97882}"/>
              </a:ext>
            </a:extLst>
          </p:cNvPr>
          <p:cNvCxnSpPr>
            <a:cxnSpLocks/>
          </p:cNvCxnSpPr>
          <p:nvPr/>
        </p:nvCxnSpPr>
        <p:spPr>
          <a:xfrm>
            <a:off x="4813281" y="3200465"/>
            <a:ext cx="6708995" cy="0"/>
          </a:xfrm>
          <a:prstGeom prst="line">
            <a:avLst/>
          </a:prstGeom>
          <a:ln w="12700">
            <a:solidFill>
              <a:srgbClr val="5E9732">
                <a:alpha val="50000"/>
              </a:srgbClr>
            </a:solidFill>
          </a:ln>
        </p:spPr>
        <p:style>
          <a:lnRef idx="1">
            <a:schemeClr val="accent1"/>
          </a:lnRef>
          <a:fillRef idx="0">
            <a:schemeClr val="accent1"/>
          </a:fillRef>
          <a:effectRef idx="0">
            <a:schemeClr val="accent1"/>
          </a:effectRef>
          <a:fontRef idx="minor">
            <a:schemeClr val="tx1"/>
          </a:fontRef>
        </p:style>
      </p:cxnSp>
      <p:pic>
        <p:nvPicPr>
          <p:cNvPr id="73" name="Graphic 72" descr="Thumbs up sign with solid fill">
            <a:extLst>
              <a:ext uri="{FF2B5EF4-FFF2-40B4-BE49-F238E27FC236}">
                <a16:creationId xmlns:a16="http://schemas.microsoft.com/office/drawing/2014/main" id="{F07E9EBC-A80E-FD96-80DF-2878A903ADC1}"/>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3390270" y="3287407"/>
            <a:ext cx="460520" cy="460520"/>
          </a:xfrm>
          <a:prstGeom prst="rect">
            <a:avLst/>
          </a:prstGeom>
        </p:spPr>
      </p:pic>
      <p:sp>
        <p:nvSpPr>
          <p:cNvPr id="74" name="Rectangle 73">
            <a:extLst>
              <a:ext uri="{FF2B5EF4-FFF2-40B4-BE49-F238E27FC236}">
                <a16:creationId xmlns:a16="http://schemas.microsoft.com/office/drawing/2014/main" id="{46E4AC17-7BF7-5F05-11AD-0DBFFD7B2C2D}"/>
              </a:ext>
            </a:extLst>
          </p:cNvPr>
          <p:cNvSpPr/>
          <p:nvPr/>
        </p:nvSpPr>
        <p:spPr>
          <a:xfrm>
            <a:off x="4916917" y="3323158"/>
            <a:ext cx="4834973" cy="41609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Rectangle 76">
            <a:extLst>
              <a:ext uri="{FF2B5EF4-FFF2-40B4-BE49-F238E27FC236}">
                <a16:creationId xmlns:a16="http://schemas.microsoft.com/office/drawing/2014/main" id="{38237522-8CE9-425E-E36E-3B116B86278E}"/>
              </a:ext>
            </a:extLst>
          </p:cNvPr>
          <p:cNvSpPr/>
          <p:nvPr/>
        </p:nvSpPr>
        <p:spPr>
          <a:xfrm>
            <a:off x="4090337" y="2399641"/>
            <a:ext cx="1526647" cy="661710"/>
          </a:xfrm>
          <a:prstGeom prst="rect">
            <a:avLst/>
          </a:prstGeom>
          <a:solidFill>
            <a:srgbClr val="00518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8" name="TextBox 77">
            <a:extLst>
              <a:ext uri="{FF2B5EF4-FFF2-40B4-BE49-F238E27FC236}">
                <a16:creationId xmlns:a16="http://schemas.microsoft.com/office/drawing/2014/main" id="{D9EB2133-FCA6-8259-A9A2-516C298833A7}"/>
              </a:ext>
            </a:extLst>
          </p:cNvPr>
          <p:cNvSpPr txBox="1"/>
          <p:nvPr/>
        </p:nvSpPr>
        <p:spPr>
          <a:xfrm>
            <a:off x="4629366" y="2559998"/>
            <a:ext cx="987618"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5</a:t>
            </a:r>
            <a:endParaRPr lang="en-US" dirty="0">
              <a:solidFill>
                <a:schemeClr val="bg1"/>
              </a:solidFill>
              <a:effectLst/>
              <a:latin typeface="FranklinGothicURWBoo" pitchFamily="2" charset="77"/>
            </a:endParaRPr>
          </a:p>
        </p:txBody>
      </p:sp>
      <p:sp>
        <p:nvSpPr>
          <p:cNvPr id="79" name="TextBox 78">
            <a:extLst>
              <a:ext uri="{FF2B5EF4-FFF2-40B4-BE49-F238E27FC236}">
                <a16:creationId xmlns:a16="http://schemas.microsoft.com/office/drawing/2014/main" id="{7C724F1A-AA1A-DA80-E19F-2E1BFEA7134C}"/>
              </a:ext>
            </a:extLst>
          </p:cNvPr>
          <p:cNvSpPr txBox="1"/>
          <p:nvPr/>
        </p:nvSpPr>
        <p:spPr>
          <a:xfrm>
            <a:off x="5681784" y="2559998"/>
            <a:ext cx="6131275" cy="369332"/>
          </a:xfrm>
          <a:prstGeom prst="rect">
            <a:avLst/>
          </a:prstGeom>
          <a:noFill/>
        </p:spPr>
        <p:txBody>
          <a:bodyPr wrap="square" rtlCol="0">
            <a:spAutoFit/>
          </a:bodyPr>
          <a:lstStyle/>
          <a:p>
            <a:r>
              <a:rPr lang="en-US" b="1" dirty="0">
                <a:solidFill>
                  <a:srgbClr val="003366"/>
                </a:solidFill>
                <a:effectLst/>
                <a:latin typeface="FranklinGothicURWBoo" pitchFamily="2" charset="77"/>
              </a:rPr>
              <a:t>Bid on DHS Opportunities, </a:t>
            </a:r>
            <a:r>
              <a:rPr lang="en-US" b="1" dirty="0">
                <a:solidFill>
                  <a:srgbClr val="003366"/>
                </a:solidFill>
                <a:latin typeface="FranklinGothicURWBoo" pitchFamily="2" charset="77"/>
                <a:sym typeface="Wingdings" panose="05000000000000000000" pitchFamily="2" charset="2"/>
              </a:rPr>
              <a:t>Proposal Information and Tips</a:t>
            </a:r>
            <a:endParaRPr lang="en-US" b="1" dirty="0">
              <a:solidFill>
                <a:srgbClr val="003366"/>
              </a:solidFill>
            </a:endParaRPr>
          </a:p>
        </p:txBody>
      </p:sp>
      <p:cxnSp>
        <p:nvCxnSpPr>
          <p:cNvPr id="80" name="Straight Connector 79">
            <a:extLst>
              <a:ext uri="{FF2B5EF4-FFF2-40B4-BE49-F238E27FC236}">
                <a16:creationId xmlns:a16="http://schemas.microsoft.com/office/drawing/2014/main" id="{716A775E-8342-72C1-9A43-9CBCF4928138}"/>
              </a:ext>
            </a:extLst>
          </p:cNvPr>
          <p:cNvCxnSpPr>
            <a:cxnSpLocks/>
          </p:cNvCxnSpPr>
          <p:nvPr/>
        </p:nvCxnSpPr>
        <p:spPr>
          <a:xfrm>
            <a:off x="5616984" y="2399641"/>
            <a:ext cx="5905292" cy="0"/>
          </a:xfrm>
          <a:prstGeom prst="line">
            <a:avLst/>
          </a:prstGeom>
          <a:ln w="12700">
            <a:solidFill>
              <a:srgbClr val="005188">
                <a:alpha val="50000"/>
              </a:srgbClr>
            </a:solidFill>
          </a:ln>
        </p:spPr>
        <p:style>
          <a:lnRef idx="1">
            <a:schemeClr val="accent1"/>
          </a:lnRef>
          <a:fillRef idx="0">
            <a:schemeClr val="accent1"/>
          </a:fillRef>
          <a:effectRef idx="0">
            <a:schemeClr val="accent1"/>
          </a:effectRef>
          <a:fontRef idx="minor">
            <a:schemeClr val="tx1"/>
          </a:fontRef>
        </p:style>
      </p:cxnSp>
      <p:pic>
        <p:nvPicPr>
          <p:cNvPr id="81" name="Graphic 80" descr="Checklist with solid fill">
            <a:extLst>
              <a:ext uri="{FF2B5EF4-FFF2-40B4-BE49-F238E27FC236}">
                <a16:creationId xmlns:a16="http://schemas.microsoft.com/office/drawing/2014/main" id="{BCC056B4-EBC9-4F97-AA1D-96CDDB836DD6}"/>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4169150" y="2453700"/>
            <a:ext cx="553319" cy="553319"/>
          </a:xfrm>
          <a:prstGeom prst="rect">
            <a:avLst/>
          </a:prstGeom>
        </p:spPr>
      </p:pic>
      <p:sp>
        <p:nvSpPr>
          <p:cNvPr id="82" name="Rectangle 81">
            <a:extLst>
              <a:ext uri="{FF2B5EF4-FFF2-40B4-BE49-F238E27FC236}">
                <a16:creationId xmlns:a16="http://schemas.microsoft.com/office/drawing/2014/main" id="{6FD8F5D2-B202-5B61-E36E-4D121D810B62}"/>
              </a:ext>
            </a:extLst>
          </p:cNvPr>
          <p:cNvSpPr/>
          <p:nvPr/>
        </p:nvSpPr>
        <p:spPr>
          <a:xfrm>
            <a:off x="5750291" y="2562064"/>
            <a:ext cx="5908309" cy="41609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13013916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id="{4577FFC8-AABA-174E-03AC-F0B203F46397}"/>
              </a:ext>
            </a:extLst>
          </p:cNvPr>
          <p:cNvSpPr/>
          <p:nvPr/>
        </p:nvSpPr>
        <p:spPr>
          <a:xfrm>
            <a:off x="5262146" y="3429000"/>
            <a:ext cx="1785245" cy="2784189"/>
          </a:xfrm>
          <a:prstGeom prst="rect">
            <a:avLst/>
          </a:prstGeom>
          <a:noFill/>
          <a:ln w="15875">
            <a:solidFill>
              <a:srgbClr val="5E97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Rectangle 37">
            <a:extLst>
              <a:ext uri="{FF2B5EF4-FFF2-40B4-BE49-F238E27FC236}">
                <a16:creationId xmlns:a16="http://schemas.microsoft.com/office/drawing/2014/main" id="{AD82A93E-AD29-1BA8-6384-381BAA8C4559}"/>
              </a:ext>
            </a:extLst>
          </p:cNvPr>
          <p:cNvSpPr/>
          <p:nvPr/>
        </p:nvSpPr>
        <p:spPr>
          <a:xfrm>
            <a:off x="7160457" y="3429000"/>
            <a:ext cx="1785245" cy="2784189"/>
          </a:xfrm>
          <a:prstGeom prst="rect">
            <a:avLst/>
          </a:prstGeom>
          <a:noFill/>
          <a:ln w="15875">
            <a:solidFill>
              <a:srgbClr val="9D17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Rectangle 39">
            <a:extLst>
              <a:ext uri="{FF2B5EF4-FFF2-40B4-BE49-F238E27FC236}">
                <a16:creationId xmlns:a16="http://schemas.microsoft.com/office/drawing/2014/main" id="{4C9F4E3B-2FE9-AEA4-9B08-EDF2AD92A07B}"/>
              </a:ext>
            </a:extLst>
          </p:cNvPr>
          <p:cNvSpPr/>
          <p:nvPr/>
        </p:nvSpPr>
        <p:spPr>
          <a:xfrm>
            <a:off x="9058770" y="3424929"/>
            <a:ext cx="1785245" cy="2784189"/>
          </a:xfrm>
          <a:prstGeom prst="rect">
            <a:avLst/>
          </a:prstGeom>
          <a:noFill/>
          <a:ln w="15875">
            <a:solidFill>
              <a:srgbClr val="FFC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Rectangle 41">
            <a:extLst>
              <a:ext uri="{FF2B5EF4-FFF2-40B4-BE49-F238E27FC236}">
                <a16:creationId xmlns:a16="http://schemas.microsoft.com/office/drawing/2014/main" id="{393C0B17-FD78-1B78-9627-3A3F78FD0EC4}"/>
              </a:ext>
            </a:extLst>
          </p:cNvPr>
          <p:cNvSpPr/>
          <p:nvPr/>
        </p:nvSpPr>
        <p:spPr>
          <a:xfrm>
            <a:off x="3363835" y="3432959"/>
            <a:ext cx="1785245" cy="2784189"/>
          </a:xfrm>
          <a:prstGeom prst="rect">
            <a:avLst/>
          </a:prstGeom>
          <a:noFill/>
          <a:ln w="1587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Rectangle 42">
            <a:extLst>
              <a:ext uri="{FF2B5EF4-FFF2-40B4-BE49-F238E27FC236}">
                <a16:creationId xmlns:a16="http://schemas.microsoft.com/office/drawing/2014/main" id="{13239800-05A7-CB5D-4F0C-5C709B014FD7}"/>
              </a:ext>
            </a:extLst>
          </p:cNvPr>
          <p:cNvSpPr/>
          <p:nvPr/>
        </p:nvSpPr>
        <p:spPr>
          <a:xfrm>
            <a:off x="1465524" y="3432959"/>
            <a:ext cx="1785245" cy="2784189"/>
          </a:xfrm>
          <a:prstGeom prst="rect">
            <a:avLst/>
          </a:prstGeom>
          <a:noFill/>
          <a:ln w="15875">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24-Point Star 29">
            <a:extLst>
              <a:ext uri="{FF2B5EF4-FFF2-40B4-BE49-F238E27FC236}">
                <a16:creationId xmlns:a16="http://schemas.microsoft.com/office/drawing/2014/main" id="{79A58E50-44C6-57BD-AE93-1D0C06D0BB0D}"/>
              </a:ext>
            </a:extLst>
          </p:cNvPr>
          <p:cNvSpPr/>
          <p:nvPr/>
        </p:nvSpPr>
        <p:spPr>
          <a:xfrm>
            <a:off x="1573832" y="2447921"/>
            <a:ext cx="1569660" cy="1569660"/>
          </a:xfrm>
          <a:prstGeom prst="star24">
            <a:avLst/>
          </a:prstGeom>
          <a:solidFill>
            <a:srgbClr val="FFC7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495494"/>
              </a:solidFill>
            </a:endParaRPr>
          </a:p>
        </p:txBody>
      </p:sp>
      <p:sp>
        <p:nvSpPr>
          <p:cNvPr id="2" name="Title 1">
            <a:extLst>
              <a:ext uri="{FF2B5EF4-FFF2-40B4-BE49-F238E27FC236}">
                <a16:creationId xmlns:a16="http://schemas.microsoft.com/office/drawing/2014/main" id="{975001E1-88DF-4CF4-B35D-9354FD42655A}"/>
              </a:ext>
            </a:extLst>
          </p:cNvPr>
          <p:cNvSpPr>
            <a:spLocks noGrp="1"/>
          </p:cNvSpPr>
          <p:nvPr>
            <p:ph type="title"/>
          </p:nvPr>
        </p:nvSpPr>
        <p:spPr>
          <a:xfrm>
            <a:off x="685800" y="891472"/>
            <a:ext cx="10793896" cy="494697"/>
          </a:xfrm>
        </p:spPr>
        <p:txBody>
          <a:bodyPr>
            <a:noAutofit/>
          </a:bodyPr>
          <a:lstStyle/>
          <a:p>
            <a:r>
              <a:rPr lang="en-US" sz="3200" dirty="0"/>
              <a:t>Winning Work at DHS — You Won, Now What?</a:t>
            </a:r>
          </a:p>
        </p:txBody>
      </p:sp>
      <p:sp>
        <p:nvSpPr>
          <p:cNvPr id="4" name="Slide Number Placeholder 3">
            <a:extLst>
              <a:ext uri="{FF2B5EF4-FFF2-40B4-BE49-F238E27FC236}">
                <a16:creationId xmlns:a16="http://schemas.microsoft.com/office/drawing/2014/main" id="{C8EB54B7-B562-41C3-80EA-97C8C511B542}"/>
              </a:ext>
            </a:extLst>
          </p:cNvPr>
          <p:cNvSpPr>
            <a:spLocks noGrp="1"/>
          </p:cNvSpPr>
          <p:nvPr>
            <p:ph type="sldNum" sz="quarter" idx="10"/>
          </p:nvPr>
        </p:nvSpPr>
        <p:spPr/>
        <p:txBody>
          <a:bodyPr/>
          <a:lstStyle/>
          <a:p>
            <a:fld id="{608A590B-EA45-4811-A9A8-40DF519EF08C}" type="slidenum">
              <a:rPr lang="en-US" smtClean="0"/>
              <a:pPr/>
              <a:t>56</a:t>
            </a:fld>
            <a:endParaRPr lang="en-US" dirty="0"/>
          </a:p>
        </p:txBody>
      </p:sp>
      <p:sp>
        <p:nvSpPr>
          <p:cNvPr id="13" name="TextBox 12">
            <a:extLst>
              <a:ext uri="{FF2B5EF4-FFF2-40B4-BE49-F238E27FC236}">
                <a16:creationId xmlns:a16="http://schemas.microsoft.com/office/drawing/2014/main" id="{9F7F7196-B1AA-4BE8-0853-C02BCEF4F53F}"/>
              </a:ext>
            </a:extLst>
          </p:cNvPr>
          <p:cNvSpPr txBox="1"/>
          <p:nvPr/>
        </p:nvSpPr>
        <p:spPr>
          <a:xfrm>
            <a:off x="1478343" y="4033966"/>
            <a:ext cx="1781175" cy="1323439"/>
          </a:xfrm>
          <a:prstGeom prst="rect">
            <a:avLst/>
          </a:prstGeom>
          <a:noFill/>
        </p:spPr>
        <p:txBody>
          <a:bodyPr wrap="square">
            <a:spAutoFit/>
          </a:bodyPr>
          <a:lstStyle/>
          <a:p>
            <a:pPr algn="ctr"/>
            <a:r>
              <a:rPr lang="en-US" sz="1600" b="1" dirty="0">
                <a:solidFill>
                  <a:srgbClr val="005188"/>
                </a:solidFill>
                <a:latin typeface="Franklin Gothic Book" panose="020B0503020102020204" pitchFamily="34" charset="0"/>
              </a:rPr>
              <a:t>Participate </a:t>
            </a:r>
            <a:br>
              <a:rPr lang="en-US" sz="1600" dirty="0">
                <a:solidFill>
                  <a:srgbClr val="005188"/>
                </a:solidFill>
                <a:latin typeface="Franklin Gothic Book" panose="020B0503020102020204" pitchFamily="34" charset="0"/>
              </a:rPr>
            </a:br>
            <a:r>
              <a:rPr lang="en-US" sz="1600" dirty="0">
                <a:solidFill>
                  <a:srgbClr val="005188"/>
                </a:solidFill>
                <a:latin typeface="Franklin Gothic Book" panose="020B0503020102020204" pitchFamily="34" charset="0"/>
              </a:rPr>
              <a:t>in a</a:t>
            </a:r>
          </a:p>
          <a:p>
            <a:pPr algn="ctr"/>
            <a:r>
              <a:rPr lang="en-US" sz="1600" dirty="0">
                <a:solidFill>
                  <a:srgbClr val="005188"/>
                </a:solidFill>
                <a:latin typeface="Franklin Gothic Book" panose="020B0503020102020204" pitchFamily="34" charset="0"/>
              </a:rPr>
              <a:t>kick-off meeting </a:t>
            </a:r>
            <a:br>
              <a:rPr lang="en-US" sz="1600" dirty="0">
                <a:solidFill>
                  <a:srgbClr val="005188"/>
                </a:solidFill>
                <a:latin typeface="Franklin Gothic Book" panose="020B0503020102020204" pitchFamily="34" charset="0"/>
              </a:rPr>
            </a:br>
            <a:r>
              <a:rPr lang="en-US" sz="1600" dirty="0">
                <a:solidFill>
                  <a:srgbClr val="005188"/>
                </a:solidFill>
                <a:latin typeface="Franklin Gothic Book" panose="020B0503020102020204" pitchFamily="34" charset="0"/>
              </a:rPr>
              <a:t>with the government.</a:t>
            </a:r>
          </a:p>
        </p:txBody>
      </p:sp>
      <p:sp>
        <p:nvSpPr>
          <p:cNvPr id="15" name="TextBox 14">
            <a:extLst>
              <a:ext uri="{FF2B5EF4-FFF2-40B4-BE49-F238E27FC236}">
                <a16:creationId xmlns:a16="http://schemas.microsoft.com/office/drawing/2014/main" id="{A6AC85F8-36CA-52D2-2EE6-A38DDD8876E6}"/>
              </a:ext>
            </a:extLst>
          </p:cNvPr>
          <p:cNvSpPr txBox="1"/>
          <p:nvPr/>
        </p:nvSpPr>
        <p:spPr>
          <a:xfrm>
            <a:off x="5253394" y="4017581"/>
            <a:ext cx="1793995" cy="2062103"/>
          </a:xfrm>
          <a:prstGeom prst="rect">
            <a:avLst/>
          </a:prstGeom>
          <a:noFill/>
        </p:spPr>
        <p:txBody>
          <a:bodyPr wrap="square">
            <a:spAutoFit/>
          </a:bodyPr>
          <a:lstStyle/>
          <a:p>
            <a:pPr algn="ctr"/>
            <a:r>
              <a:rPr lang="en-US" sz="1600" b="1" dirty="0">
                <a:solidFill>
                  <a:srgbClr val="005188"/>
                </a:solidFill>
                <a:latin typeface="Franklin Gothic Book" panose="020B0503020102020204" pitchFamily="34" charset="0"/>
              </a:rPr>
              <a:t>Get to know </a:t>
            </a:r>
            <a:br>
              <a:rPr lang="en-US" sz="1600" dirty="0">
                <a:solidFill>
                  <a:srgbClr val="005188"/>
                </a:solidFill>
                <a:latin typeface="Franklin Gothic Book" panose="020B0503020102020204" pitchFamily="34" charset="0"/>
              </a:rPr>
            </a:br>
            <a:r>
              <a:rPr lang="en-US" sz="1600" dirty="0">
                <a:solidFill>
                  <a:srgbClr val="005188"/>
                </a:solidFill>
                <a:latin typeface="Franklin Gothic Book" panose="020B0503020102020204" pitchFamily="34" charset="0"/>
              </a:rPr>
              <a:t>your Government Program Manager, Contracting </a:t>
            </a:r>
            <a:br>
              <a:rPr lang="en-US" sz="1600" dirty="0">
                <a:solidFill>
                  <a:srgbClr val="005188"/>
                </a:solidFill>
                <a:latin typeface="Franklin Gothic Book" panose="020B0503020102020204" pitchFamily="34" charset="0"/>
              </a:rPr>
            </a:br>
            <a:r>
              <a:rPr lang="en-US" sz="1600" dirty="0">
                <a:solidFill>
                  <a:srgbClr val="005188"/>
                </a:solidFill>
                <a:latin typeface="Franklin Gothic Book" panose="020B0503020102020204" pitchFamily="34" charset="0"/>
              </a:rPr>
              <a:t>Officer, and Contracting Officer’s Representative</a:t>
            </a:r>
          </a:p>
        </p:txBody>
      </p:sp>
      <p:sp>
        <p:nvSpPr>
          <p:cNvPr id="17" name="TextBox 16">
            <a:extLst>
              <a:ext uri="{FF2B5EF4-FFF2-40B4-BE49-F238E27FC236}">
                <a16:creationId xmlns:a16="http://schemas.microsoft.com/office/drawing/2014/main" id="{F5B542C9-0EC9-D31A-85F6-3C4DF6A5ECAC}"/>
              </a:ext>
            </a:extLst>
          </p:cNvPr>
          <p:cNvSpPr txBox="1"/>
          <p:nvPr/>
        </p:nvSpPr>
        <p:spPr>
          <a:xfrm>
            <a:off x="3363833" y="4033966"/>
            <a:ext cx="1803367" cy="1323439"/>
          </a:xfrm>
          <a:prstGeom prst="rect">
            <a:avLst/>
          </a:prstGeom>
          <a:noFill/>
        </p:spPr>
        <p:txBody>
          <a:bodyPr wrap="square">
            <a:spAutoFit/>
          </a:bodyPr>
          <a:lstStyle/>
          <a:p>
            <a:pPr algn="ctr"/>
            <a:r>
              <a:rPr lang="en-US" sz="1600" b="1" dirty="0">
                <a:solidFill>
                  <a:srgbClr val="005188"/>
                </a:solidFill>
                <a:latin typeface="Franklin Gothic Book" panose="020B0503020102020204" pitchFamily="34" charset="0"/>
              </a:rPr>
              <a:t>Follow</a:t>
            </a:r>
            <a:r>
              <a:rPr lang="en-US" sz="1600" dirty="0">
                <a:solidFill>
                  <a:srgbClr val="005188"/>
                </a:solidFill>
                <a:latin typeface="Franklin Gothic Book" panose="020B0503020102020204" pitchFamily="34" charset="0"/>
              </a:rPr>
              <a:t> </a:t>
            </a:r>
            <a:br>
              <a:rPr lang="en-US" sz="1600" dirty="0">
                <a:solidFill>
                  <a:srgbClr val="005188"/>
                </a:solidFill>
                <a:latin typeface="Franklin Gothic Book" panose="020B0503020102020204" pitchFamily="34" charset="0"/>
              </a:rPr>
            </a:br>
            <a:r>
              <a:rPr lang="en-US" sz="1600" dirty="0">
                <a:solidFill>
                  <a:srgbClr val="005188"/>
                </a:solidFill>
                <a:latin typeface="Franklin Gothic Book" panose="020B0503020102020204" pitchFamily="34" charset="0"/>
              </a:rPr>
              <a:t>the contract requirements </a:t>
            </a:r>
            <a:br>
              <a:rPr lang="en-US" sz="1600" dirty="0">
                <a:solidFill>
                  <a:srgbClr val="005188"/>
                </a:solidFill>
                <a:latin typeface="Franklin Gothic Book" panose="020B0503020102020204" pitchFamily="34" charset="0"/>
              </a:rPr>
            </a:br>
            <a:r>
              <a:rPr lang="en-US" sz="1600" dirty="0">
                <a:solidFill>
                  <a:srgbClr val="005188"/>
                </a:solidFill>
                <a:latin typeface="Franklin Gothic Book" panose="020B0503020102020204" pitchFamily="34" charset="0"/>
              </a:rPr>
              <a:t>and deliverable schedule.</a:t>
            </a:r>
          </a:p>
        </p:txBody>
      </p:sp>
      <p:sp>
        <p:nvSpPr>
          <p:cNvPr id="19" name="TextBox 18">
            <a:extLst>
              <a:ext uri="{FF2B5EF4-FFF2-40B4-BE49-F238E27FC236}">
                <a16:creationId xmlns:a16="http://schemas.microsoft.com/office/drawing/2014/main" id="{A5E49271-06E5-CEEA-6953-796C93188E5D}"/>
              </a:ext>
            </a:extLst>
          </p:cNvPr>
          <p:cNvSpPr txBox="1"/>
          <p:nvPr/>
        </p:nvSpPr>
        <p:spPr>
          <a:xfrm>
            <a:off x="7160455" y="4033966"/>
            <a:ext cx="1776495" cy="1077218"/>
          </a:xfrm>
          <a:prstGeom prst="rect">
            <a:avLst/>
          </a:prstGeom>
          <a:noFill/>
        </p:spPr>
        <p:txBody>
          <a:bodyPr wrap="square">
            <a:spAutoFit/>
          </a:bodyPr>
          <a:lstStyle/>
          <a:p>
            <a:pPr algn="ctr"/>
            <a:r>
              <a:rPr lang="en-US" sz="1600" b="1" dirty="0">
                <a:solidFill>
                  <a:srgbClr val="005188"/>
                </a:solidFill>
                <a:latin typeface="Franklin Gothic Book" panose="020B0503020102020204" pitchFamily="34" charset="0"/>
              </a:rPr>
              <a:t>Maintain </a:t>
            </a:r>
            <a:r>
              <a:rPr lang="en-US" sz="1600" dirty="0">
                <a:solidFill>
                  <a:srgbClr val="005188"/>
                </a:solidFill>
                <a:latin typeface="Franklin Gothic Book" panose="020B0503020102020204" pitchFamily="34" charset="0"/>
              </a:rPr>
              <a:t>continuous communication with the customer.</a:t>
            </a:r>
          </a:p>
        </p:txBody>
      </p:sp>
      <p:sp>
        <p:nvSpPr>
          <p:cNvPr id="3" name="Content Placeholder 2">
            <a:extLst>
              <a:ext uri="{FF2B5EF4-FFF2-40B4-BE49-F238E27FC236}">
                <a16:creationId xmlns:a16="http://schemas.microsoft.com/office/drawing/2014/main" id="{0FE8A68C-BD61-4848-B2DF-0F3F7573322A}"/>
              </a:ext>
            </a:extLst>
          </p:cNvPr>
          <p:cNvSpPr>
            <a:spLocks noGrp="1"/>
          </p:cNvSpPr>
          <p:nvPr>
            <p:ph idx="1"/>
          </p:nvPr>
        </p:nvSpPr>
        <p:spPr>
          <a:xfrm>
            <a:off x="9050014" y="4033966"/>
            <a:ext cx="1785245" cy="1176633"/>
          </a:xfrm>
        </p:spPr>
        <p:txBody>
          <a:bodyPr>
            <a:normAutofit/>
          </a:bodyPr>
          <a:lstStyle/>
          <a:p>
            <a:pPr marL="0" indent="0" algn="ctr">
              <a:lnSpc>
                <a:spcPct val="100000"/>
              </a:lnSpc>
              <a:buNone/>
            </a:pPr>
            <a:r>
              <a:rPr lang="en-US" sz="1600" b="1" dirty="0">
                <a:solidFill>
                  <a:srgbClr val="005188"/>
                </a:solidFill>
              </a:rPr>
              <a:t>Provide</a:t>
            </a:r>
            <a:r>
              <a:rPr lang="en-US" sz="1600" dirty="0">
                <a:solidFill>
                  <a:srgbClr val="005188"/>
                </a:solidFill>
              </a:rPr>
              <a:t> </a:t>
            </a:r>
            <a:br>
              <a:rPr lang="en-US" sz="1600" dirty="0">
                <a:solidFill>
                  <a:srgbClr val="005188"/>
                </a:solidFill>
              </a:rPr>
            </a:br>
            <a:r>
              <a:rPr lang="en-US" sz="1600" dirty="0">
                <a:solidFill>
                  <a:srgbClr val="005188"/>
                </a:solidFill>
              </a:rPr>
              <a:t>excellent </a:t>
            </a:r>
            <a:br>
              <a:rPr lang="en-US" sz="1600" dirty="0">
                <a:solidFill>
                  <a:srgbClr val="005188"/>
                </a:solidFill>
              </a:rPr>
            </a:br>
            <a:r>
              <a:rPr lang="en-US" sz="1600" dirty="0">
                <a:solidFill>
                  <a:srgbClr val="005188"/>
                </a:solidFill>
              </a:rPr>
              <a:t>support!</a:t>
            </a:r>
          </a:p>
          <a:p>
            <a:pPr algn="ctr"/>
            <a:endParaRPr lang="en-US" sz="1600" dirty="0">
              <a:solidFill>
                <a:srgbClr val="005188"/>
              </a:solidFill>
            </a:endParaRPr>
          </a:p>
        </p:txBody>
      </p:sp>
      <p:pic>
        <p:nvPicPr>
          <p:cNvPr id="10" name="Graphic 9" descr="Trophy with solid fill">
            <a:extLst>
              <a:ext uri="{FF2B5EF4-FFF2-40B4-BE49-F238E27FC236}">
                <a16:creationId xmlns:a16="http://schemas.microsoft.com/office/drawing/2014/main" id="{7586FB74-9B81-CBE3-0C31-EE2732DBEBE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94829" y="1471543"/>
            <a:ext cx="997894" cy="997894"/>
          </a:xfrm>
          <a:prstGeom prst="rect">
            <a:avLst/>
          </a:prstGeom>
        </p:spPr>
      </p:pic>
      <p:pic>
        <p:nvPicPr>
          <p:cNvPr id="11" name="Graphic 10" descr="Play with solid fill">
            <a:extLst>
              <a:ext uri="{FF2B5EF4-FFF2-40B4-BE49-F238E27FC236}">
                <a16:creationId xmlns:a16="http://schemas.microsoft.com/office/drawing/2014/main" id="{5D3D3CB3-3272-F521-B806-17E4CB0F154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005313" y="2806311"/>
            <a:ext cx="914400" cy="914400"/>
          </a:xfrm>
          <a:prstGeom prst="rect">
            <a:avLst/>
          </a:prstGeom>
        </p:spPr>
      </p:pic>
      <p:sp>
        <p:nvSpPr>
          <p:cNvPr id="31" name="24-Point Star 30">
            <a:extLst>
              <a:ext uri="{FF2B5EF4-FFF2-40B4-BE49-F238E27FC236}">
                <a16:creationId xmlns:a16="http://schemas.microsoft.com/office/drawing/2014/main" id="{03A83561-6E4A-60BB-1CDF-5B934C17D73E}"/>
              </a:ext>
            </a:extLst>
          </p:cNvPr>
          <p:cNvSpPr/>
          <p:nvPr/>
        </p:nvSpPr>
        <p:spPr>
          <a:xfrm>
            <a:off x="3462218" y="2447921"/>
            <a:ext cx="1569660" cy="1569660"/>
          </a:xfrm>
          <a:prstGeom prst="star24">
            <a:avLst/>
          </a:prstGeom>
          <a:solidFill>
            <a:srgbClr val="FFC7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Graphic 15" descr="Monthly calendar with solid fill">
            <a:extLst>
              <a:ext uri="{FF2B5EF4-FFF2-40B4-BE49-F238E27FC236}">
                <a16:creationId xmlns:a16="http://schemas.microsoft.com/office/drawing/2014/main" id="{2BFEC866-22B5-F90C-F906-30FC3F7110C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820638" y="2806311"/>
            <a:ext cx="914400" cy="914400"/>
          </a:xfrm>
          <a:prstGeom prst="rect">
            <a:avLst/>
          </a:prstGeom>
        </p:spPr>
      </p:pic>
      <p:sp>
        <p:nvSpPr>
          <p:cNvPr id="32" name="24-Point Star 31">
            <a:extLst>
              <a:ext uri="{FF2B5EF4-FFF2-40B4-BE49-F238E27FC236}">
                <a16:creationId xmlns:a16="http://schemas.microsoft.com/office/drawing/2014/main" id="{A73FC186-25D1-300A-6924-0CA7DCD8B1C0}"/>
              </a:ext>
            </a:extLst>
          </p:cNvPr>
          <p:cNvSpPr/>
          <p:nvPr/>
        </p:nvSpPr>
        <p:spPr>
          <a:xfrm>
            <a:off x="5372120" y="2447921"/>
            <a:ext cx="1569660" cy="1569660"/>
          </a:xfrm>
          <a:prstGeom prst="star24">
            <a:avLst/>
          </a:prstGeom>
          <a:solidFill>
            <a:srgbClr val="FFC7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5" name="Graphic 24" descr="Handshake with solid fill">
            <a:extLst>
              <a:ext uri="{FF2B5EF4-FFF2-40B4-BE49-F238E27FC236}">
                <a16:creationId xmlns:a16="http://schemas.microsoft.com/office/drawing/2014/main" id="{8525F358-E670-858D-C62D-242B4F80E76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726713" y="2859116"/>
            <a:ext cx="914400" cy="914400"/>
          </a:xfrm>
          <a:prstGeom prst="rect">
            <a:avLst/>
          </a:prstGeom>
        </p:spPr>
      </p:pic>
      <p:sp>
        <p:nvSpPr>
          <p:cNvPr id="33" name="24-Point Star 32">
            <a:extLst>
              <a:ext uri="{FF2B5EF4-FFF2-40B4-BE49-F238E27FC236}">
                <a16:creationId xmlns:a16="http://schemas.microsoft.com/office/drawing/2014/main" id="{FE206C49-B2A9-99E9-A63E-2EB8BC7F7A5A}"/>
              </a:ext>
            </a:extLst>
          </p:cNvPr>
          <p:cNvSpPr/>
          <p:nvPr/>
        </p:nvSpPr>
        <p:spPr>
          <a:xfrm>
            <a:off x="7244554" y="2447921"/>
            <a:ext cx="1569660" cy="1569660"/>
          </a:xfrm>
          <a:prstGeom prst="star24">
            <a:avLst/>
          </a:prstGeom>
          <a:solidFill>
            <a:srgbClr val="FFC7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Graphic 26" descr="Chat with solid fill">
            <a:extLst>
              <a:ext uri="{FF2B5EF4-FFF2-40B4-BE49-F238E27FC236}">
                <a16:creationId xmlns:a16="http://schemas.microsoft.com/office/drawing/2014/main" id="{11015056-C1AF-9E7F-18FC-41C0B92357FF}"/>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7585021" y="2836455"/>
            <a:ext cx="914400" cy="914400"/>
          </a:xfrm>
          <a:prstGeom prst="rect">
            <a:avLst/>
          </a:prstGeom>
        </p:spPr>
      </p:pic>
      <p:sp>
        <p:nvSpPr>
          <p:cNvPr id="34" name="24-Point Star 33">
            <a:extLst>
              <a:ext uri="{FF2B5EF4-FFF2-40B4-BE49-F238E27FC236}">
                <a16:creationId xmlns:a16="http://schemas.microsoft.com/office/drawing/2014/main" id="{46D10D57-2356-3F69-A92F-9D7EE8AA9BBB}"/>
              </a:ext>
            </a:extLst>
          </p:cNvPr>
          <p:cNvSpPr/>
          <p:nvPr/>
        </p:nvSpPr>
        <p:spPr>
          <a:xfrm>
            <a:off x="9129467" y="2447921"/>
            <a:ext cx="1569660" cy="1569660"/>
          </a:xfrm>
          <a:prstGeom prst="star24">
            <a:avLst/>
          </a:prstGeom>
          <a:solidFill>
            <a:srgbClr val="FFC7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9" name="Graphic 28" descr="Stars with solid fill">
            <a:extLst>
              <a:ext uri="{FF2B5EF4-FFF2-40B4-BE49-F238E27FC236}">
                <a16:creationId xmlns:a16="http://schemas.microsoft.com/office/drawing/2014/main" id="{906A97F5-B878-D68E-D886-B95331AA63E0}"/>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486457" y="2806311"/>
            <a:ext cx="914400" cy="914400"/>
          </a:xfrm>
          <a:prstGeom prst="rect">
            <a:avLst/>
          </a:prstGeom>
        </p:spPr>
      </p:pic>
      <p:cxnSp>
        <p:nvCxnSpPr>
          <p:cNvPr id="48" name="Straight Connector 47">
            <a:extLst>
              <a:ext uri="{FF2B5EF4-FFF2-40B4-BE49-F238E27FC236}">
                <a16:creationId xmlns:a16="http://schemas.microsoft.com/office/drawing/2014/main" id="{7D3CDAF4-02A5-2BFF-7942-1AA58BD237F0}"/>
              </a:ext>
            </a:extLst>
          </p:cNvPr>
          <p:cNvCxnSpPr>
            <a:cxnSpLocks/>
          </p:cNvCxnSpPr>
          <p:nvPr/>
        </p:nvCxnSpPr>
        <p:spPr>
          <a:xfrm flipH="1">
            <a:off x="2462513" y="1807285"/>
            <a:ext cx="3400405" cy="0"/>
          </a:xfrm>
          <a:prstGeom prst="line">
            <a:avLst/>
          </a:prstGeom>
          <a:ln w="25400">
            <a:solidFill>
              <a:srgbClr val="C41230"/>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A7187FB3-A399-FF8B-ED8D-7B224BA8707F}"/>
              </a:ext>
            </a:extLst>
          </p:cNvPr>
          <p:cNvCxnSpPr>
            <a:cxnSpLocks/>
          </p:cNvCxnSpPr>
          <p:nvPr/>
        </p:nvCxnSpPr>
        <p:spPr>
          <a:xfrm>
            <a:off x="2462513" y="1807285"/>
            <a:ext cx="0" cy="559963"/>
          </a:xfrm>
          <a:prstGeom prst="line">
            <a:avLst/>
          </a:prstGeom>
          <a:ln w="25400">
            <a:solidFill>
              <a:srgbClr val="C41230"/>
            </a:solidFill>
            <a:tailEnd type="none" w="lg" len="lg"/>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A3F272F1-520A-548A-BCDC-D944BB086EE3}"/>
              </a:ext>
            </a:extLst>
          </p:cNvPr>
          <p:cNvCxnSpPr>
            <a:cxnSpLocks/>
          </p:cNvCxnSpPr>
          <p:nvPr/>
        </p:nvCxnSpPr>
        <p:spPr>
          <a:xfrm flipH="1">
            <a:off x="6513892" y="1798321"/>
            <a:ext cx="3400405" cy="0"/>
          </a:xfrm>
          <a:prstGeom prst="line">
            <a:avLst/>
          </a:prstGeom>
          <a:ln w="25400">
            <a:solidFill>
              <a:srgbClr val="C41230"/>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98D09483-7ADA-822E-477D-7F03CA1A5A92}"/>
              </a:ext>
            </a:extLst>
          </p:cNvPr>
          <p:cNvCxnSpPr>
            <a:cxnSpLocks/>
          </p:cNvCxnSpPr>
          <p:nvPr/>
        </p:nvCxnSpPr>
        <p:spPr>
          <a:xfrm>
            <a:off x="9917096" y="1798321"/>
            <a:ext cx="0" cy="559963"/>
          </a:xfrm>
          <a:prstGeom prst="line">
            <a:avLst/>
          </a:prstGeom>
          <a:ln w="25400">
            <a:solidFill>
              <a:srgbClr val="C41230"/>
            </a:solidFill>
            <a:tailEnd type="none" w="lg" len="lg"/>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483029ED-AA13-A224-42A7-6B701386970B}"/>
              </a:ext>
            </a:extLst>
          </p:cNvPr>
          <p:cNvGrpSpPr/>
          <p:nvPr/>
        </p:nvGrpSpPr>
        <p:grpSpPr>
          <a:xfrm>
            <a:off x="10364507" y="781405"/>
            <a:ext cx="1824656" cy="584775"/>
            <a:chOff x="10364507" y="781405"/>
            <a:chExt cx="1824656" cy="584775"/>
          </a:xfrm>
        </p:grpSpPr>
        <p:sp>
          <p:nvSpPr>
            <p:cNvPr id="45" name="Rectangle 44">
              <a:extLst>
                <a:ext uri="{FF2B5EF4-FFF2-40B4-BE49-F238E27FC236}">
                  <a16:creationId xmlns:a16="http://schemas.microsoft.com/office/drawing/2014/main" id="{552C2705-5360-4C86-BD7B-4C575BE906EB}"/>
                </a:ext>
              </a:extLst>
            </p:cNvPr>
            <p:cNvSpPr/>
            <p:nvPr/>
          </p:nvSpPr>
          <p:spPr>
            <a:xfrm>
              <a:off x="10364507" y="781405"/>
              <a:ext cx="1824656" cy="584775"/>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TextBox 45">
              <a:extLst>
                <a:ext uri="{FF2B5EF4-FFF2-40B4-BE49-F238E27FC236}">
                  <a16:creationId xmlns:a16="http://schemas.microsoft.com/office/drawing/2014/main" id="{697B769B-E998-4048-B40E-671D8A84D01D}"/>
                </a:ext>
              </a:extLst>
            </p:cNvPr>
            <p:cNvSpPr txBox="1"/>
            <p:nvPr/>
          </p:nvSpPr>
          <p:spPr>
            <a:xfrm>
              <a:off x="10711563" y="893788"/>
              <a:ext cx="1419449"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6</a:t>
              </a:r>
              <a:endParaRPr lang="en-US" dirty="0">
                <a:solidFill>
                  <a:schemeClr val="bg1"/>
                </a:solidFill>
                <a:effectLst/>
                <a:latin typeface="FranklinGothicURWBoo" pitchFamily="2" charset="77"/>
              </a:endParaRPr>
            </a:p>
          </p:txBody>
        </p:sp>
        <p:pic>
          <p:nvPicPr>
            <p:cNvPr id="5" name="Graphic 4" descr="Trophy with solid fill">
              <a:extLst>
                <a:ext uri="{FF2B5EF4-FFF2-40B4-BE49-F238E27FC236}">
                  <a16:creationId xmlns:a16="http://schemas.microsoft.com/office/drawing/2014/main" id="{8CAFD7AF-7B90-CD3A-85FC-772FCDA7887D}"/>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10477548" y="852213"/>
              <a:ext cx="443158" cy="443158"/>
            </a:xfrm>
            <a:prstGeom prst="rect">
              <a:avLst/>
            </a:prstGeom>
          </p:spPr>
        </p:pic>
      </p:grpSp>
    </p:spTree>
    <p:extLst>
      <p:ext uri="{BB962C8B-B14F-4D97-AF65-F5344CB8AC3E}">
        <p14:creationId xmlns:p14="http://schemas.microsoft.com/office/powerpoint/2010/main" val="9526886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A037E9-0A69-470E-8179-5355DD1C984E}"/>
              </a:ext>
            </a:extLst>
          </p:cNvPr>
          <p:cNvSpPr>
            <a:spLocks noGrp="1"/>
          </p:cNvSpPr>
          <p:nvPr>
            <p:ph type="title"/>
          </p:nvPr>
        </p:nvSpPr>
        <p:spPr>
          <a:xfrm>
            <a:off x="685800" y="831457"/>
            <a:ext cx="10793896" cy="445397"/>
          </a:xfrm>
        </p:spPr>
        <p:txBody>
          <a:bodyPr>
            <a:noAutofit/>
          </a:bodyPr>
          <a:lstStyle/>
          <a:p>
            <a:r>
              <a:rPr lang="en-US" sz="3200" dirty="0"/>
              <a:t>Key Tips to Providing Excellent Support </a:t>
            </a:r>
          </a:p>
        </p:txBody>
      </p:sp>
      <p:sp>
        <p:nvSpPr>
          <p:cNvPr id="4" name="Slide Number Placeholder 3">
            <a:extLst>
              <a:ext uri="{FF2B5EF4-FFF2-40B4-BE49-F238E27FC236}">
                <a16:creationId xmlns:a16="http://schemas.microsoft.com/office/drawing/2014/main" id="{9EB357E7-B39E-42F0-97E2-BAEDC16FBB74}"/>
              </a:ext>
            </a:extLst>
          </p:cNvPr>
          <p:cNvSpPr>
            <a:spLocks noGrp="1"/>
          </p:cNvSpPr>
          <p:nvPr>
            <p:ph type="sldNum" sz="quarter" idx="10"/>
          </p:nvPr>
        </p:nvSpPr>
        <p:spPr>
          <a:xfrm>
            <a:off x="7252130" y="4108355"/>
            <a:ext cx="4015719" cy="2027967"/>
          </a:xfrm>
        </p:spPr>
        <p:txBody>
          <a:bodyPr anchor="t"/>
          <a:lstStyle/>
          <a:p>
            <a:r>
              <a:rPr lang="en-US" sz="2000" b="1" dirty="0">
                <a:solidFill>
                  <a:srgbClr val="0078AE"/>
                </a:solidFill>
              </a:rPr>
              <a:t>Understand Your CPARS Ratings!</a:t>
            </a:r>
          </a:p>
          <a:p>
            <a:pPr marL="0" lvl="1"/>
            <a:r>
              <a:rPr lang="en-US" sz="2000" dirty="0">
                <a:solidFill>
                  <a:srgbClr val="003366"/>
                </a:solidFill>
                <a:latin typeface="Franklin Gothic Book" panose="020B0503020102020204" pitchFamily="34" charset="0"/>
              </a:rPr>
              <a:t>CPARS is used by the government to understand how well you performed on other contracts. A low CPARS rating could impact being awarded future work.</a:t>
            </a:r>
          </a:p>
        </p:txBody>
      </p:sp>
      <p:sp>
        <p:nvSpPr>
          <p:cNvPr id="72" name="Rectangle 71">
            <a:extLst>
              <a:ext uri="{FF2B5EF4-FFF2-40B4-BE49-F238E27FC236}">
                <a16:creationId xmlns:a16="http://schemas.microsoft.com/office/drawing/2014/main" id="{06B67BB9-CA5E-84BF-0E2A-8FE074BE6994}"/>
              </a:ext>
            </a:extLst>
          </p:cNvPr>
          <p:cNvSpPr/>
          <p:nvPr/>
        </p:nvSpPr>
        <p:spPr>
          <a:xfrm>
            <a:off x="688013" y="3051079"/>
            <a:ext cx="912176" cy="816429"/>
          </a:xfrm>
          <a:prstGeom prst="rect">
            <a:avLst/>
          </a:prstGeom>
          <a:solidFill>
            <a:srgbClr val="5E9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3" name="Rectangle 72">
            <a:extLst>
              <a:ext uri="{FF2B5EF4-FFF2-40B4-BE49-F238E27FC236}">
                <a16:creationId xmlns:a16="http://schemas.microsoft.com/office/drawing/2014/main" id="{136CDCD3-4D46-D783-1317-06A0C00060B2}"/>
              </a:ext>
            </a:extLst>
          </p:cNvPr>
          <p:cNvSpPr/>
          <p:nvPr/>
        </p:nvSpPr>
        <p:spPr>
          <a:xfrm>
            <a:off x="685800" y="1950966"/>
            <a:ext cx="912176" cy="816429"/>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Rectangle 75">
            <a:extLst>
              <a:ext uri="{FF2B5EF4-FFF2-40B4-BE49-F238E27FC236}">
                <a16:creationId xmlns:a16="http://schemas.microsoft.com/office/drawing/2014/main" id="{81C015B4-C033-7C78-CA67-DC8CE51A6B81}"/>
              </a:ext>
            </a:extLst>
          </p:cNvPr>
          <p:cNvSpPr/>
          <p:nvPr/>
        </p:nvSpPr>
        <p:spPr>
          <a:xfrm>
            <a:off x="685800" y="4148995"/>
            <a:ext cx="912176" cy="816429"/>
          </a:xfrm>
          <a:prstGeom prst="rect">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8" name="TextBox 77">
            <a:extLst>
              <a:ext uri="{FF2B5EF4-FFF2-40B4-BE49-F238E27FC236}">
                <a16:creationId xmlns:a16="http://schemas.microsoft.com/office/drawing/2014/main" id="{573DF85B-4D9C-BD39-6542-EDF9E3B6A84A}"/>
              </a:ext>
            </a:extLst>
          </p:cNvPr>
          <p:cNvSpPr txBox="1"/>
          <p:nvPr/>
        </p:nvSpPr>
        <p:spPr>
          <a:xfrm>
            <a:off x="7169852" y="3008582"/>
            <a:ext cx="4097998" cy="707886"/>
          </a:xfrm>
          <a:prstGeom prst="rect">
            <a:avLst/>
          </a:prstGeom>
          <a:noFill/>
        </p:spPr>
        <p:txBody>
          <a:bodyPr wrap="square" anchor="t">
            <a:spAutoFit/>
          </a:bodyPr>
          <a:lstStyle/>
          <a:p>
            <a:r>
              <a:rPr lang="en-US" sz="2000" b="1" dirty="0">
                <a:solidFill>
                  <a:srgbClr val="0078AE"/>
                </a:solidFill>
                <a:latin typeface="Franklin Gothic Book" panose="020B0503020102020204" pitchFamily="34" charset="0"/>
              </a:rPr>
              <a:t>Submit</a:t>
            </a:r>
            <a:r>
              <a:rPr lang="en-US" sz="2000" dirty="0">
                <a:latin typeface="Franklin Gothic Book" panose="020B0503020102020204" pitchFamily="34" charset="0"/>
              </a:rPr>
              <a:t> </a:t>
            </a:r>
            <a:r>
              <a:rPr lang="en-US" sz="2000" dirty="0">
                <a:solidFill>
                  <a:srgbClr val="003366"/>
                </a:solidFill>
                <a:latin typeface="Franklin Gothic Book" panose="020B0503020102020204" pitchFamily="34" charset="0"/>
              </a:rPr>
              <a:t>deliverables on time and free of errors.</a:t>
            </a:r>
          </a:p>
        </p:txBody>
      </p:sp>
      <p:sp>
        <p:nvSpPr>
          <p:cNvPr id="80" name="TextBox 79">
            <a:extLst>
              <a:ext uri="{FF2B5EF4-FFF2-40B4-BE49-F238E27FC236}">
                <a16:creationId xmlns:a16="http://schemas.microsoft.com/office/drawing/2014/main" id="{78BE9D28-C3FD-71EC-AF03-A1AB7F3C35D2}"/>
              </a:ext>
            </a:extLst>
          </p:cNvPr>
          <p:cNvSpPr txBox="1"/>
          <p:nvPr/>
        </p:nvSpPr>
        <p:spPr>
          <a:xfrm>
            <a:off x="7169853" y="1910950"/>
            <a:ext cx="3851624" cy="707886"/>
          </a:xfrm>
          <a:prstGeom prst="rect">
            <a:avLst/>
          </a:prstGeom>
          <a:noFill/>
        </p:spPr>
        <p:txBody>
          <a:bodyPr wrap="square" anchor="t">
            <a:spAutoFit/>
          </a:bodyPr>
          <a:lstStyle/>
          <a:p>
            <a:r>
              <a:rPr lang="en-US" sz="2000" b="1" dirty="0">
                <a:solidFill>
                  <a:srgbClr val="0078AE"/>
                </a:solidFill>
                <a:latin typeface="Franklin Gothic Book" panose="020B0503020102020204" pitchFamily="34" charset="0"/>
              </a:rPr>
              <a:t>Comply</a:t>
            </a:r>
            <a:r>
              <a:rPr lang="en-US" sz="2000" dirty="0">
                <a:latin typeface="Franklin Gothic Book" panose="020B0503020102020204" pitchFamily="34" charset="0"/>
              </a:rPr>
              <a:t> </a:t>
            </a:r>
            <a:r>
              <a:rPr lang="en-US" sz="2000" dirty="0">
                <a:solidFill>
                  <a:srgbClr val="003366"/>
                </a:solidFill>
                <a:latin typeface="Franklin Gothic Book" panose="020B0503020102020204" pitchFamily="34" charset="0"/>
              </a:rPr>
              <a:t>with the requirements of the contract.</a:t>
            </a:r>
          </a:p>
        </p:txBody>
      </p:sp>
      <p:sp>
        <p:nvSpPr>
          <p:cNvPr id="82" name="TextBox 81">
            <a:extLst>
              <a:ext uri="{FF2B5EF4-FFF2-40B4-BE49-F238E27FC236}">
                <a16:creationId xmlns:a16="http://schemas.microsoft.com/office/drawing/2014/main" id="{A28177BE-8FE5-39CB-45E8-4AB3070E50FD}"/>
              </a:ext>
            </a:extLst>
          </p:cNvPr>
          <p:cNvSpPr txBox="1"/>
          <p:nvPr/>
        </p:nvSpPr>
        <p:spPr>
          <a:xfrm>
            <a:off x="1707007" y="4128675"/>
            <a:ext cx="3989256" cy="707886"/>
          </a:xfrm>
          <a:prstGeom prst="rect">
            <a:avLst/>
          </a:prstGeom>
          <a:noFill/>
        </p:spPr>
        <p:txBody>
          <a:bodyPr wrap="square" anchor="t">
            <a:spAutoFit/>
          </a:bodyPr>
          <a:lstStyle/>
          <a:p>
            <a:r>
              <a:rPr lang="en-US" sz="2000" b="1" dirty="0">
                <a:solidFill>
                  <a:srgbClr val="0078AE"/>
                </a:solidFill>
                <a:latin typeface="Franklin Gothic Book" panose="020B0503020102020204" pitchFamily="34" charset="0"/>
              </a:rPr>
              <a:t>Ask </a:t>
            </a:r>
            <a:r>
              <a:rPr lang="en-US" sz="2000" dirty="0">
                <a:solidFill>
                  <a:srgbClr val="003366"/>
                </a:solidFill>
                <a:latin typeface="Franklin Gothic Book" panose="020B0503020102020204" pitchFamily="34" charset="0"/>
              </a:rPr>
              <a:t>questions</a:t>
            </a:r>
            <a:r>
              <a:rPr lang="en-US" sz="2000" b="1" dirty="0">
                <a:solidFill>
                  <a:srgbClr val="003366"/>
                </a:solidFill>
                <a:latin typeface="Franklin Gothic Book" panose="020B0503020102020204" pitchFamily="34" charset="0"/>
              </a:rPr>
              <a:t> </a:t>
            </a:r>
            <a:r>
              <a:rPr lang="en-US" sz="2000" dirty="0">
                <a:solidFill>
                  <a:srgbClr val="003366"/>
                </a:solidFill>
                <a:latin typeface="Franklin Gothic Book" panose="020B0503020102020204" pitchFamily="34" charset="0"/>
              </a:rPr>
              <a:t>and get clarification on issues immediately.</a:t>
            </a:r>
          </a:p>
        </p:txBody>
      </p:sp>
      <p:sp>
        <p:nvSpPr>
          <p:cNvPr id="84" name="TextBox 83">
            <a:extLst>
              <a:ext uri="{FF2B5EF4-FFF2-40B4-BE49-F238E27FC236}">
                <a16:creationId xmlns:a16="http://schemas.microsoft.com/office/drawing/2014/main" id="{E2CFF825-D544-B076-7014-F60D5315DCC9}"/>
              </a:ext>
            </a:extLst>
          </p:cNvPr>
          <p:cNvSpPr txBox="1"/>
          <p:nvPr/>
        </p:nvSpPr>
        <p:spPr>
          <a:xfrm>
            <a:off x="1723735" y="2967942"/>
            <a:ext cx="4359013" cy="1015663"/>
          </a:xfrm>
          <a:prstGeom prst="rect">
            <a:avLst/>
          </a:prstGeom>
          <a:noFill/>
        </p:spPr>
        <p:txBody>
          <a:bodyPr wrap="square" anchor="t">
            <a:spAutoFit/>
          </a:bodyPr>
          <a:lstStyle/>
          <a:p>
            <a:r>
              <a:rPr lang="en-US" sz="2000" b="1" dirty="0">
                <a:solidFill>
                  <a:srgbClr val="0078AE"/>
                </a:solidFill>
                <a:latin typeface="Franklin Gothic Book" panose="020B0503020102020204" pitchFamily="34" charset="0"/>
              </a:rPr>
              <a:t>Set up </a:t>
            </a:r>
            <a:r>
              <a:rPr lang="en-US" sz="2000" dirty="0">
                <a:solidFill>
                  <a:srgbClr val="003366"/>
                </a:solidFill>
                <a:latin typeface="Franklin Gothic Book" panose="020B0503020102020204" pitchFamily="34" charset="0"/>
              </a:rPr>
              <a:t>consistent and frequent touchpoint meetings with your customer and CO.</a:t>
            </a:r>
          </a:p>
        </p:txBody>
      </p:sp>
      <p:sp>
        <p:nvSpPr>
          <p:cNvPr id="87" name="TextBox 86">
            <a:extLst>
              <a:ext uri="{FF2B5EF4-FFF2-40B4-BE49-F238E27FC236}">
                <a16:creationId xmlns:a16="http://schemas.microsoft.com/office/drawing/2014/main" id="{AC30303F-AC80-0614-4BE9-A0A6628B1795}"/>
              </a:ext>
            </a:extLst>
          </p:cNvPr>
          <p:cNvSpPr txBox="1"/>
          <p:nvPr/>
        </p:nvSpPr>
        <p:spPr>
          <a:xfrm>
            <a:off x="1687973" y="1832306"/>
            <a:ext cx="4109177" cy="1015663"/>
          </a:xfrm>
          <a:prstGeom prst="rect">
            <a:avLst/>
          </a:prstGeom>
          <a:noFill/>
        </p:spPr>
        <p:txBody>
          <a:bodyPr wrap="square" rtlCol="0" anchor="t">
            <a:spAutoFit/>
          </a:bodyPr>
          <a:lstStyle/>
          <a:p>
            <a:r>
              <a:rPr lang="en-US" sz="2000" b="1" dirty="0">
                <a:solidFill>
                  <a:srgbClr val="0078AE"/>
                </a:solidFill>
                <a:latin typeface="Franklin Gothic Book" panose="020B0503020102020204" pitchFamily="34" charset="0"/>
              </a:rPr>
              <a:t>Communicate! </a:t>
            </a:r>
            <a:br>
              <a:rPr lang="en-US" sz="2000" b="1" dirty="0">
                <a:solidFill>
                  <a:srgbClr val="0078AE"/>
                </a:solidFill>
                <a:latin typeface="Franklin Gothic Book" panose="020B0503020102020204" pitchFamily="34" charset="0"/>
              </a:rPr>
            </a:br>
            <a:r>
              <a:rPr lang="en-US" sz="2000" dirty="0">
                <a:solidFill>
                  <a:srgbClr val="003366"/>
                </a:solidFill>
                <a:latin typeface="Franklin Gothic Book" panose="020B0503020102020204" pitchFamily="34" charset="0"/>
              </a:rPr>
              <a:t>Establish a solid relationship with pertinent federal contacts.</a:t>
            </a:r>
          </a:p>
        </p:txBody>
      </p:sp>
      <p:sp>
        <p:nvSpPr>
          <p:cNvPr id="88" name="Rectangle 87">
            <a:extLst>
              <a:ext uri="{FF2B5EF4-FFF2-40B4-BE49-F238E27FC236}">
                <a16:creationId xmlns:a16="http://schemas.microsoft.com/office/drawing/2014/main" id="{A29905C1-FF00-F7AE-3001-F3709792F316}"/>
              </a:ext>
            </a:extLst>
          </p:cNvPr>
          <p:cNvSpPr/>
          <p:nvPr/>
        </p:nvSpPr>
        <p:spPr>
          <a:xfrm>
            <a:off x="6168411" y="3051079"/>
            <a:ext cx="912176" cy="816429"/>
          </a:xfrm>
          <a:prstGeom prst="rect">
            <a:avLst/>
          </a:prstGeom>
          <a:solidFill>
            <a:srgbClr val="5E9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Rectangle 88">
            <a:extLst>
              <a:ext uri="{FF2B5EF4-FFF2-40B4-BE49-F238E27FC236}">
                <a16:creationId xmlns:a16="http://schemas.microsoft.com/office/drawing/2014/main" id="{FE5741F8-BD4F-9D34-09EF-71663B784CA1}"/>
              </a:ext>
            </a:extLst>
          </p:cNvPr>
          <p:cNvSpPr/>
          <p:nvPr/>
        </p:nvSpPr>
        <p:spPr>
          <a:xfrm>
            <a:off x="6166198" y="1950966"/>
            <a:ext cx="912176" cy="816429"/>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0" name="Rectangle 89">
            <a:extLst>
              <a:ext uri="{FF2B5EF4-FFF2-40B4-BE49-F238E27FC236}">
                <a16:creationId xmlns:a16="http://schemas.microsoft.com/office/drawing/2014/main" id="{A6588364-AA41-AE11-5522-7572D83123C1}"/>
              </a:ext>
            </a:extLst>
          </p:cNvPr>
          <p:cNvSpPr/>
          <p:nvPr/>
        </p:nvSpPr>
        <p:spPr>
          <a:xfrm>
            <a:off x="6166198" y="4148995"/>
            <a:ext cx="912176" cy="816429"/>
          </a:xfrm>
          <a:prstGeom prst="rect">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4" name="Graphic 93" descr="Meeting with solid fill">
            <a:extLst>
              <a:ext uri="{FF2B5EF4-FFF2-40B4-BE49-F238E27FC236}">
                <a16:creationId xmlns:a16="http://schemas.microsoft.com/office/drawing/2014/main" id="{AABC650F-4F35-FC0C-7BB3-01C92217E86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3189" y="3038238"/>
            <a:ext cx="804941" cy="804941"/>
          </a:xfrm>
          <a:prstGeom prst="rect">
            <a:avLst/>
          </a:prstGeom>
        </p:spPr>
      </p:pic>
      <p:pic>
        <p:nvPicPr>
          <p:cNvPr id="96" name="Graphic 95" descr="Question mark with solid fill">
            <a:extLst>
              <a:ext uri="{FF2B5EF4-FFF2-40B4-BE49-F238E27FC236}">
                <a16:creationId xmlns:a16="http://schemas.microsoft.com/office/drawing/2014/main" id="{767A96DF-4FB9-7081-C89A-2FC8186B5DE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49911" y="4277621"/>
            <a:ext cx="571500" cy="571500"/>
          </a:xfrm>
          <a:prstGeom prst="rect">
            <a:avLst/>
          </a:prstGeom>
        </p:spPr>
      </p:pic>
      <p:pic>
        <p:nvPicPr>
          <p:cNvPr id="98" name="Graphic 97" descr="Chat with solid fill">
            <a:extLst>
              <a:ext uri="{FF2B5EF4-FFF2-40B4-BE49-F238E27FC236}">
                <a16:creationId xmlns:a16="http://schemas.microsoft.com/office/drawing/2014/main" id="{263A50C2-DBC1-5615-2D4D-5F70403626D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50676" y="2002028"/>
            <a:ext cx="768048" cy="768048"/>
          </a:xfrm>
          <a:prstGeom prst="rect">
            <a:avLst/>
          </a:prstGeom>
        </p:spPr>
      </p:pic>
      <p:pic>
        <p:nvPicPr>
          <p:cNvPr id="100" name="Graphic 99" descr="Thumbs up sign with solid fill">
            <a:extLst>
              <a:ext uri="{FF2B5EF4-FFF2-40B4-BE49-F238E27FC236}">
                <a16:creationId xmlns:a16="http://schemas.microsoft.com/office/drawing/2014/main" id="{34730C54-54CD-ED93-678F-717EF7A9FE0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335447" y="2060118"/>
            <a:ext cx="593998" cy="593998"/>
          </a:xfrm>
          <a:prstGeom prst="rect">
            <a:avLst/>
          </a:prstGeom>
        </p:spPr>
      </p:pic>
      <p:pic>
        <p:nvPicPr>
          <p:cNvPr id="102" name="Graphic 101" descr="Share with solid fill">
            <a:extLst>
              <a:ext uri="{FF2B5EF4-FFF2-40B4-BE49-F238E27FC236}">
                <a16:creationId xmlns:a16="http://schemas.microsoft.com/office/drawing/2014/main" id="{2650BCF4-DDFB-4146-B599-AC01E59B1509}"/>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6338264" y="3161246"/>
            <a:ext cx="601341" cy="601341"/>
          </a:xfrm>
          <a:prstGeom prst="rect">
            <a:avLst/>
          </a:prstGeom>
        </p:spPr>
      </p:pic>
      <p:pic>
        <p:nvPicPr>
          <p:cNvPr id="104" name="Graphic 103" descr="Rating 3 Star with solid fill">
            <a:extLst>
              <a:ext uri="{FF2B5EF4-FFF2-40B4-BE49-F238E27FC236}">
                <a16:creationId xmlns:a16="http://schemas.microsoft.com/office/drawing/2014/main" id="{66D8125F-C14B-D89D-8339-8ED6EF91C9ED}"/>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6245420" y="4187714"/>
            <a:ext cx="738989" cy="738989"/>
          </a:xfrm>
          <a:prstGeom prst="rect">
            <a:avLst/>
          </a:prstGeom>
        </p:spPr>
      </p:pic>
      <p:cxnSp>
        <p:nvCxnSpPr>
          <p:cNvPr id="13" name="Straight Connector 12">
            <a:extLst>
              <a:ext uri="{FF2B5EF4-FFF2-40B4-BE49-F238E27FC236}">
                <a16:creationId xmlns:a16="http://schemas.microsoft.com/office/drawing/2014/main" id="{A47A2666-1B56-CDD3-DF2C-A909265A442E}"/>
              </a:ext>
            </a:extLst>
          </p:cNvPr>
          <p:cNvCxnSpPr/>
          <p:nvPr/>
        </p:nvCxnSpPr>
        <p:spPr>
          <a:xfrm>
            <a:off x="685800" y="2912191"/>
            <a:ext cx="5130384" cy="0"/>
          </a:xfrm>
          <a:prstGeom prst="line">
            <a:avLst/>
          </a:prstGeom>
          <a:ln w="19050" cap="rnd">
            <a:solidFill>
              <a:srgbClr val="C41230"/>
            </a:solidFill>
            <a:prstDash val="sysDot"/>
            <a:round/>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24EAF84-BDB3-F79D-D3D2-ECF609B6CE67}"/>
              </a:ext>
            </a:extLst>
          </p:cNvPr>
          <p:cNvCxnSpPr/>
          <p:nvPr/>
        </p:nvCxnSpPr>
        <p:spPr>
          <a:xfrm>
            <a:off x="685800" y="4000231"/>
            <a:ext cx="5130384" cy="0"/>
          </a:xfrm>
          <a:prstGeom prst="line">
            <a:avLst/>
          </a:prstGeom>
          <a:ln w="19050" cap="rnd">
            <a:solidFill>
              <a:srgbClr val="C41230"/>
            </a:solidFill>
            <a:prstDash val="sysDot"/>
            <a:round/>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4AEC7A3C-0BCE-D262-B9FA-A7875400D765}"/>
              </a:ext>
            </a:extLst>
          </p:cNvPr>
          <p:cNvCxnSpPr/>
          <p:nvPr/>
        </p:nvCxnSpPr>
        <p:spPr>
          <a:xfrm>
            <a:off x="6172200" y="2912191"/>
            <a:ext cx="5130384" cy="0"/>
          </a:xfrm>
          <a:prstGeom prst="line">
            <a:avLst/>
          </a:prstGeom>
          <a:ln w="19050" cap="rnd">
            <a:solidFill>
              <a:srgbClr val="C41230"/>
            </a:solidFill>
            <a:prstDash val="sysDot"/>
            <a:roun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21D3599-44C2-591D-B05D-5B4AE147894C}"/>
              </a:ext>
            </a:extLst>
          </p:cNvPr>
          <p:cNvCxnSpPr/>
          <p:nvPr/>
        </p:nvCxnSpPr>
        <p:spPr>
          <a:xfrm>
            <a:off x="6172200" y="4000231"/>
            <a:ext cx="5130384" cy="0"/>
          </a:xfrm>
          <a:prstGeom prst="line">
            <a:avLst/>
          </a:prstGeom>
          <a:ln w="19050" cap="rnd">
            <a:solidFill>
              <a:srgbClr val="C41230"/>
            </a:solidFill>
            <a:prstDash val="sysDot"/>
            <a:round/>
          </a:ln>
        </p:spPr>
        <p:style>
          <a:lnRef idx="1">
            <a:schemeClr val="accent1"/>
          </a:lnRef>
          <a:fillRef idx="0">
            <a:schemeClr val="accent1"/>
          </a:fillRef>
          <a:effectRef idx="0">
            <a:schemeClr val="accent1"/>
          </a:effectRef>
          <a:fontRef idx="minor">
            <a:schemeClr val="tx1"/>
          </a:fontRef>
        </p:style>
      </p:cxnSp>
      <p:sp>
        <p:nvSpPr>
          <p:cNvPr id="3" name="Slide Number Placeholder 3">
            <a:extLst>
              <a:ext uri="{FF2B5EF4-FFF2-40B4-BE49-F238E27FC236}">
                <a16:creationId xmlns:a16="http://schemas.microsoft.com/office/drawing/2014/main" id="{A31D672C-9D42-B072-D372-1F0D0D6DE10F}"/>
              </a:ext>
            </a:extLst>
          </p:cNvPr>
          <p:cNvSpPr txBox="1">
            <a:spLocks/>
          </p:cNvSpPr>
          <p:nvPr/>
        </p:nvSpPr>
        <p:spPr>
          <a:xfrm>
            <a:off x="712306" y="6417675"/>
            <a:ext cx="2743200" cy="365125"/>
          </a:xfrm>
          <a:prstGeom prst="rect">
            <a:avLst/>
          </a:prstGeom>
        </p:spPr>
        <p:txBody>
          <a:bodyPr vert="horz" lIns="0" tIns="45720" rIns="91440" bIns="45720" rtlCol="0" anchor="ctr"/>
          <a:lstStyle>
            <a:defPPr>
              <a:defRPr lang="en-US"/>
            </a:defPPr>
            <a:lvl1pPr marL="0" algn="l" defTabSz="914400" rtl="0" eaLnBrk="1" latinLnBrk="0" hangingPunct="1">
              <a:defRPr sz="1200" kern="1200">
                <a:solidFill>
                  <a:schemeClr val="tx1">
                    <a:tint val="75000"/>
                  </a:schemeClr>
                </a:solidFill>
                <a:latin typeface="Franklin Gothic Book" panose="020B05030201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08A590B-EA45-4811-A9A8-40DF519EF08C}" type="slidenum">
              <a:rPr lang="en-US" smtClean="0"/>
              <a:pPr/>
              <a:t>57</a:t>
            </a:fld>
            <a:endParaRPr lang="en-US" dirty="0"/>
          </a:p>
        </p:txBody>
      </p:sp>
      <p:grpSp>
        <p:nvGrpSpPr>
          <p:cNvPr id="5" name="Group 4">
            <a:extLst>
              <a:ext uri="{FF2B5EF4-FFF2-40B4-BE49-F238E27FC236}">
                <a16:creationId xmlns:a16="http://schemas.microsoft.com/office/drawing/2014/main" id="{D9A988DC-8D0C-21BD-AEA7-713625D055DC}"/>
              </a:ext>
            </a:extLst>
          </p:cNvPr>
          <p:cNvGrpSpPr/>
          <p:nvPr/>
        </p:nvGrpSpPr>
        <p:grpSpPr>
          <a:xfrm>
            <a:off x="10364507" y="781405"/>
            <a:ext cx="1824656" cy="584775"/>
            <a:chOff x="10364507" y="781405"/>
            <a:chExt cx="1824656" cy="584775"/>
          </a:xfrm>
        </p:grpSpPr>
        <p:sp>
          <p:nvSpPr>
            <p:cNvPr id="6" name="Rectangle 5">
              <a:extLst>
                <a:ext uri="{FF2B5EF4-FFF2-40B4-BE49-F238E27FC236}">
                  <a16:creationId xmlns:a16="http://schemas.microsoft.com/office/drawing/2014/main" id="{487B0927-6A32-2B3C-1470-984DBBF44C7C}"/>
                </a:ext>
              </a:extLst>
            </p:cNvPr>
            <p:cNvSpPr/>
            <p:nvPr/>
          </p:nvSpPr>
          <p:spPr>
            <a:xfrm>
              <a:off x="10364507" y="781405"/>
              <a:ext cx="1824656" cy="584775"/>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75DCE4BF-9809-663C-A237-27571C462928}"/>
                </a:ext>
              </a:extLst>
            </p:cNvPr>
            <p:cNvSpPr txBox="1"/>
            <p:nvPr/>
          </p:nvSpPr>
          <p:spPr>
            <a:xfrm>
              <a:off x="10711563" y="893788"/>
              <a:ext cx="1419449"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6</a:t>
              </a:r>
              <a:endParaRPr lang="en-US" dirty="0">
                <a:solidFill>
                  <a:schemeClr val="bg1"/>
                </a:solidFill>
                <a:effectLst/>
                <a:latin typeface="FranklinGothicURWBoo" pitchFamily="2" charset="77"/>
              </a:endParaRPr>
            </a:p>
          </p:txBody>
        </p:sp>
        <p:pic>
          <p:nvPicPr>
            <p:cNvPr id="8" name="Graphic 7" descr="Trophy with solid fill">
              <a:extLst>
                <a:ext uri="{FF2B5EF4-FFF2-40B4-BE49-F238E27FC236}">
                  <a16:creationId xmlns:a16="http://schemas.microsoft.com/office/drawing/2014/main" id="{43728D8D-426A-ACA9-181A-0E7A16B60CF9}"/>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10477548" y="852213"/>
              <a:ext cx="443158" cy="443158"/>
            </a:xfrm>
            <a:prstGeom prst="rect">
              <a:avLst/>
            </a:prstGeom>
          </p:spPr>
        </p:pic>
      </p:grpSp>
    </p:spTree>
    <p:extLst>
      <p:ext uri="{BB962C8B-B14F-4D97-AF65-F5344CB8AC3E}">
        <p14:creationId xmlns:p14="http://schemas.microsoft.com/office/powerpoint/2010/main" val="60409623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C56BB619-B014-5E6F-4089-A4288E990ACD}"/>
              </a:ext>
            </a:extLst>
          </p:cNvPr>
          <p:cNvSpPr/>
          <p:nvPr/>
        </p:nvSpPr>
        <p:spPr>
          <a:xfrm>
            <a:off x="10372325" y="782695"/>
            <a:ext cx="1819675" cy="578164"/>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5188"/>
              </a:solidFill>
            </a:endParaRPr>
          </a:p>
        </p:txBody>
      </p:sp>
      <p:sp>
        <p:nvSpPr>
          <p:cNvPr id="49" name="TextBox 48">
            <a:extLst>
              <a:ext uri="{FF2B5EF4-FFF2-40B4-BE49-F238E27FC236}">
                <a16:creationId xmlns:a16="http://schemas.microsoft.com/office/drawing/2014/main" id="{F99DCAA5-5880-4158-9FD8-EA8DE4969EA7}"/>
              </a:ext>
            </a:extLst>
          </p:cNvPr>
          <p:cNvSpPr txBox="1"/>
          <p:nvPr/>
        </p:nvSpPr>
        <p:spPr>
          <a:xfrm>
            <a:off x="9194957" y="2029432"/>
            <a:ext cx="1397302"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7</a:t>
            </a:r>
            <a:endParaRPr lang="en-US" dirty="0">
              <a:solidFill>
                <a:schemeClr val="bg1"/>
              </a:solidFill>
              <a:effectLst/>
              <a:latin typeface="FranklinGothicURWBoo" pitchFamily="2" charset="77"/>
            </a:endParaRPr>
          </a:p>
        </p:txBody>
      </p:sp>
      <p:sp>
        <p:nvSpPr>
          <p:cNvPr id="18" name="Oval 17">
            <a:extLst>
              <a:ext uri="{FF2B5EF4-FFF2-40B4-BE49-F238E27FC236}">
                <a16:creationId xmlns:a16="http://schemas.microsoft.com/office/drawing/2014/main" id="{5054BCBF-F6E1-A04A-96B4-4B36AD7F2F75}"/>
              </a:ext>
            </a:extLst>
          </p:cNvPr>
          <p:cNvSpPr/>
          <p:nvPr/>
        </p:nvSpPr>
        <p:spPr>
          <a:xfrm>
            <a:off x="1631038" y="1721296"/>
            <a:ext cx="1974097" cy="1812509"/>
          </a:xfrm>
          <a:prstGeom prst="ellipse">
            <a:avLst/>
          </a:prstGeom>
          <a:solidFill>
            <a:srgbClr val="003E67"/>
          </a:solidFill>
          <a:ln w="127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Oval 44">
            <a:extLst>
              <a:ext uri="{FF2B5EF4-FFF2-40B4-BE49-F238E27FC236}">
                <a16:creationId xmlns:a16="http://schemas.microsoft.com/office/drawing/2014/main" id="{06868977-B8E3-D740-B374-4E0FB18077A9}"/>
              </a:ext>
            </a:extLst>
          </p:cNvPr>
          <p:cNvSpPr/>
          <p:nvPr/>
        </p:nvSpPr>
        <p:spPr>
          <a:xfrm>
            <a:off x="3366908" y="1725594"/>
            <a:ext cx="1974097" cy="1812509"/>
          </a:xfrm>
          <a:prstGeom prst="ellipse">
            <a:avLst/>
          </a:prstGeom>
          <a:solidFill>
            <a:srgbClr val="5E9732"/>
          </a:solidFill>
          <a:ln w="127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Oval 45">
            <a:extLst>
              <a:ext uri="{FF2B5EF4-FFF2-40B4-BE49-F238E27FC236}">
                <a16:creationId xmlns:a16="http://schemas.microsoft.com/office/drawing/2014/main" id="{A410A86C-D982-CA44-B379-E23254CAB098}"/>
              </a:ext>
            </a:extLst>
          </p:cNvPr>
          <p:cNvSpPr/>
          <p:nvPr/>
        </p:nvSpPr>
        <p:spPr>
          <a:xfrm>
            <a:off x="5102778" y="1725594"/>
            <a:ext cx="1974097" cy="1812509"/>
          </a:xfrm>
          <a:prstGeom prst="ellipse">
            <a:avLst/>
          </a:prstGeom>
          <a:solidFill>
            <a:srgbClr val="005188"/>
          </a:solidFill>
          <a:ln w="127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Oval 46">
            <a:extLst>
              <a:ext uri="{FF2B5EF4-FFF2-40B4-BE49-F238E27FC236}">
                <a16:creationId xmlns:a16="http://schemas.microsoft.com/office/drawing/2014/main" id="{29ADBFF5-9B46-084C-87CD-166642DE64A7}"/>
              </a:ext>
            </a:extLst>
          </p:cNvPr>
          <p:cNvSpPr/>
          <p:nvPr/>
        </p:nvSpPr>
        <p:spPr>
          <a:xfrm>
            <a:off x="6810065" y="1725594"/>
            <a:ext cx="1974097" cy="1812509"/>
          </a:xfrm>
          <a:prstGeom prst="ellipse">
            <a:avLst/>
          </a:prstGeom>
          <a:solidFill>
            <a:schemeClr val="accent2">
              <a:lumMod val="75000"/>
            </a:schemeClr>
          </a:solidFill>
          <a:ln w="127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Oval 47">
            <a:extLst>
              <a:ext uri="{FF2B5EF4-FFF2-40B4-BE49-F238E27FC236}">
                <a16:creationId xmlns:a16="http://schemas.microsoft.com/office/drawing/2014/main" id="{D2524E94-749B-874A-9643-1C5A07CF5531}"/>
              </a:ext>
            </a:extLst>
          </p:cNvPr>
          <p:cNvSpPr/>
          <p:nvPr/>
        </p:nvSpPr>
        <p:spPr>
          <a:xfrm>
            <a:off x="8515132" y="1721296"/>
            <a:ext cx="1974097" cy="1812509"/>
          </a:xfrm>
          <a:prstGeom prst="ellipse">
            <a:avLst/>
          </a:prstGeom>
          <a:solidFill>
            <a:srgbClr val="C41230"/>
          </a:solidFill>
          <a:ln w="127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56090" y="786992"/>
            <a:ext cx="10793896" cy="623487"/>
          </a:xfrm>
        </p:spPr>
        <p:txBody>
          <a:bodyPr>
            <a:normAutofit/>
          </a:bodyPr>
          <a:lstStyle/>
          <a:p>
            <a:r>
              <a:rPr lang="en-US" sz="3200" dirty="0">
                <a:solidFill>
                  <a:srgbClr val="005188"/>
                </a:solidFill>
              </a:rPr>
              <a:t>Key Takeaways for Doing Business with DHS</a:t>
            </a:r>
          </a:p>
        </p:txBody>
      </p:sp>
      <p:sp>
        <p:nvSpPr>
          <p:cNvPr id="4" name="Slide Number Placeholder 3"/>
          <p:cNvSpPr>
            <a:spLocks noGrp="1"/>
          </p:cNvSpPr>
          <p:nvPr>
            <p:ph type="sldNum" sz="quarter" idx="10"/>
          </p:nvPr>
        </p:nvSpPr>
        <p:spPr/>
        <p:txBody>
          <a:bodyPr/>
          <a:lstStyle/>
          <a:p>
            <a:fld id="{4FAB73BC-B049-4115-A692-8D63A059BFB8}" type="slidenum">
              <a:rPr lang="en-US" smtClean="0"/>
              <a:pPr/>
              <a:t>58</a:t>
            </a:fld>
            <a:endParaRPr lang="en-US" dirty="0"/>
          </a:p>
        </p:txBody>
      </p:sp>
      <p:sp>
        <p:nvSpPr>
          <p:cNvPr id="8" name="Content Placeholder 2">
            <a:extLst>
              <a:ext uri="{FF2B5EF4-FFF2-40B4-BE49-F238E27FC236}">
                <a16:creationId xmlns:a16="http://schemas.microsoft.com/office/drawing/2014/main" id="{619FDFB1-1955-44D5-99E8-32C87DAACFE9}"/>
              </a:ext>
            </a:extLst>
          </p:cNvPr>
          <p:cNvSpPr txBox="1">
            <a:spLocks/>
          </p:cNvSpPr>
          <p:nvPr/>
        </p:nvSpPr>
        <p:spPr>
          <a:xfrm>
            <a:off x="8849352" y="4062238"/>
            <a:ext cx="1367757" cy="1812509"/>
          </a:xfrm>
          <a:prstGeom prst="rect">
            <a:avLst/>
          </a:prstGeom>
        </p:spPr>
        <p:txBody>
          <a:bodyPr vert="horz" lIns="0" tIns="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Joanna MT" panose="02060604050405030203" pitchFamily="18"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Joanna MT" panose="02060604050405030203" pitchFamily="18"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Joanna MT" panose="02060604050405030203" pitchFamily="18"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Joanna MT" panose="02060604050405030203" pitchFamily="18"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Joanna MT" panose="02060604050405030203"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600" b="0" i="0" u="none" strike="noStrike" kern="1200" cap="none" spc="0" normalizeH="0" baseline="0" noProof="0" dirty="0">
                <a:ln>
                  <a:noFill/>
                </a:ln>
                <a:solidFill>
                  <a:srgbClr val="005188"/>
                </a:solidFill>
                <a:effectLst/>
                <a:uLnTx/>
                <a:uFillTx/>
                <a:latin typeface="Franklin Gothic Book" panose="020B0503020102020204" pitchFamily="34" charset="0"/>
              </a:rPr>
              <a:t>Utilize the resources available to navigate DHS opportunities.</a:t>
            </a:r>
          </a:p>
        </p:txBody>
      </p:sp>
      <p:sp>
        <p:nvSpPr>
          <p:cNvPr id="9" name="TextBox 8">
            <a:extLst>
              <a:ext uri="{FF2B5EF4-FFF2-40B4-BE49-F238E27FC236}">
                <a16:creationId xmlns:a16="http://schemas.microsoft.com/office/drawing/2014/main" id="{CADDC2A5-6AD6-4BAF-99D8-82FF13C998F0}"/>
              </a:ext>
            </a:extLst>
          </p:cNvPr>
          <p:cNvSpPr txBox="1"/>
          <p:nvPr/>
        </p:nvSpPr>
        <p:spPr>
          <a:xfrm>
            <a:off x="1869960" y="4062239"/>
            <a:ext cx="1496948" cy="2015936"/>
          </a:xfrm>
          <a:prstGeom prst="rect">
            <a:avLst/>
          </a:prstGeom>
          <a:noFill/>
        </p:spPr>
        <p:txBody>
          <a:bodyPr wrap="square" lIns="0" tIns="0" rtlCol="0">
            <a:spAutoFit/>
          </a:bodyPr>
          <a:lstStyle/>
          <a:p>
            <a:pPr algn="ctr"/>
            <a:r>
              <a:rPr lang="en-US" sz="1600" dirty="0">
                <a:solidFill>
                  <a:srgbClr val="005188"/>
                </a:solidFill>
                <a:latin typeface="Franklin Gothic Book" panose="020B0503020102020204" pitchFamily="34" charset="0"/>
              </a:rPr>
              <a:t>Understand the core missions and needs </a:t>
            </a:r>
            <a:br>
              <a:rPr lang="en-US" sz="1600" dirty="0">
                <a:solidFill>
                  <a:srgbClr val="005188"/>
                </a:solidFill>
                <a:latin typeface="Franklin Gothic Book" panose="020B0503020102020204" pitchFamily="34" charset="0"/>
              </a:rPr>
            </a:br>
            <a:r>
              <a:rPr lang="en-US" sz="1600" dirty="0">
                <a:solidFill>
                  <a:srgbClr val="005188"/>
                </a:solidFill>
                <a:latin typeface="Franklin Gothic Book" panose="020B0503020102020204" pitchFamily="34" charset="0"/>
              </a:rPr>
              <a:t>of each Component and target your efforts to a few, at most.</a:t>
            </a:r>
          </a:p>
        </p:txBody>
      </p:sp>
      <p:sp>
        <p:nvSpPr>
          <p:cNvPr id="10" name="TextBox 9">
            <a:extLst>
              <a:ext uri="{FF2B5EF4-FFF2-40B4-BE49-F238E27FC236}">
                <a16:creationId xmlns:a16="http://schemas.microsoft.com/office/drawing/2014/main" id="{48B13395-6CA7-41E0-BCE4-9D0C24D473BF}"/>
              </a:ext>
            </a:extLst>
          </p:cNvPr>
          <p:cNvSpPr txBox="1"/>
          <p:nvPr/>
        </p:nvSpPr>
        <p:spPr>
          <a:xfrm>
            <a:off x="3637425" y="4062239"/>
            <a:ext cx="1433062" cy="2015936"/>
          </a:xfrm>
          <a:prstGeom prst="rect">
            <a:avLst/>
          </a:prstGeom>
          <a:noFill/>
        </p:spPr>
        <p:txBody>
          <a:bodyPr wrap="square" lIns="0" tIns="0" rtlCol="0">
            <a:spAutoFit/>
          </a:bodyPr>
          <a:lstStyle/>
          <a:p>
            <a:pPr algn="ctr"/>
            <a:r>
              <a:rPr lang="en-US" sz="1600" dirty="0">
                <a:solidFill>
                  <a:srgbClr val="005188"/>
                </a:solidFill>
                <a:latin typeface="Franklin Gothic Book" panose="020B0503020102020204" pitchFamily="34" charset="0"/>
              </a:rPr>
              <a:t>Ensure that your website and capability statements clearly articulate your organization’s </a:t>
            </a:r>
            <a:br>
              <a:rPr lang="en-US" sz="1600" dirty="0">
                <a:solidFill>
                  <a:srgbClr val="005188"/>
                </a:solidFill>
                <a:latin typeface="Franklin Gothic Book" panose="020B0503020102020204" pitchFamily="34" charset="0"/>
              </a:rPr>
            </a:br>
            <a:r>
              <a:rPr lang="en-US" sz="1600" dirty="0">
                <a:solidFill>
                  <a:srgbClr val="005188"/>
                </a:solidFill>
                <a:latin typeface="Franklin Gothic Book" panose="020B0503020102020204" pitchFamily="34" charset="0"/>
              </a:rPr>
              <a:t>key offerings.</a:t>
            </a:r>
          </a:p>
        </p:txBody>
      </p:sp>
      <p:sp>
        <p:nvSpPr>
          <p:cNvPr id="11" name="TextBox 10">
            <a:extLst>
              <a:ext uri="{FF2B5EF4-FFF2-40B4-BE49-F238E27FC236}">
                <a16:creationId xmlns:a16="http://schemas.microsoft.com/office/drawing/2014/main" id="{E82E8C6F-990D-4ECA-8DD6-4FAEEC58B751}"/>
              </a:ext>
            </a:extLst>
          </p:cNvPr>
          <p:cNvSpPr txBox="1"/>
          <p:nvPr/>
        </p:nvSpPr>
        <p:spPr>
          <a:xfrm>
            <a:off x="5211286" y="4062239"/>
            <a:ext cx="1697696" cy="2015936"/>
          </a:xfrm>
          <a:prstGeom prst="rect">
            <a:avLst/>
          </a:prstGeom>
          <a:noFill/>
        </p:spPr>
        <p:txBody>
          <a:bodyPr wrap="square" lIns="0" tIns="0" rtlCol="0">
            <a:spAutoFit/>
          </a:bodyPr>
          <a:lstStyle/>
          <a:p>
            <a:pPr algn="ctr"/>
            <a:r>
              <a:rPr lang="en-US" sz="1600" dirty="0">
                <a:solidFill>
                  <a:srgbClr val="005188"/>
                </a:solidFill>
                <a:latin typeface="Franklin Gothic Book" panose="020B0503020102020204" pitchFamily="34" charset="0"/>
              </a:rPr>
              <a:t>When meeting with DHS officials, know who you are meeting with and their role so that you can explain the relevancy of your offerings.</a:t>
            </a:r>
          </a:p>
        </p:txBody>
      </p:sp>
      <p:sp>
        <p:nvSpPr>
          <p:cNvPr id="12" name="TextBox 11">
            <a:extLst>
              <a:ext uri="{FF2B5EF4-FFF2-40B4-BE49-F238E27FC236}">
                <a16:creationId xmlns:a16="http://schemas.microsoft.com/office/drawing/2014/main" id="{030E402D-9A50-4A36-BA94-19A77F659884}"/>
              </a:ext>
            </a:extLst>
          </p:cNvPr>
          <p:cNvSpPr txBox="1"/>
          <p:nvPr/>
        </p:nvSpPr>
        <p:spPr>
          <a:xfrm>
            <a:off x="6954070" y="4062239"/>
            <a:ext cx="1830092" cy="2015936"/>
          </a:xfrm>
          <a:prstGeom prst="rect">
            <a:avLst/>
          </a:prstGeom>
          <a:noFill/>
        </p:spPr>
        <p:txBody>
          <a:bodyPr wrap="square" lIns="0" tIns="0" rtlCol="0">
            <a:spAutoFit/>
          </a:bodyPr>
          <a:lstStyle/>
          <a:p>
            <a:pPr algn="ctr"/>
            <a:r>
              <a:rPr lang="en-US" sz="1600" dirty="0">
                <a:solidFill>
                  <a:srgbClr val="005188"/>
                </a:solidFill>
                <a:latin typeface="Franklin Gothic Book" panose="020B0503020102020204" pitchFamily="34" charset="0"/>
              </a:rPr>
              <a:t>Threats are constantly evolving </a:t>
            </a:r>
            <a:r>
              <a:rPr lang="en-US" sz="1600" dirty="0">
                <a:solidFill>
                  <a:srgbClr val="005188"/>
                </a:solidFill>
                <a:latin typeface="Franklin Gothic Book" panose="020B0503020102020204" pitchFamily="34" charset="0"/>
                <a:ea typeface="Roboto" pitchFamily="2" charset="0"/>
              </a:rPr>
              <a:t>—</a:t>
            </a:r>
            <a:r>
              <a:rPr lang="en-US" sz="1600" dirty="0">
                <a:solidFill>
                  <a:srgbClr val="005188"/>
                </a:solidFill>
                <a:latin typeface="Franklin Gothic Book" panose="020B0503020102020204" pitchFamily="34" charset="0"/>
              </a:rPr>
              <a:t> be a partner to help us fill our capability gaps </a:t>
            </a:r>
            <a:br>
              <a:rPr lang="en-US" sz="1600" dirty="0">
                <a:solidFill>
                  <a:srgbClr val="005188"/>
                </a:solidFill>
                <a:latin typeface="Franklin Gothic Book" panose="020B0503020102020204" pitchFamily="34" charset="0"/>
              </a:rPr>
            </a:br>
            <a:r>
              <a:rPr lang="en-US" sz="1600" dirty="0">
                <a:solidFill>
                  <a:srgbClr val="005188"/>
                </a:solidFill>
                <a:latin typeface="Franklin Gothic Book" panose="020B0503020102020204" pitchFamily="34" charset="0"/>
              </a:rPr>
              <a:t>by listening to our needs and our direction.</a:t>
            </a:r>
          </a:p>
        </p:txBody>
      </p:sp>
      <p:pic>
        <p:nvPicPr>
          <p:cNvPr id="51" name="Graphic 50" descr="Bullseye with solid fill">
            <a:extLst>
              <a:ext uri="{FF2B5EF4-FFF2-40B4-BE49-F238E27FC236}">
                <a16:creationId xmlns:a16="http://schemas.microsoft.com/office/drawing/2014/main" id="{0395C4B8-5A10-D04C-A142-471D707084E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33194" y="2112498"/>
            <a:ext cx="945327" cy="945327"/>
          </a:xfrm>
          <a:prstGeom prst="rect">
            <a:avLst/>
          </a:prstGeom>
        </p:spPr>
      </p:pic>
      <p:pic>
        <p:nvPicPr>
          <p:cNvPr id="53" name="Graphic 52" descr="Chat bubble with solid fill">
            <a:extLst>
              <a:ext uri="{FF2B5EF4-FFF2-40B4-BE49-F238E27FC236}">
                <a16:creationId xmlns:a16="http://schemas.microsoft.com/office/drawing/2014/main" id="{273AA209-C6C2-2745-B0BB-9A224B35BC7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876594" y="2214098"/>
            <a:ext cx="940117" cy="940117"/>
          </a:xfrm>
          <a:prstGeom prst="rect">
            <a:avLst/>
          </a:prstGeom>
        </p:spPr>
      </p:pic>
      <p:pic>
        <p:nvPicPr>
          <p:cNvPr id="55" name="Graphic 54" descr="Handshake with solid fill">
            <a:extLst>
              <a:ext uri="{FF2B5EF4-FFF2-40B4-BE49-F238E27FC236}">
                <a16:creationId xmlns:a16="http://schemas.microsoft.com/office/drawing/2014/main" id="{2BCFADC5-BD18-9243-9279-2628FFAF1B3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594124" y="2201398"/>
            <a:ext cx="1015302" cy="1015302"/>
          </a:xfrm>
          <a:prstGeom prst="rect">
            <a:avLst/>
          </a:prstGeom>
        </p:spPr>
      </p:pic>
      <p:pic>
        <p:nvPicPr>
          <p:cNvPr id="57" name="Graphic 56" descr="Map compass with solid fill">
            <a:extLst>
              <a:ext uri="{FF2B5EF4-FFF2-40B4-BE49-F238E27FC236}">
                <a16:creationId xmlns:a16="http://schemas.microsoft.com/office/drawing/2014/main" id="{27B1D4FB-01BD-854D-9ED9-16F67E57B20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959529" y="2102545"/>
            <a:ext cx="1072384" cy="1072384"/>
          </a:xfrm>
          <a:prstGeom prst="rect">
            <a:avLst/>
          </a:prstGeom>
        </p:spPr>
      </p:pic>
      <p:grpSp>
        <p:nvGrpSpPr>
          <p:cNvPr id="61" name="Group 60">
            <a:extLst>
              <a:ext uri="{FF2B5EF4-FFF2-40B4-BE49-F238E27FC236}">
                <a16:creationId xmlns:a16="http://schemas.microsoft.com/office/drawing/2014/main" id="{76404285-3F2A-174B-83D5-D8E5F451347E}"/>
              </a:ext>
            </a:extLst>
          </p:cNvPr>
          <p:cNvGrpSpPr/>
          <p:nvPr/>
        </p:nvGrpSpPr>
        <p:grpSpPr>
          <a:xfrm>
            <a:off x="7398308" y="2161218"/>
            <a:ext cx="790233" cy="783253"/>
            <a:chOff x="7985196" y="3231181"/>
            <a:chExt cx="897547" cy="889619"/>
          </a:xfrm>
        </p:grpSpPr>
        <p:sp>
          <p:nvSpPr>
            <p:cNvPr id="58" name="Triangle 57">
              <a:extLst>
                <a:ext uri="{FF2B5EF4-FFF2-40B4-BE49-F238E27FC236}">
                  <a16:creationId xmlns:a16="http://schemas.microsoft.com/office/drawing/2014/main" id="{4DE9125A-E28A-F440-9DF4-97E0455E4266}"/>
                </a:ext>
              </a:extLst>
            </p:cNvPr>
            <p:cNvSpPr/>
            <p:nvPr/>
          </p:nvSpPr>
          <p:spPr>
            <a:xfrm>
              <a:off x="7985196" y="3231181"/>
              <a:ext cx="897547" cy="853139"/>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0" name="Graphic 59" descr="Exclamation mark with solid fill">
              <a:extLst>
                <a:ext uri="{FF2B5EF4-FFF2-40B4-BE49-F238E27FC236}">
                  <a16:creationId xmlns:a16="http://schemas.microsoft.com/office/drawing/2014/main" id="{4F39BBE3-53D9-264C-957D-F5F91319C1B0}"/>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8063291" y="3379445"/>
              <a:ext cx="741355" cy="741355"/>
            </a:xfrm>
            <a:prstGeom prst="rect">
              <a:avLst/>
            </a:prstGeom>
          </p:spPr>
        </p:pic>
      </p:grpSp>
      <p:grpSp>
        <p:nvGrpSpPr>
          <p:cNvPr id="65" name="Group 64">
            <a:extLst>
              <a:ext uri="{FF2B5EF4-FFF2-40B4-BE49-F238E27FC236}">
                <a16:creationId xmlns:a16="http://schemas.microsoft.com/office/drawing/2014/main" id="{51FEA95E-B26F-6C46-9948-37A8BE808539}"/>
              </a:ext>
            </a:extLst>
          </p:cNvPr>
          <p:cNvGrpSpPr/>
          <p:nvPr/>
        </p:nvGrpSpPr>
        <p:grpSpPr>
          <a:xfrm>
            <a:off x="2544888" y="3465032"/>
            <a:ext cx="118449" cy="566656"/>
            <a:chOff x="1855134" y="3997234"/>
            <a:chExt cx="118449" cy="566656"/>
          </a:xfrm>
        </p:grpSpPr>
        <p:cxnSp>
          <p:nvCxnSpPr>
            <p:cNvPr id="63" name="Straight Connector 62">
              <a:extLst>
                <a:ext uri="{FF2B5EF4-FFF2-40B4-BE49-F238E27FC236}">
                  <a16:creationId xmlns:a16="http://schemas.microsoft.com/office/drawing/2014/main" id="{10A0031C-B1F9-9246-AFCD-33FFC48EF7F3}"/>
                </a:ext>
              </a:extLst>
            </p:cNvPr>
            <p:cNvCxnSpPr/>
            <p:nvPr/>
          </p:nvCxnSpPr>
          <p:spPr>
            <a:xfrm>
              <a:off x="1914359" y="3997234"/>
              <a:ext cx="0" cy="513806"/>
            </a:xfrm>
            <a:prstGeom prst="line">
              <a:avLst/>
            </a:prstGeom>
            <a:ln w="34925">
              <a:solidFill>
                <a:srgbClr val="003E67"/>
              </a:solidFill>
            </a:ln>
          </p:spPr>
          <p:style>
            <a:lnRef idx="1">
              <a:schemeClr val="accent1"/>
            </a:lnRef>
            <a:fillRef idx="0">
              <a:schemeClr val="accent1"/>
            </a:fillRef>
            <a:effectRef idx="0">
              <a:schemeClr val="accent1"/>
            </a:effectRef>
            <a:fontRef idx="minor">
              <a:schemeClr val="tx1"/>
            </a:fontRef>
          </p:style>
        </p:cxnSp>
        <p:sp>
          <p:nvSpPr>
            <p:cNvPr id="64" name="Oval 63">
              <a:extLst>
                <a:ext uri="{FF2B5EF4-FFF2-40B4-BE49-F238E27FC236}">
                  <a16:creationId xmlns:a16="http://schemas.microsoft.com/office/drawing/2014/main" id="{74CE1DA0-5CCE-5242-9B81-C2FB4C3C8829}"/>
                </a:ext>
              </a:extLst>
            </p:cNvPr>
            <p:cNvSpPr/>
            <p:nvPr/>
          </p:nvSpPr>
          <p:spPr>
            <a:xfrm>
              <a:off x="1855134" y="4445441"/>
              <a:ext cx="118449" cy="118449"/>
            </a:xfrm>
            <a:prstGeom prst="ellipse">
              <a:avLst/>
            </a:prstGeom>
            <a:solidFill>
              <a:srgbClr val="003E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66" name="Group 65">
            <a:extLst>
              <a:ext uri="{FF2B5EF4-FFF2-40B4-BE49-F238E27FC236}">
                <a16:creationId xmlns:a16="http://schemas.microsoft.com/office/drawing/2014/main" id="{1FED1C02-B953-CB4B-BB0A-CD43006AF3FE}"/>
              </a:ext>
            </a:extLst>
          </p:cNvPr>
          <p:cNvGrpSpPr/>
          <p:nvPr/>
        </p:nvGrpSpPr>
        <p:grpSpPr>
          <a:xfrm>
            <a:off x="4278065" y="3465032"/>
            <a:ext cx="118449" cy="566656"/>
            <a:chOff x="1855134" y="3997234"/>
            <a:chExt cx="118449" cy="566656"/>
          </a:xfrm>
        </p:grpSpPr>
        <p:cxnSp>
          <p:nvCxnSpPr>
            <p:cNvPr id="67" name="Straight Connector 66">
              <a:extLst>
                <a:ext uri="{FF2B5EF4-FFF2-40B4-BE49-F238E27FC236}">
                  <a16:creationId xmlns:a16="http://schemas.microsoft.com/office/drawing/2014/main" id="{7B721044-3D64-774D-BCA7-1D21EF21D82C}"/>
                </a:ext>
              </a:extLst>
            </p:cNvPr>
            <p:cNvCxnSpPr/>
            <p:nvPr/>
          </p:nvCxnSpPr>
          <p:spPr>
            <a:xfrm>
              <a:off x="1914359" y="3997234"/>
              <a:ext cx="0" cy="513806"/>
            </a:xfrm>
            <a:prstGeom prst="line">
              <a:avLst/>
            </a:prstGeom>
            <a:ln w="34925">
              <a:solidFill>
                <a:srgbClr val="5E9732"/>
              </a:solidFill>
            </a:ln>
          </p:spPr>
          <p:style>
            <a:lnRef idx="1">
              <a:schemeClr val="accent1"/>
            </a:lnRef>
            <a:fillRef idx="0">
              <a:schemeClr val="accent1"/>
            </a:fillRef>
            <a:effectRef idx="0">
              <a:schemeClr val="accent1"/>
            </a:effectRef>
            <a:fontRef idx="minor">
              <a:schemeClr val="tx1"/>
            </a:fontRef>
          </p:style>
        </p:cxnSp>
        <p:sp>
          <p:nvSpPr>
            <p:cNvPr id="68" name="Oval 67">
              <a:extLst>
                <a:ext uri="{FF2B5EF4-FFF2-40B4-BE49-F238E27FC236}">
                  <a16:creationId xmlns:a16="http://schemas.microsoft.com/office/drawing/2014/main" id="{AC68AA6B-EFBF-5E4E-95F8-73886BD2F4E3}"/>
                </a:ext>
              </a:extLst>
            </p:cNvPr>
            <p:cNvSpPr/>
            <p:nvPr/>
          </p:nvSpPr>
          <p:spPr>
            <a:xfrm>
              <a:off x="1855134" y="4445441"/>
              <a:ext cx="118449" cy="118449"/>
            </a:xfrm>
            <a:prstGeom prst="ellipse">
              <a:avLst/>
            </a:prstGeom>
            <a:solidFill>
              <a:srgbClr val="5E9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69" name="Group 68">
            <a:extLst>
              <a:ext uri="{FF2B5EF4-FFF2-40B4-BE49-F238E27FC236}">
                <a16:creationId xmlns:a16="http://schemas.microsoft.com/office/drawing/2014/main" id="{44C8F577-86E6-9046-A0E0-5CCDCA2D8A83}"/>
              </a:ext>
            </a:extLst>
          </p:cNvPr>
          <p:cNvGrpSpPr/>
          <p:nvPr/>
        </p:nvGrpSpPr>
        <p:grpSpPr>
          <a:xfrm>
            <a:off x="6047268" y="3465032"/>
            <a:ext cx="118449" cy="566656"/>
            <a:chOff x="1855134" y="3997234"/>
            <a:chExt cx="118449" cy="566656"/>
          </a:xfrm>
        </p:grpSpPr>
        <p:cxnSp>
          <p:nvCxnSpPr>
            <p:cNvPr id="70" name="Straight Connector 69">
              <a:extLst>
                <a:ext uri="{FF2B5EF4-FFF2-40B4-BE49-F238E27FC236}">
                  <a16:creationId xmlns:a16="http://schemas.microsoft.com/office/drawing/2014/main" id="{5F75FDD6-C178-4E48-BCE0-834696FBEC96}"/>
                </a:ext>
              </a:extLst>
            </p:cNvPr>
            <p:cNvCxnSpPr/>
            <p:nvPr/>
          </p:nvCxnSpPr>
          <p:spPr>
            <a:xfrm>
              <a:off x="1914359" y="3997234"/>
              <a:ext cx="0" cy="513806"/>
            </a:xfrm>
            <a:prstGeom prst="line">
              <a:avLst/>
            </a:prstGeom>
            <a:ln w="34925">
              <a:solidFill>
                <a:srgbClr val="005188"/>
              </a:solidFill>
            </a:ln>
          </p:spPr>
          <p:style>
            <a:lnRef idx="1">
              <a:schemeClr val="accent1"/>
            </a:lnRef>
            <a:fillRef idx="0">
              <a:schemeClr val="accent1"/>
            </a:fillRef>
            <a:effectRef idx="0">
              <a:schemeClr val="accent1"/>
            </a:effectRef>
            <a:fontRef idx="minor">
              <a:schemeClr val="tx1"/>
            </a:fontRef>
          </p:style>
        </p:cxnSp>
        <p:sp>
          <p:nvSpPr>
            <p:cNvPr id="71" name="Oval 70">
              <a:extLst>
                <a:ext uri="{FF2B5EF4-FFF2-40B4-BE49-F238E27FC236}">
                  <a16:creationId xmlns:a16="http://schemas.microsoft.com/office/drawing/2014/main" id="{4654C7FC-03EE-1844-A3C0-E63B911E8D25}"/>
                </a:ext>
              </a:extLst>
            </p:cNvPr>
            <p:cNvSpPr/>
            <p:nvPr/>
          </p:nvSpPr>
          <p:spPr>
            <a:xfrm>
              <a:off x="1855134" y="4445441"/>
              <a:ext cx="118449" cy="118449"/>
            </a:xfrm>
            <a:prstGeom prst="ellipse">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72" name="Group 71">
            <a:extLst>
              <a:ext uri="{FF2B5EF4-FFF2-40B4-BE49-F238E27FC236}">
                <a16:creationId xmlns:a16="http://schemas.microsoft.com/office/drawing/2014/main" id="{6E41320F-5B53-A142-803F-081097A804B0}"/>
              </a:ext>
            </a:extLst>
          </p:cNvPr>
          <p:cNvGrpSpPr/>
          <p:nvPr/>
        </p:nvGrpSpPr>
        <p:grpSpPr>
          <a:xfrm>
            <a:off x="7750774" y="3465032"/>
            <a:ext cx="118449" cy="566656"/>
            <a:chOff x="1855134" y="3997234"/>
            <a:chExt cx="118449" cy="566656"/>
          </a:xfrm>
          <a:solidFill>
            <a:schemeClr val="accent2">
              <a:lumMod val="75000"/>
            </a:schemeClr>
          </a:solidFill>
        </p:grpSpPr>
        <p:cxnSp>
          <p:nvCxnSpPr>
            <p:cNvPr id="73" name="Straight Connector 72">
              <a:extLst>
                <a:ext uri="{FF2B5EF4-FFF2-40B4-BE49-F238E27FC236}">
                  <a16:creationId xmlns:a16="http://schemas.microsoft.com/office/drawing/2014/main" id="{90808FD7-F512-B24A-909F-AC07EF0977DE}"/>
                </a:ext>
              </a:extLst>
            </p:cNvPr>
            <p:cNvCxnSpPr/>
            <p:nvPr/>
          </p:nvCxnSpPr>
          <p:spPr>
            <a:xfrm>
              <a:off x="1914359" y="3997234"/>
              <a:ext cx="0" cy="513806"/>
            </a:xfrm>
            <a:prstGeom prst="line">
              <a:avLst/>
            </a:prstGeom>
            <a:grpFill/>
            <a:ln w="34925">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74" name="Oval 73">
              <a:extLst>
                <a:ext uri="{FF2B5EF4-FFF2-40B4-BE49-F238E27FC236}">
                  <a16:creationId xmlns:a16="http://schemas.microsoft.com/office/drawing/2014/main" id="{FFEC4F4C-3731-CB47-94A3-8592A6803F63}"/>
                </a:ext>
              </a:extLst>
            </p:cNvPr>
            <p:cNvSpPr/>
            <p:nvPr/>
          </p:nvSpPr>
          <p:spPr>
            <a:xfrm>
              <a:off x="1855134" y="4445441"/>
              <a:ext cx="118449" cy="118449"/>
            </a:xfrm>
            <a:prstGeom prst="ellipse">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3" name="Group 12">
            <a:extLst>
              <a:ext uri="{FF2B5EF4-FFF2-40B4-BE49-F238E27FC236}">
                <a16:creationId xmlns:a16="http://schemas.microsoft.com/office/drawing/2014/main" id="{22DA7D9E-E08D-E1BD-D0B9-44445CBA8A42}"/>
              </a:ext>
            </a:extLst>
          </p:cNvPr>
          <p:cNvGrpSpPr/>
          <p:nvPr/>
        </p:nvGrpSpPr>
        <p:grpSpPr>
          <a:xfrm>
            <a:off x="9426082" y="3465032"/>
            <a:ext cx="118449" cy="566656"/>
            <a:chOff x="9486042" y="3465032"/>
            <a:chExt cx="118449" cy="566656"/>
          </a:xfrm>
        </p:grpSpPr>
        <p:cxnSp>
          <p:nvCxnSpPr>
            <p:cNvPr id="76" name="Straight Connector 75">
              <a:extLst>
                <a:ext uri="{FF2B5EF4-FFF2-40B4-BE49-F238E27FC236}">
                  <a16:creationId xmlns:a16="http://schemas.microsoft.com/office/drawing/2014/main" id="{22387C17-715B-0D49-B906-F91E12A26233}"/>
                </a:ext>
              </a:extLst>
            </p:cNvPr>
            <p:cNvCxnSpPr>
              <a:cxnSpLocks/>
            </p:cNvCxnSpPr>
            <p:nvPr/>
          </p:nvCxnSpPr>
          <p:spPr>
            <a:xfrm>
              <a:off x="9545266" y="3465032"/>
              <a:ext cx="0" cy="513806"/>
            </a:xfrm>
            <a:prstGeom prst="line">
              <a:avLst/>
            </a:prstGeom>
            <a:solidFill>
              <a:srgbClr val="C41230"/>
            </a:solidFill>
            <a:ln w="34925">
              <a:solidFill>
                <a:srgbClr val="C41230"/>
              </a:solidFill>
            </a:ln>
          </p:spPr>
          <p:style>
            <a:lnRef idx="1">
              <a:schemeClr val="accent1"/>
            </a:lnRef>
            <a:fillRef idx="0">
              <a:schemeClr val="accent1"/>
            </a:fillRef>
            <a:effectRef idx="0">
              <a:schemeClr val="accent1"/>
            </a:effectRef>
            <a:fontRef idx="minor">
              <a:schemeClr val="tx1"/>
            </a:fontRef>
          </p:style>
        </p:cxnSp>
        <p:sp>
          <p:nvSpPr>
            <p:cNvPr id="77" name="Oval 76">
              <a:extLst>
                <a:ext uri="{FF2B5EF4-FFF2-40B4-BE49-F238E27FC236}">
                  <a16:creationId xmlns:a16="http://schemas.microsoft.com/office/drawing/2014/main" id="{7AF9C805-E5AE-FF4D-8131-E6201CD52388}"/>
                </a:ext>
              </a:extLst>
            </p:cNvPr>
            <p:cNvSpPr/>
            <p:nvPr/>
          </p:nvSpPr>
          <p:spPr>
            <a:xfrm>
              <a:off x="9486042" y="3913239"/>
              <a:ext cx="118449" cy="118449"/>
            </a:xfrm>
            <a:prstGeom prst="ellipse">
              <a:avLst/>
            </a:prstGeom>
            <a:solidFill>
              <a:srgbClr val="C41230"/>
            </a:solidFill>
            <a:ln>
              <a:solidFill>
                <a:srgbClr val="C412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5" name="Graphic 4" descr="Old Key with solid fill">
            <a:extLst>
              <a:ext uri="{FF2B5EF4-FFF2-40B4-BE49-F238E27FC236}">
                <a16:creationId xmlns:a16="http://schemas.microsoft.com/office/drawing/2014/main" id="{02FC21D6-BEFF-4C2B-9F9E-E35967133ABE}"/>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0417851" y="834316"/>
            <a:ext cx="428888" cy="428888"/>
          </a:xfrm>
          <a:prstGeom prst="rect">
            <a:avLst/>
          </a:prstGeom>
        </p:spPr>
      </p:pic>
      <p:sp>
        <p:nvSpPr>
          <p:cNvPr id="50" name="TextBox 49">
            <a:extLst>
              <a:ext uri="{FF2B5EF4-FFF2-40B4-BE49-F238E27FC236}">
                <a16:creationId xmlns:a16="http://schemas.microsoft.com/office/drawing/2014/main" id="{6713924E-D00E-44D5-B531-00639EC6FCE1}"/>
              </a:ext>
            </a:extLst>
          </p:cNvPr>
          <p:cNvSpPr txBox="1"/>
          <p:nvPr/>
        </p:nvSpPr>
        <p:spPr>
          <a:xfrm>
            <a:off x="10799996" y="883936"/>
            <a:ext cx="1299979"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Takeaways</a:t>
            </a:r>
            <a:endParaRPr lang="en-US" dirty="0">
              <a:solidFill>
                <a:schemeClr val="bg1"/>
              </a:solidFill>
              <a:effectLst/>
              <a:latin typeface="FranklinGothicURWBoo" pitchFamily="2" charset="77"/>
            </a:endParaRPr>
          </a:p>
        </p:txBody>
      </p:sp>
    </p:spTree>
    <p:extLst>
      <p:ext uri="{BB962C8B-B14F-4D97-AF65-F5344CB8AC3E}">
        <p14:creationId xmlns:p14="http://schemas.microsoft.com/office/powerpoint/2010/main" val="270035054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ectangle 46">
            <a:extLst>
              <a:ext uri="{FF2B5EF4-FFF2-40B4-BE49-F238E27FC236}">
                <a16:creationId xmlns:a16="http://schemas.microsoft.com/office/drawing/2014/main" id="{A28A725A-67CA-47A9-B2B0-A5842EAFD5D7}"/>
              </a:ext>
            </a:extLst>
          </p:cNvPr>
          <p:cNvSpPr/>
          <p:nvPr/>
        </p:nvSpPr>
        <p:spPr>
          <a:xfrm>
            <a:off x="10372325" y="782695"/>
            <a:ext cx="1819675" cy="578164"/>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5188"/>
              </a:solidFill>
            </a:endParaRPr>
          </a:p>
        </p:txBody>
      </p:sp>
      <p:pic>
        <p:nvPicPr>
          <p:cNvPr id="49" name="Graphic 48" descr="Old Key with solid fill">
            <a:extLst>
              <a:ext uri="{FF2B5EF4-FFF2-40B4-BE49-F238E27FC236}">
                <a16:creationId xmlns:a16="http://schemas.microsoft.com/office/drawing/2014/main" id="{033AD1FE-2C26-410B-A4DD-1244CF8D79A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417851" y="834316"/>
            <a:ext cx="428888" cy="428888"/>
          </a:xfrm>
          <a:prstGeom prst="rect">
            <a:avLst/>
          </a:prstGeom>
        </p:spPr>
      </p:pic>
      <p:sp>
        <p:nvSpPr>
          <p:cNvPr id="51" name="TextBox 50">
            <a:extLst>
              <a:ext uri="{FF2B5EF4-FFF2-40B4-BE49-F238E27FC236}">
                <a16:creationId xmlns:a16="http://schemas.microsoft.com/office/drawing/2014/main" id="{1F0C35E8-5281-4381-B7D9-91D064AEB2AE}"/>
              </a:ext>
            </a:extLst>
          </p:cNvPr>
          <p:cNvSpPr txBox="1"/>
          <p:nvPr/>
        </p:nvSpPr>
        <p:spPr>
          <a:xfrm>
            <a:off x="10799996" y="883936"/>
            <a:ext cx="1299979"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Takeaways</a:t>
            </a:r>
            <a:endParaRPr lang="en-US" dirty="0">
              <a:solidFill>
                <a:schemeClr val="bg1"/>
              </a:solidFill>
              <a:effectLst/>
              <a:latin typeface="FranklinGothicURWBoo" pitchFamily="2" charset="77"/>
            </a:endParaRPr>
          </a:p>
        </p:txBody>
      </p:sp>
      <p:sp>
        <p:nvSpPr>
          <p:cNvPr id="2" name="Title 1">
            <a:extLst>
              <a:ext uri="{FF2B5EF4-FFF2-40B4-BE49-F238E27FC236}">
                <a16:creationId xmlns:a16="http://schemas.microsoft.com/office/drawing/2014/main" id="{9B41CA09-79A0-4950-8DF9-315E538EBBF4}"/>
              </a:ext>
            </a:extLst>
          </p:cNvPr>
          <p:cNvSpPr>
            <a:spLocks noGrp="1"/>
          </p:cNvSpPr>
          <p:nvPr>
            <p:ph type="title"/>
          </p:nvPr>
        </p:nvSpPr>
        <p:spPr>
          <a:xfrm>
            <a:off x="712304" y="830545"/>
            <a:ext cx="11479696" cy="479245"/>
          </a:xfrm>
        </p:spPr>
        <p:txBody>
          <a:bodyPr>
            <a:noAutofit/>
          </a:bodyPr>
          <a:lstStyle/>
          <a:p>
            <a:r>
              <a:rPr lang="en-US" sz="3200" dirty="0"/>
              <a:t>Checklist Every Vendor Should Have! </a:t>
            </a:r>
          </a:p>
        </p:txBody>
      </p:sp>
      <p:sp>
        <p:nvSpPr>
          <p:cNvPr id="4" name="Slide Number Placeholder 3">
            <a:extLst>
              <a:ext uri="{FF2B5EF4-FFF2-40B4-BE49-F238E27FC236}">
                <a16:creationId xmlns:a16="http://schemas.microsoft.com/office/drawing/2014/main" id="{9FD8C7BE-ED10-4171-96BD-B9D1AA1653CD}"/>
              </a:ext>
            </a:extLst>
          </p:cNvPr>
          <p:cNvSpPr>
            <a:spLocks noGrp="1"/>
          </p:cNvSpPr>
          <p:nvPr>
            <p:ph type="sldNum" sz="quarter" idx="10"/>
          </p:nvPr>
        </p:nvSpPr>
        <p:spPr/>
        <p:txBody>
          <a:bodyPr/>
          <a:lstStyle/>
          <a:p>
            <a:fld id="{608A590B-EA45-4811-A9A8-40DF519EF08C}" type="slidenum">
              <a:rPr lang="en-US" smtClean="0"/>
              <a:pPr/>
              <a:t>59</a:t>
            </a:fld>
            <a:endParaRPr lang="en-US" dirty="0"/>
          </a:p>
        </p:txBody>
      </p:sp>
      <p:sp>
        <p:nvSpPr>
          <p:cNvPr id="20" name="TextBox 19">
            <a:extLst>
              <a:ext uri="{FF2B5EF4-FFF2-40B4-BE49-F238E27FC236}">
                <a16:creationId xmlns:a16="http://schemas.microsoft.com/office/drawing/2014/main" id="{154198D1-50C8-EEE5-44D7-FFF5FDC39CB6}"/>
              </a:ext>
            </a:extLst>
          </p:cNvPr>
          <p:cNvSpPr txBox="1"/>
          <p:nvPr/>
        </p:nvSpPr>
        <p:spPr>
          <a:xfrm>
            <a:off x="1987690" y="1689235"/>
            <a:ext cx="2148770" cy="1169551"/>
          </a:xfrm>
          <a:prstGeom prst="rect">
            <a:avLst/>
          </a:prstGeom>
          <a:noFill/>
        </p:spPr>
        <p:txBody>
          <a:bodyPr wrap="square" rtlCol="0">
            <a:spAutoFit/>
          </a:bodyPr>
          <a:lstStyle/>
          <a:p>
            <a:r>
              <a:rPr lang="en-US" sz="1400" dirty="0">
                <a:solidFill>
                  <a:srgbClr val="005188"/>
                </a:solidFill>
                <a:latin typeface="Franklin Gothic Book" panose="020B0503020102020204" pitchFamily="34" charset="0"/>
              </a:rPr>
              <a:t>Contact the </a:t>
            </a:r>
            <a:r>
              <a:rPr lang="en-US" sz="1400" dirty="0">
                <a:solidFill>
                  <a:srgbClr val="005188"/>
                </a:solidFill>
                <a:latin typeface="Franklin Gothic Book" panose="020B0503020102020204" pitchFamily="34" charset="0"/>
                <a:hlinkClick r:id="rId5"/>
              </a:rPr>
              <a:t>Industry Liaison</a:t>
            </a:r>
            <a:r>
              <a:rPr lang="en-US" sz="1400" dirty="0">
                <a:solidFill>
                  <a:srgbClr val="005188"/>
                </a:solidFill>
                <a:latin typeface="Franklin Gothic Book" panose="020B0503020102020204" pitchFamily="34" charset="0"/>
              </a:rPr>
              <a:t> or </a:t>
            </a:r>
            <a:r>
              <a:rPr lang="en-US" sz="1400" dirty="0">
                <a:solidFill>
                  <a:srgbClr val="005188"/>
                </a:solidFill>
                <a:latin typeface="Franklin Gothic Book" panose="020B0503020102020204" pitchFamily="34" charset="0"/>
                <a:hlinkClick r:id="rId6"/>
              </a:rPr>
              <a:t>Small </a:t>
            </a:r>
            <a:br>
              <a:rPr lang="en-US" sz="1400" dirty="0">
                <a:solidFill>
                  <a:srgbClr val="005188"/>
                </a:solidFill>
                <a:latin typeface="Franklin Gothic Book" panose="020B0503020102020204" pitchFamily="34" charset="0"/>
                <a:hlinkClick r:id="rId6"/>
              </a:rPr>
            </a:br>
            <a:r>
              <a:rPr lang="en-US" sz="1400" dirty="0">
                <a:solidFill>
                  <a:srgbClr val="005188"/>
                </a:solidFill>
                <a:latin typeface="Franklin Gothic Book" panose="020B0503020102020204" pitchFamily="34" charset="0"/>
                <a:hlinkClick r:id="rId6"/>
              </a:rPr>
              <a:t>Business Specialist</a:t>
            </a:r>
            <a:r>
              <a:rPr lang="en-US" sz="1400" dirty="0">
                <a:solidFill>
                  <a:srgbClr val="005188"/>
                </a:solidFill>
                <a:latin typeface="Franklin Gothic Book" panose="020B0503020102020204" pitchFamily="34" charset="0"/>
              </a:rPr>
              <a:t> for the Component you would like to do business with.</a:t>
            </a:r>
          </a:p>
        </p:txBody>
      </p:sp>
      <p:sp>
        <p:nvSpPr>
          <p:cNvPr id="21" name="TextBox 20">
            <a:extLst>
              <a:ext uri="{FF2B5EF4-FFF2-40B4-BE49-F238E27FC236}">
                <a16:creationId xmlns:a16="http://schemas.microsoft.com/office/drawing/2014/main" id="{EE81CE48-09D5-82E7-FCA8-6E089F69B001}"/>
              </a:ext>
            </a:extLst>
          </p:cNvPr>
          <p:cNvSpPr txBox="1"/>
          <p:nvPr/>
        </p:nvSpPr>
        <p:spPr>
          <a:xfrm>
            <a:off x="1987690" y="3518835"/>
            <a:ext cx="2040312" cy="738664"/>
          </a:xfrm>
          <a:prstGeom prst="rect">
            <a:avLst/>
          </a:prstGeom>
          <a:noFill/>
        </p:spPr>
        <p:txBody>
          <a:bodyPr wrap="square" rtlCol="0">
            <a:spAutoFit/>
          </a:bodyPr>
          <a:lstStyle/>
          <a:p>
            <a:r>
              <a:rPr lang="en-US" sz="1400" dirty="0">
                <a:solidFill>
                  <a:srgbClr val="005188"/>
                </a:solidFill>
                <a:latin typeface="Franklin Gothic Book" panose="020B0503020102020204" pitchFamily="34" charset="0"/>
              </a:rPr>
              <a:t>Do your research and have your marketing materials prepared.</a:t>
            </a:r>
          </a:p>
        </p:txBody>
      </p:sp>
      <p:sp>
        <p:nvSpPr>
          <p:cNvPr id="22" name="TextBox 21">
            <a:extLst>
              <a:ext uri="{FF2B5EF4-FFF2-40B4-BE49-F238E27FC236}">
                <a16:creationId xmlns:a16="http://schemas.microsoft.com/office/drawing/2014/main" id="{C40FB3B2-9E1C-BE59-AF0D-0ABD7443D9BE}"/>
              </a:ext>
            </a:extLst>
          </p:cNvPr>
          <p:cNvSpPr txBox="1"/>
          <p:nvPr/>
        </p:nvSpPr>
        <p:spPr>
          <a:xfrm>
            <a:off x="1987690" y="5079878"/>
            <a:ext cx="1918602" cy="954107"/>
          </a:xfrm>
          <a:prstGeom prst="rect">
            <a:avLst/>
          </a:prstGeom>
          <a:noFill/>
        </p:spPr>
        <p:txBody>
          <a:bodyPr wrap="square" rtlCol="0">
            <a:spAutoFit/>
          </a:bodyPr>
          <a:lstStyle/>
          <a:p>
            <a:r>
              <a:rPr lang="en-US" sz="1400" dirty="0">
                <a:solidFill>
                  <a:srgbClr val="005188"/>
                </a:solidFill>
                <a:latin typeface="Franklin Gothic Book" panose="020B0503020102020204" pitchFamily="34" charset="0"/>
              </a:rPr>
              <a:t>Sign up for alerts </a:t>
            </a:r>
            <a:br>
              <a:rPr lang="en-US" sz="1400" dirty="0">
                <a:solidFill>
                  <a:srgbClr val="005188"/>
                </a:solidFill>
                <a:latin typeface="Franklin Gothic Book" panose="020B0503020102020204" pitchFamily="34" charset="0"/>
              </a:rPr>
            </a:br>
            <a:r>
              <a:rPr lang="en-US" sz="1400" dirty="0">
                <a:solidFill>
                  <a:srgbClr val="005188"/>
                </a:solidFill>
                <a:latin typeface="Franklin Gothic Book" panose="020B0503020102020204" pitchFamily="34" charset="0"/>
              </a:rPr>
              <a:t>on DHS’s Acquisition Planning Forecast System (</a:t>
            </a:r>
            <a:r>
              <a:rPr lang="en-US" sz="1400" dirty="0">
                <a:solidFill>
                  <a:srgbClr val="005188"/>
                </a:solidFill>
                <a:latin typeface="Franklin Gothic Book" panose="020B0503020102020204" pitchFamily="34" charset="0"/>
                <a:hlinkClick r:id="rId7"/>
              </a:rPr>
              <a:t>APFS</a:t>
            </a:r>
            <a:r>
              <a:rPr lang="en-US" sz="1400" dirty="0">
                <a:solidFill>
                  <a:srgbClr val="005188"/>
                </a:solidFill>
                <a:latin typeface="Franklin Gothic Book" panose="020B0503020102020204" pitchFamily="34" charset="0"/>
              </a:rPr>
              <a:t>).</a:t>
            </a:r>
          </a:p>
        </p:txBody>
      </p:sp>
      <p:sp>
        <p:nvSpPr>
          <p:cNvPr id="23" name="TextBox 22">
            <a:extLst>
              <a:ext uri="{FF2B5EF4-FFF2-40B4-BE49-F238E27FC236}">
                <a16:creationId xmlns:a16="http://schemas.microsoft.com/office/drawing/2014/main" id="{F1C81105-A15D-5CE2-DDC0-DDC65F7317A3}"/>
              </a:ext>
            </a:extLst>
          </p:cNvPr>
          <p:cNvSpPr txBox="1"/>
          <p:nvPr/>
        </p:nvSpPr>
        <p:spPr>
          <a:xfrm>
            <a:off x="5460160" y="1682913"/>
            <a:ext cx="2450732" cy="1384995"/>
          </a:xfrm>
          <a:prstGeom prst="rect">
            <a:avLst/>
          </a:prstGeom>
          <a:noFill/>
        </p:spPr>
        <p:txBody>
          <a:bodyPr wrap="square" rtlCol="0">
            <a:spAutoFit/>
          </a:bodyPr>
          <a:lstStyle/>
          <a:p>
            <a:r>
              <a:rPr lang="en-US" sz="1400" dirty="0">
                <a:solidFill>
                  <a:srgbClr val="005188"/>
                </a:solidFill>
                <a:latin typeface="Franklin Gothic Book" panose="020B0503020102020204" pitchFamily="34" charset="0"/>
              </a:rPr>
              <a:t>When you identify a requirement from APFS, contact the POC (typically </a:t>
            </a:r>
            <a:br>
              <a:rPr lang="en-US" sz="1400" dirty="0">
                <a:solidFill>
                  <a:srgbClr val="005188"/>
                </a:solidFill>
                <a:latin typeface="Franklin Gothic Book" panose="020B0503020102020204" pitchFamily="34" charset="0"/>
              </a:rPr>
            </a:br>
            <a:r>
              <a:rPr lang="en-US" sz="1400" dirty="0">
                <a:solidFill>
                  <a:srgbClr val="005188"/>
                </a:solidFill>
                <a:latin typeface="Franklin Gothic Book" panose="020B0503020102020204" pitchFamily="34" charset="0"/>
              </a:rPr>
              <a:t>the Requirements Owner </a:t>
            </a:r>
            <a:br>
              <a:rPr lang="en-US" sz="1400" dirty="0">
                <a:solidFill>
                  <a:srgbClr val="005188"/>
                </a:solidFill>
                <a:latin typeface="Franklin Gothic Book" panose="020B0503020102020204" pitchFamily="34" charset="0"/>
              </a:rPr>
            </a:br>
            <a:r>
              <a:rPr lang="en-US" sz="1400" dirty="0">
                <a:solidFill>
                  <a:srgbClr val="005188"/>
                </a:solidFill>
                <a:latin typeface="Franklin Gothic Book" panose="020B0503020102020204" pitchFamily="34" charset="0"/>
              </a:rPr>
              <a:t>for the action) if you have questions. </a:t>
            </a:r>
          </a:p>
        </p:txBody>
      </p:sp>
      <p:sp>
        <p:nvSpPr>
          <p:cNvPr id="24" name="TextBox 23">
            <a:extLst>
              <a:ext uri="{FF2B5EF4-FFF2-40B4-BE49-F238E27FC236}">
                <a16:creationId xmlns:a16="http://schemas.microsoft.com/office/drawing/2014/main" id="{469005A5-A1DA-7056-A526-2FA520CC1CA9}"/>
              </a:ext>
            </a:extLst>
          </p:cNvPr>
          <p:cNvSpPr txBox="1"/>
          <p:nvPr/>
        </p:nvSpPr>
        <p:spPr>
          <a:xfrm>
            <a:off x="5460160" y="3411113"/>
            <a:ext cx="2108466" cy="954107"/>
          </a:xfrm>
          <a:prstGeom prst="rect">
            <a:avLst/>
          </a:prstGeom>
          <a:noFill/>
        </p:spPr>
        <p:txBody>
          <a:bodyPr wrap="square" rtlCol="0">
            <a:spAutoFit/>
          </a:bodyPr>
          <a:lstStyle/>
          <a:p>
            <a:r>
              <a:rPr lang="en-US" sz="1400" dirty="0">
                <a:solidFill>
                  <a:srgbClr val="005188"/>
                </a:solidFill>
                <a:latin typeface="Franklin Gothic Book" panose="020B0503020102020204" pitchFamily="34" charset="0"/>
              </a:rPr>
              <a:t>Sign up for alerts from </a:t>
            </a:r>
            <a:r>
              <a:rPr lang="en-US" sz="1400" dirty="0">
                <a:solidFill>
                  <a:srgbClr val="005188"/>
                </a:solidFill>
                <a:latin typeface="Franklin Gothic Book" panose="020B0503020102020204" pitchFamily="34" charset="0"/>
                <a:hlinkClick r:id="rId8"/>
              </a:rPr>
              <a:t>SAM.gov</a:t>
            </a:r>
            <a:r>
              <a:rPr lang="en-US" sz="1400" dirty="0">
                <a:solidFill>
                  <a:srgbClr val="005188"/>
                </a:solidFill>
                <a:latin typeface="Franklin Gothic Book" panose="020B0503020102020204" pitchFamily="34" charset="0"/>
              </a:rPr>
              <a:t>, keep account updated, and check for new opportunities.</a:t>
            </a:r>
          </a:p>
        </p:txBody>
      </p:sp>
      <p:sp>
        <p:nvSpPr>
          <p:cNvPr id="25" name="TextBox 24">
            <a:extLst>
              <a:ext uri="{FF2B5EF4-FFF2-40B4-BE49-F238E27FC236}">
                <a16:creationId xmlns:a16="http://schemas.microsoft.com/office/drawing/2014/main" id="{EBD88DE7-E2D4-CD76-A3B9-9CF1D16B1582}"/>
              </a:ext>
            </a:extLst>
          </p:cNvPr>
          <p:cNvSpPr txBox="1"/>
          <p:nvPr/>
        </p:nvSpPr>
        <p:spPr>
          <a:xfrm>
            <a:off x="9212290" y="1719865"/>
            <a:ext cx="2396360" cy="954107"/>
          </a:xfrm>
          <a:prstGeom prst="rect">
            <a:avLst/>
          </a:prstGeom>
          <a:noFill/>
        </p:spPr>
        <p:txBody>
          <a:bodyPr wrap="square" rtlCol="0">
            <a:spAutoFit/>
          </a:bodyPr>
          <a:lstStyle/>
          <a:p>
            <a:r>
              <a:rPr lang="en-US" sz="1400" dirty="0">
                <a:solidFill>
                  <a:srgbClr val="005188"/>
                </a:solidFill>
                <a:latin typeface="Franklin Gothic Book" panose="020B0503020102020204" pitchFamily="34" charset="0"/>
              </a:rPr>
              <a:t>Participate in government industry days, proposal conferences, and other direct-engagement events.</a:t>
            </a:r>
          </a:p>
        </p:txBody>
      </p:sp>
      <p:sp>
        <p:nvSpPr>
          <p:cNvPr id="26" name="TextBox 25">
            <a:extLst>
              <a:ext uri="{FF2B5EF4-FFF2-40B4-BE49-F238E27FC236}">
                <a16:creationId xmlns:a16="http://schemas.microsoft.com/office/drawing/2014/main" id="{C6582375-C2EC-2C20-2BC6-3DB2E4A120E7}"/>
              </a:ext>
            </a:extLst>
          </p:cNvPr>
          <p:cNvSpPr txBox="1"/>
          <p:nvPr/>
        </p:nvSpPr>
        <p:spPr>
          <a:xfrm>
            <a:off x="5458765" y="5121905"/>
            <a:ext cx="2079472" cy="954107"/>
          </a:xfrm>
          <a:prstGeom prst="rect">
            <a:avLst/>
          </a:prstGeom>
          <a:noFill/>
        </p:spPr>
        <p:txBody>
          <a:bodyPr wrap="square" rtlCol="0">
            <a:spAutoFit/>
          </a:bodyPr>
          <a:lstStyle/>
          <a:p>
            <a:r>
              <a:rPr lang="en-US" sz="1400" dirty="0">
                <a:solidFill>
                  <a:srgbClr val="005188"/>
                </a:solidFill>
                <a:latin typeface="Franklin Gothic Book" panose="020B0503020102020204" pitchFamily="34" charset="0"/>
              </a:rPr>
              <a:t>Leverage company affiliations and memberships to engage with the government. </a:t>
            </a:r>
          </a:p>
        </p:txBody>
      </p:sp>
      <p:sp>
        <p:nvSpPr>
          <p:cNvPr id="27" name="TextBox 26">
            <a:extLst>
              <a:ext uri="{FF2B5EF4-FFF2-40B4-BE49-F238E27FC236}">
                <a16:creationId xmlns:a16="http://schemas.microsoft.com/office/drawing/2014/main" id="{CA750C86-A2AB-36B9-F381-29FF900B83F9}"/>
              </a:ext>
            </a:extLst>
          </p:cNvPr>
          <p:cNvSpPr txBox="1"/>
          <p:nvPr/>
        </p:nvSpPr>
        <p:spPr>
          <a:xfrm>
            <a:off x="9170419" y="3386036"/>
            <a:ext cx="2304186" cy="954107"/>
          </a:xfrm>
          <a:prstGeom prst="rect">
            <a:avLst/>
          </a:prstGeom>
          <a:noFill/>
        </p:spPr>
        <p:txBody>
          <a:bodyPr wrap="square" rtlCol="0">
            <a:spAutoFit/>
          </a:bodyPr>
          <a:lstStyle/>
          <a:p>
            <a:r>
              <a:rPr lang="en-US" sz="1400" dirty="0">
                <a:solidFill>
                  <a:srgbClr val="005188"/>
                </a:solidFill>
                <a:latin typeface="Franklin Gothic Book" panose="020B0503020102020204" pitchFamily="34" charset="0"/>
              </a:rPr>
              <a:t>Use the </a:t>
            </a:r>
            <a:r>
              <a:rPr lang="en-US" sz="1400" dirty="0">
                <a:solidFill>
                  <a:srgbClr val="005188"/>
                </a:solidFill>
                <a:latin typeface="Franklin Gothic Book" panose="020B0503020102020204" pitchFamily="34" charset="0"/>
                <a:hlinkClick r:id="rId9"/>
              </a:rPr>
              <a:t>FAR</a:t>
            </a:r>
            <a:r>
              <a:rPr lang="en-US" sz="1400" dirty="0">
                <a:solidFill>
                  <a:srgbClr val="005188"/>
                </a:solidFill>
                <a:latin typeface="Franklin Gothic Book" panose="020B0503020102020204" pitchFamily="34" charset="0"/>
              </a:rPr>
              <a:t> as a resource </a:t>
            </a:r>
            <a:br>
              <a:rPr lang="en-US" sz="1400" dirty="0">
                <a:solidFill>
                  <a:srgbClr val="005188"/>
                </a:solidFill>
                <a:latin typeface="Franklin Gothic Book" panose="020B0503020102020204" pitchFamily="34" charset="0"/>
              </a:rPr>
            </a:br>
            <a:r>
              <a:rPr lang="en-US" sz="1400" dirty="0">
                <a:solidFill>
                  <a:srgbClr val="005188"/>
                </a:solidFill>
                <a:latin typeface="Franklin Gothic Book" panose="020B0503020102020204" pitchFamily="34" charset="0"/>
              </a:rPr>
              <a:t>to understand the solicitation and proposal submission guidelines.</a:t>
            </a:r>
          </a:p>
        </p:txBody>
      </p:sp>
      <p:sp>
        <p:nvSpPr>
          <p:cNvPr id="28" name="TextBox 27">
            <a:extLst>
              <a:ext uri="{FF2B5EF4-FFF2-40B4-BE49-F238E27FC236}">
                <a16:creationId xmlns:a16="http://schemas.microsoft.com/office/drawing/2014/main" id="{CE7BB05F-3325-496C-AFEA-5AF4C0B50620}"/>
              </a:ext>
            </a:extLst>
          </p:cNvPr>
          <p:cNvSpPr txBox="1"/>
          <p:nvPr/>
        </p:nvSpPr>
        <p:spPr>
          <a:xfrm>
            <a:off x="9176120" y="5190238"/>
            <a:ext cx="2079472" cy="738664"/>
          </a:xfrm>
          <a:prstGeom prst="rect">
            <a:avLst/>
          </a:prstGeom>
          <a:noFill/>
        </p:spPr>
        <p:txBody>
          <a:bodyPr wrap="square" rtlCol="0">
            <a:spAutoFit/>
          </a:bodyPr>
          <a:lstStyle/>
          <a:p>
            <a:pPr marL="0" lvl="2"/>
            <a:r>
              <a:rPr lang="en-US" sz="1400" dirty="0">
                <a:solidFill>
                  <a:srgbClr val="005188"/>
                </a:solidFill>
                <a:latin typeface="Franklin Gothic Book" panose="020B0503020102020204" pitchFamily="34" charset="0"/>
              </a:rPr>
              <a:t>Subcontract with a </a:t>
            </a:r>
            <a:br>
              <a:rPr lang="en-US" sz="1400" dirty="0">
                <a:solidFill>
                  <a:srgbClr val="005188"/>
                </a:solidFill>
                <a:latin typeface="Franklin Gothic Book" panose="020B0503020102020204" pitchFamily="34" charset="0"/>
              </a:rPr>
            </a:br>
            <a:r>
              <a:rPr lang="en-US" sz="1400" dirty="0">
                <a:solidFill>
                  <a:srgbClr val="005188"/>
                </a:solidFill>
                <a:latin typeface="Franklin Gothic Book" panose="020B0503020102020204" pitchFamily="34" charset="0"/>
              </a:rPr>
              <a:t>prime contractor to gain performance experience.</a:t>
            </a:r>
          </a:p>
        </p:txBody>
      </p:sp>
      <p:grpSp>
        <p:nvGrpSpPr>
          <p:cNvPr id="32" name="Group 31">
            <a:extLst>
              <a:ext uri="{FF2B5EF4-FFF2-40B4-BE49-F238E27FC236}">
                <a16:creationId xmlns:a16="http://schemas.microsoft.com/office/drawing/2014/main" id="{0985AC37-922A-FC57-34D4-0C4AC76669F0}"/>
              </a:ext>
            </a:extLst>
          </p:cNvPr>
          <p:cNvGrpSpPr>
            <a:grpSpLocks noChangeAspect="1"/>
          </p:cNvGrpSpPr>
          <p:nvPr/>
        </p:nvGrpSpPr>
        <p:grpSpPr>
          <a:xfrm>
            <a:off x="8054288" y="5050319"/>
            <a:ext cx="1005840" cy="1005840"/>
            <a:chOff x="7965080" y="4972262"/>
            <a:chExt cx="1258433" cy="1258433"/>
          </a:xfrm>
        </p:grpSpPr>
        <p:sp>
          <p:nvSpPr>
            <p:cNvPr id="19" name="Oval 18">
              <a:extLst>
                <a:ext uri="{FF2B5EF4-FFF2-40B4-BE49-F238E27FC236}">
                  <a16:creationId xmlns:a16="http://schemas.microsoft.com/office/drawing/2014/main" id="{7C781AA1-7B19-CB0A-7726-A78066803AB8}"/>
                </a:ext>
              </a:extLst>
            </p:cNvPr>
            <p:cNvSpPr/>
            <p:nvPr/>
          </p:nvSpPr>
          <p:spPr>
            <a:xfrm>
              <a:off x="7965080" y="4972262"/>
              <a:ext cx="1258433" cy="1258433"/>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4" name="Graphic 43" descr="Users with solid fill">
              <a:extLst>
                <a:ext uri="{FF2B5EF4-FFF2-40B4-BE49-F238E27FC236}">
                  <a16:creationId xmlns:a16="http://schemas.microsoft.com/office/drawing/2014/main" id="{D709BCEB-1181-018B-66DE-2D0961040A3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171210" y="5178955"/>
              <a:ext cx="848500" cy="848500"/>
            </a:xfrm>
            <a:prstGeom prst="rect">
              <a:avLst/>
            </a:prstGeom>
          </p:spPr>
        </p:pic>
      </p:grpSp>
      <p:grpSp>
        <p:nvGrpSpPr>
          <p:cNvPr id="33" name="Group 32">
            <a:extLst>
              <a:ext uri="{FF2B5EF4-FFF2-40B4-BE49-F238E27FC236}">
                <a16:creationId xmlns:a16="http://schemas.microsoft.com/office/drawing/2014/main" id="{E3520922-56B7-8A75-1887-FAB6EE11DD61}"/>
              </a:ext>
            </a:extLst>
          </p:cNvPr>
          <p:cNvGrpSpPr>
            <a:grpSpLocks noChangeAspect="1"/>
          </p:cNvGrpSpPr>
          <p:nvPr/>
        </p:nvGrpSpPr>
        <p:grpSpPr>
          <a:xfrm>
            <a:off x="8054288" y="3378370"/>
            <a:ext cx="1005840" cy="1005840"/>
            <a:chOff x="7965080" y="3300313"/>
            <a:chExt cx="1258433" cy="1258433"/>
          </a:xfrm>
        </p:grpSpPr>
        <p:sp>
          <p:nvSpPr>
            <p:cNvPr id="15" name="Oval 14">
              <a:extLst>
                <a:ext uri="{FF2B5EF4-FFF2-40B4-BE49-F238E27FC236}">
                  <a16:creationId xmlns:a16="http://schemas.microsoft.com/office/drawing/2014/main" id="{1393DEEB-8F7E-C82B-ADC6-36962A4722A9}"/>
                </a:ext>
              </a:extLst>
            </p:cNvPr>
            <p:cNvSpPr/>
            <p:nvPr/>
          </p:nvSpPr>
          <p:spPr>
            <a:xfrm>
              <a:off x="7965080" y="3300313"/>
              <a:ext cx="1258433" cy="1258433"/>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6" name="Graphic 45" descr="Laptop with solid fill">
              <a:extLst>
                <a:ext uri="{FF2B5EF4-FFF2-40B4-BE49-F238E27FC236}">
                  <a16:creationId xmlns:a16="http://schemas.microsoft.com/office/drawing/2014/main" id="{9994F2CD-6EF8-AA3F-24F1-2EFF1B8DEB91}"/>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23992" y="3530570"/>
              <a:ext cx="750310" cy="750310"/>
            </a:xfrm>
            <a:prstGeom prst="rect">
              <a:avLst/>
            </a:prstGeom>
          </p:spPr>
        </p:pic>
      </p:grpSp>
      <p:grpSp>
        <p:nvGrpSpPr>
          <p:cNvPr id="34" name="Group 33">
            <a:extLst>
              <a:ext uri="{FF2B5EF4-FFF2-40B4-BE49-F238E27FC236}">
                <a16:creationId xmlns:a16="http://schemas.microsoft.com/office/drawing/2014/main" id="{4DC029E6-E980-C873-FE2D-90C61FD39AE9}"/>
              </a:ext>
            </a:extLst>
          </p:cNvPr>
          <p:cNvGrpSpPr>
            <a:grpSpLocks noChangeAspect="1"/>
          </p:cNvGrpSpPr>
          <p:nvPr/>
        </p:nvGrpSpPr>
        <p:grpSpPr>
          <a:xfrm>
            <a:off x="8054288" y="1706421"/>
            <a:ext cx="1005840" cy="1005840"/>
            <a:chOff x="7965080" y="1628364"/>
            <a:chExt cx="1258433" cy="1258433"/>
          </a:xfrm>
        </p:grpSpPr>
        <p:sp>
          <p:nvSpPr>
            <p:cNvPr id="7" name="Oval 6">
              <a:extLst>
                <a:ext uri="{FF2B5EF4-FFF2-40B4-BE49-F238E27FC236}">
                  <a16:creationId xmlns:a16="http://schemas.microsoft.com/office/drawing/2014/main" id="{E7D2CE17-6B70-9051-7AE3-698B35F31014}"/>
                </a:ext>
              </a:extLst>
            </p:cNvPr>
            <p:cNvSpPr>
              <a:spLocks noChangeAspect="1"/>
            </p:cNvSpPr>
            <p:nvPr/>
          </p:nvSpPr>
          <p:spPr>
            <a:xfrm>
              <a:off x="7965080" y="1628364"/>
              <a:ext cx="1258433" cy="1258433"/>
            </a:xfrm>
            <a:prstGeom prst="ellipse">
              <a:avLst/>
            </a:prstGeom>
            <a:solidFill>
              <a:srgbClr val="49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8" name="Graphic 47" descr="Meeting with solid fill">
              <a:extLst>
                <a:ext uri="{FF2B5EF4-FFF2-40B4-BE49-F238E27FC236}">
                  <a16:creationId xmlns:a16="http://schemas.microsoft.com/office/drawing/2014/main" id="{FB8D9AF3-BEE7-3BC5-8CC3-C1754F5F3465}"/>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8155857" y="1801678"/>
              <a:ext cx="871330" cy="871330"/>
            </a:xfrm>
            <a:prstGeom prst="rect">
              <a:avLst/>
            </a:prstGeom>
          </p:spPr>
        </p:pic>
      </p:grpSp>
      <p:grpSp>
        <p:nvGrpSpPr>
          <p:cNvPr id="30" name="Group 29">
            <a:extLst>
              <a:ext uri="{FF2B5EF4-FFF2-40B4-BE49-F238E27FC236}">
                <a16:creationId xmlns:a16="http://schemas.microsoft.com/office/drawing/2014/main" id="{FDC902E5-605A-64D7-456A-34BDFDD327C9}"/>
              </a:ext>
            </a:extLst>
          </p:cNvPr>
          <p:cNvGrpSpPr>
            <a:grpSpLocks noChangeAspect="1"/>
          </p:cNvGrpSpPr>
          <p:nvPr/>
        </p:nvGrpSpPr>
        <p:grpSpPr>
          <a:xfrm>
            <a:off x="4316129" y="3378370"/>
            <a:ext cx="1005840" cy="1005840"/>
            <a:chOff x="4226921" y="3300313"/>
            <a:chExt cx="1258433" cy="1258433"/>
          </a:xfrm>
        </p:grpSpPr>
        <p:sp>
          <p:nvSpPr>
            <p:cNvPr id="14" name="Oval 13">
              <a:extLst>
                <a:ext uri="{FF2B5EF4-FFF2-40B4-BE49-F238E27FC236}">
                  <a16:creationId xmlns:a16="http://schemas.microsoft.com/office/drawing/2014/main" id="{2211B825-3E04-DF59-23DB-AE02D5113073}"/>
                </a:ext>
              </a:extLst>
            </p:cNvPr>
            <p:cNvSpPr/>
            <p:nvPr/>
          </p:nvSpPr>
          <p:spPr>
            <a:xfrm>
              <a:off x="4226921" y="3300313"/>
              <a:ext cx="1258433" cy="1258433"/>
            </a:xfrm>
            <a:prstGeom prst="ellipse">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0" name="Graphic 49" descr="Warning with solid fill">
              <a:extLst>
                <a:ext uri="{FF2B5EF4-FFF2-40B4-BE49-F238E27FC236}">
                  <a16:creationId xmlns:a16="http://schemas.microsoft.com/office/drawing/2014/main" id="{15A01CF6-646A-F0C4-2577-4237CA5E3D08}"/>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4527383" y="3556552"/>
              <a:ext cx="656861" cy="656861"/>
            </a:xfrm>
            <a:prstGeom prst="rect">
              <a:avLst/>
            </a:prstGeom>
          </p:spPr>
        </p:pic>
      </p:grpSp>
      <p:grpSp>
        <p:nvGrpSpPr>
          <p:cNvPr id="10" name="Group 9">
            <a:extLst>
              <a:ext uri="{FF2B5EF4-FFF2-40B4-BE49-F238E27FC236}">
                <a16:creationId xmlns:a16="http://schemas.microsoft.com/office/drawing/2014/main" id="{B22D9884-A195-27F6-9BF1-044E31E3C1E7}"/>
              </a:ext>
            </a:extLst>
          </p:cNvPr>
          <p:cNvGrpSpPr>
            <a:grpSpLocks noChangeAspect="1"/>
          </p:cNvGrpSpPr>
          <p:nvPr/>
        </p:nvGrpSpPr>
        <p:grpSpPr>
          <a:xfrm>
            <a:off x="4316129" y="1706421"/>
            <a:ext cx="1005840" cy="1005840"/>
            <a:chOff x="4226921" y="1628364"/>
            <a:chExt cx="1258433" cy="1258433"/>
          </a:xfrm>
        </p:grpSpPr>
        <p:sp>
          <p:nvSpPr>
            <p:cNvPr id="6" name="Oval 5">
              <a:extLst>
                <a:ext uri="{FF2B5EF4-FFF2-40B4-BE49-F238E27FC236}">
                  <a16:creationId xmlns:a16="http://schemas.microsoft.com/office/drawing/2014/main" id="{40FA5997-5DD4-9A19-0C79-916426C070D0}"/>
                </a:ext>
              </a:extLst>
            </p:cNvPr>
            <p:cNvSpPr/>
            <p:nvPr/>
          </p:nvSpPr>
          <p:spPr>
            <a:xfrm>
              <a:off x="4226921" y="1628364"/>
              <a:ext cx="1258433" cy="1258433"/>
            </a:xfrm>
            <a:prstGeom prst="ellipse">
              <a:avLst/>
            </a:prstGeom>
            <a:solidFill>
              <a:srgbClr val="5E9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2" name="Graphic 51" descr="Checkmark with solid fill">
              <a:extLst>
                <a:ext uri="{FF2B5EF4-FFF2-40B4-BE49-F238E27FC236}">
                  <a16:creationId xmlns:a16="http://schemas.microsoft.com/office/drawing/2014/main" id="{897DA8FC-45EF-5123-78DA-03F3BD62F3F1}"/>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4500879" y="1879538"/>
              <a:ext cx="696617" cy="696617"/>
            </a:xfrm>
            <a:prstGeom prst="rect">
              <a:avLst/>
            </a:prstGeom>
          </p:spPr>
        </p:pic>
      </p:grpSp>
      <p:grpSp>
        <p:nvGrpSpPr>
          <p:cNvPr id="9" name="Group 8">
            <a:extLst>
              <a:ext uri="{FF2B5EF4-FFF2-40B4-BE49-F238E27FC236}">
                <a16:creationId xmlns:a16="http://schemas.microsoft.com/office/drawing/2014/main" id="{CDE3E46C-8D27-E01D-A1B3-026EAE673ED0}"/>
              </a:ext>
            </a:extLst>
          </p:cNvPr>
          <p:cNvGrpSpPr>
            <a:grpSpLocks noChangeAspect="1"/>
          </p:cNvGrpSpPr>
          <p:nvPr/>
        </p:nvGrpSpPr>
        <p:grpSpPr>
          <a:xfrm>
            <a:off x="801514" y="5050319"/>
            <a:ext cx="1005840" cy="1005840"/>
            <a:chOff x="712306" y="4972262"/>
            <a:chExt cx="1258433" cy="1258433"/>
          </a:xfrm>
        </p:grpSpPr>
        <p:sp>
          <p:nvSpPr>
            <p:cNvPr id="17" name="Oval 16">
              <a:extLst>
                <a:ext uri="{FF2B5EF4-FFF2-40B4-BE49-F238E27FC236}">
                  <a16:creationId xmlns:a16="http://schemas.microsoft.com/office/drawing/2014/main" id="{7009C6AD-CC12-6365-CFF5-98F124F58440}"/>
                </a:ext>
              </a:extLst>
            </p:cNvPr>
            <p:cNvSpPr/>
            <p:nvPr/>
          </p:nvSpPr>
          <p:spPr>
            <a:xfrm>
              <a:off x="712306" y="4972262"/>
              <a:ext cx="1258433" cy="1258433"/>
            </a:xfrm>
            <a:prstGeom prst="ellipse">
              <a:avLst/>
            </a:prstGeom>
            <a:solidFill>
              <a:srgbClr val="BF9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4" name="Graphic 53" descr="Scribble with solid fill">
              <a:extLst>
                <a:ext uri="{FF2B5EF4-FFF2-40B4-BE49-F238E27FC236}">
                  <a16:creationId xmlns:a16="http://schemas.microsoft.com/office/drawing/2014/main" id="{D7FEDBD2-CEA6-1D0B-14A8-8B30D97A539A}"/>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969415" y="5229636"/>
              <a:ext cx="744214" cy="744214"/>
            </a:xfrm>
            <a:prstGeom prst="rect">
              <a:avLst/>
            </a:prstGeom>
          </p:spPr>
        </p:pic>
      </p:grpSp>
      <p:grpSp>
        <p:nvGrpSpPr>
          <p:cNvPr id="8" name="Group 7">
            <a:extLst>
              <a:ext uri="{FF2B5EF4-FFF2-40B4-BE49-F238E27FC236}">
                <a16:creationId xmlns:a16="http://schemas.microsoft.com/office/drawing/2014/main" id="{DD4C9A66-13EC-33D4-F1C1-27CC6A7EC82F}"/>
              </a:ext>
            </a:extLst>
          </p:cNvPr>
          <p:cNvGrpSpPr>
            <a:grpSpLocks noChangeAspect="1"/>
          </p:cNvGrpSpPr>
          <p:nvPr/>
        </p:nvGrpSpPr>
        <p:grpSpPr>
          <a:xfrm>
            <a:off x="801514" y="3378370"/>
            <a:ext cx="1005840" cy="1005840"/>
            <a:chOff x="712306" y="3300313"/>
            <a:chExt cx="1258433" cy="1258433"/>
          </a:xfrm>
        </p:grpSpPr>
        <p:sp>
          <p:nvSpPr>
            <p:cNvPr id="13" name="Oval 12">
              <a:extLst>
                <a:ext uri="{FF2B5EF4-FFF2-40B4-BE49-F238E27FC236}">
                  <a16:creationId xmlns:a16="http://schemas.microsoft.com/office/drawing/2014/main" id="{39F878DA-629B-3A10-ED40-F0A65933650E}"/>
                </a:ext>
              </a:extLst>
            </p:cNvPr>
            <p:cNvSpPr/>
            <p:nvPr/>
          </p:nvSpPr>
          <p:spPr>
            <a:xfrm>
              <a:off x="712306" y="3300313"/>
              <a:ext cx="1258433" cy="1258433"/>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8" name="Graphic 57" descr="Research with solid fill">
              <a:extLst>
                <a:ext uri="{FF2B5EF4-FFF2-40B4-BE49-F238E27FC236}">
                  <a16:creationId xmlns:a16="http://schemas.microsoft.com/office/drawing/2014/main" id="{63A9A0B2-A898-7EF8-5815-D940828CD961}"/>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948042" y="3556552"/>
              <a:ext cx="738384" cy="738384"/>
            </a:xfrm>
            <a:prstGeom prst="rect">
              <a:avLst/>
            </a:prstGeom>
          </p:spPr>
        </p:pic>
      </p:grpSp>
      <p:grpSp>
        <p:nvGrpSpPr>
          <p:cNvPr id="3" name="Group 2">
            <a:extLst>
              <a:ext uri="{FF2B5EF4-FFF2-40B4-BE49-F238E27FC236}">
                <a16:creationId xmlns:a16="http://schemas.microsoft.com/office/drawing/2014/main" id="{7DA2EFE9-AB5A-EC29-76C3-6355E1068695}"/>
              </a:ext>
            </a:extLst>
          </p:cNvPr>
          <p:cNvGrpSpPr>
            <a:grpSpLocks noChangeAspect="1"/>
          </p:cNvGrpSpPr>
          <p:nvPr/>
        </p:nvGrpSpPr>
        <p:grpSpPr>
          <a:xfrm>
            <a:off x="801514" y="1706421"/>
            <a:ext cx="1005840" cy="1005840"/>
            <a:chOff x="712306" y="1628364"/>
            <a:chExt cx="1258433" cy="1258433"/>
          </a:xfrm>
        </p:grpSpPr>
        <p:sp>
          <p:nvSpPr>
            <p:cNvPr id="5" name="Oval 4">
              <a:extLst>
                <a:ext uri="{FF2B5EF4-FFF2-40B4-BE49-F238E27FC236}">
                  <a16:creationId xmlns:a16="http://schemas.microsoft.com/office/drawing/2014/main" id="{F65C4CCE-B146-2021-4396-4FC190812EEF}"/>
                </a:ext>
              </a:extLst>
            </p:cNvPr>
            <p:cNvSpPr/>
            <p:nvPr/>
          </p:nvSpPr>
          <p:spPr>
            <a:xfrm>
              <a:off x="712306" y="1628364"/>
              <a:ext cx="1258433" cy="1258433"/>
            </a:xfrm>
            <a:prstGeom prst="ellipse">
              <a:avLst/>
            </a:prstGeom>
            <a:solidFill>
              <a:srgbClr val="C41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0" name="Graphic 59" descr="Chat with solid fill">
              <a:extLst>
                <a:ext uri="{FF2B5EF4-FFF2-40B4-BE49-F238E27FC236}">
                  <a16:creationId xmlns:a16="http://schemas.microsoft.com/office/drawing/2014/main" id="{A54EDA23-87F8-959A-A8EE-FBD2982DCA11}"/>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895240" y="1800026"/>
              <a:ext cx="914400" cy="914400"/>
            </a:xfrm>
            <a:prstGeom prst="rect">
              <a:avLst/>
            </a:prstGeom>
          </p:spPr>
        </p:pic>
      </p:grpSp>
      <p:grpSp>
        <p:nvGrpSpPr>
          <p:cNvPr id="31" name="Group 30">
            <a:extLst>
              <a:ext uri="{FF2B5EF4-FFF2-40B4-BE49-F238E27FC236}">
                <a16:creationId xmlns:a16="http://schemas.microsoft.com/office/drawing/2014/main" id="{2F64CE83-7F19-7764-F66E-619B8A2A31DB}"/>
              </a:ext>
            </a:extLst>
          </p:cNvPr>
          <p:cNvGrpSpPr>
            <a:grpSpLocks noChangeAspect="1"/>
          </p:cNvGrpSpPr>
          <p:nvPr/>
        </p:nvGrpSpPr>
        <p:grpSpPr>
          <a:xfrm>
            <a:off x="4316129" y="5050319"/>
            <a:ext cx="1005840" cy="1005840"/>
            <a:chOff x="4226921" y="4972262"/>
            <a:chExt cx="1258433" cy="1258433"/>
          </a:xfrm>
        </p:grpSpPr>
        <p:sp>
          <p:nvSpPr>
            <p:cNvPr id="18" name="Oval 17">
              <a:extLst>
                <a:ext uri="{FF2B5EF4-FFF2-40B4-BE49-F238E27FC236}">
                  <a16:creationId xmlns:a16="http://schemas.microsoft.com/office/drawing/2014/main" id="{A48067CD-AD2F-69B9-C601-99F7FE573F70}"/>
                </a:ext>
              </a:extLst>
            </p:cNvPr>
            <p:cNvSpPr/>
            <p:nvPr/>
          </p:nvSpPr>
          <p:spPr>
            <a:xfrm>
              <a:off x="4226921" y="4972262"/>
              <a:ext cx="1258433" cy="1258433"/>
            </a:xfrm>
            <a:prstGeom prst="ellipse">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6" name="Graphic 65" descr="Employee badge with solid fill">
              <a:extLst>
                <a:ext uri="{FF2B5EF4-FFF2-40B4-BE49-F238E27FC236}">
                  <a16:creationId xmlns:a16="http://schemas.microsoft.com/office/drawing/2014/main" id="{728AFFA0-767A-C28E-64CB-F0B9DE18F725}"/>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4449061" y="5147318"/>
              <a:ext cx="826532" cy="826532"/>
            </a:xfrm>
            <a:prstGeom prst="rect">
              <a:avLst/>
            </a:prstGeom>
          </p:spPr>
        </p:pic>
      </p:grpSp>
    </p:spTree>
    <p:extLst>
      <p:ext uri="{BB962C8B-B14F-4D97-AF65-F5344CB8AC3E}">
        <p14:creationId xmlns:p14="http://schemas.microsoft.com/office/powerpoint/2010/main" val="14654986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C25AC4A-F777-7946-8EC5-4E584B7919D7}"/>
              </a:ext>
            </a:extLst>
          </p:cNvPr>
          <p:cNvSpPr>
            <a:spLocks noGrp="1"/>
          </p:cNvSpPr>
          <p:nvPr>
            <p:ph type="sldNum" sz="quarter" idx="10"/>
          </p:nvPr>
        </p:nvSpPr>
        <p:spPr/>
        <p:txBody>
          <a:bodyPr/>
          <a:lstStyle/>
          <a:p>
            <a:fld id="{608A590B-EA45-4811-A9A8-40DF519EF08C}" type="slidenum">
              <a:rPr lang="en-US" smtClean="0"/>
              <a:pPr/>
              <a:t>6</a:t>
            </a:fld>
            <a:endParaRPr lang="en-US" dirty="0"/>
          </a:p>
        </p:txBody>
      </p:sp>
      <p:sp>
        <p:nvSpPr>
          <p:cNvPr id="5" name="Rectangle 4">
            <a:extLst>
              <a:ext uri="{FF2B5EF4-FFF2-40B4-BE49-F238E27FC236}">
                <a16:creationId xmlns:a16="http://schemas.microsoft.com/office/drawing/2014/main" id="{06811F30-9C38-F190-5DAA-2FFF61A1AA07}"/>
              </a:ext>
            </a:extLst>
          </p:cNvPr>
          <p:cNvSpPr/>
          <p:nvPr/>
        </p:nvSpPr>
        <p:spPr>
          <a:xfrm>
            <a:off x="4090337" y="1770591"/>
            <a:ext cx="1526647" cy="661710"/>
          </a:xfrm>
          <a:prstGeom prst="rect">
            <a:avLst/>
          </a:prstGeom>
          <a:solidFill>
            <a:srgbClr val="00518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Rectangle 31">
            <a:extLst>
              <a:ext uri="{FF2B5EF4-FFF2-40B4-BE49-F238E27FC236}">
                <a16:creationId xmlns:a16="http://schemas.microsoft.com/office/drawing/2014/main" id="{7C7A3669-3973-A612-AED4-ACDE976531E1}"/>
              </a:ext>
            </a:extLst>
          </p:cNvPr>
          <p:cNvSpPr/>
          <p:nvPr/>
        </p:nvSpPr>
        <p:spPr>
          <a:xfrm>
            <a:off x="3286634" y="2554993"/>
            <a:ext cx="1526647" cy="661710"/>
          </a:xfrm>
          <a:prstGeom prst="rect">
            <a:avLst/>
          </a:prstGeom>
          <a:solidFill>
            <a:srgbClr val="5E97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9819F9CC-4883-27BC-5BBE-A0AA2A7A3448}"/>
              </a:ext>
            </a:extLst>
          </p:cNvPr>
          <p:cNvSpPr/>
          <p:nvPr/>
        </p:nvSpPr>
        <p:spPr>
          <a:xfrm>
            <a:off x="2437136" y="3339395"/>
            <a:ext cx="1526647" cy="661710"/>
          </a:xfrm>
          <a:prstGeom prst="rect">
            <a:avLst/>
          </a:prstGeom>
          <a:solidFill>
            <a:schemeClr val="accent4">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Rectangle 34">
            <a:extLst>
              <a:ext uri="{FF2B5EF4-FFF2-40B4-BE49-F238E27FC236}">
                <a16:creationId xmlns:a16="http://schemas.microsoft.com/office/drawing/2014/main" id="{9ACC70DF-52A6-C22F-EA5F-4833AE4B4750}"/>
              </a:ext>
            </a:extLst>
          </p:cNvPr>
          <p:cNvSpPr/>
          <p:nvPr/>
        </p:nvSpPr>
        <p:spPr>
          <a:xfrm>
            <a:off x="1176298" y="4223860"/>
            <a:ext cx="2468945" cy="1060595"/>
          </a:xfrm>
          <a:prstGeom prst="rect">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7" name="Graphic 36" descr="Bullseye with solid fill">
            <a:extLst>
              <a:ext uri="{FF2B5EF4-FFF2-40B4-BE49-F238E27FC236}">
                <a16:creationId xmlns:a16="http://schemas.microsoft.com/office/drawing/2014/main" id="{AB3BDF0D-2F23-D140-8040-B4BA8F0C714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520179" y="3418403"/>
            <a:ext cx="532577" cy="532577"/>
          </a:xfrm>
          <a:prstGeom prst="rect">
            <a:avLst/>
          </a:prstGeom>
        </p:spPr>
      </p:pic>
      <p:sp>
        <p:nvSpPr>
          <p:cNvPr id="38" name="TextBox 37">
            <a:extLst>
              <a:ext uri="{FF2B5EF4-FFF2-40B4-BE49-F238E27FC236}">
                <a16:creationId xmlns:a16="http://schemas.microsoft.com/office/drawing/2014/main" id="{5AA8A5A2-64DC-A53C-2B05-CC22ADCF0AE8}"/>
              </a:ext>
            </a:extLst>
          </p:cNvPr>
          <p:cNvSpPr txBox="1"/>
          <p:nvPr/>
        </p:nvSpPr>
        <p:spPr>
          <a:xfrm>
            <a:off x="2090551" y="4465170"/>
            <a:ext cx="1404003" cy="584775"/>
          </a:xfrm>
          <a:prstGeom prst="rect">
            <a:avLst/>
          </a:prstGeom>
          <a:noFill/>
        </p:spPr>
        <p:txBody>
          <a:bodyPr wrap="square" rtlCol="0">
            <a:spAutoFit/>
          </a:bodyPr>
          <a:lstStyle/>
          <a:p>
            <a:pPr algn="ctr"/>
            <a:r>
              <a:rPr lang="en-US" sz="3200" b="1" dirty="0">
                <a:solidFill>
                  <a:schemeClr val="bg1"/>
                </a:solidFill>
                <a:effectLst/>
                <a:latin typeface="FranklinGothicURWDem" pitchFamily="2" charset="77"/>
              </a:rPr>
              <a:t>Step 2</a:t>
            </a:r>
            <a:endParaRPr lang="en-US" sz="3200" dirty="0">
              <a:solidFill>
                <a:srgbClr val="3F3F3F"/>
              </a:solidFill>
              <a:effectLst/>
              <a:latin typeface="FranklinGothicURWBoo" pitchFamily="2" charset="77"/>
            </a:endParaRPr>
          </a:p>
        </p:txBody>
      </p:sp>
      <p:sp>
        <p:nvSpPr>
          <p:cNvPr id="40" name="TextBox 39">
            <a:extLst>
              <a:ext uri="{FF2B5EF4-FFF2-40B4-BE49-F238E27FC236}">
                <a16:creationId xmlns:a16="http://schemas.microsoft.com/office/drawing/2014/main" id="{67271DAA-2437-93E4-6292-8253741293B3}"/>
              </a:ext>
            </a:extLst>
          </p:cNvPr>
          <p:cNvSpPr txBox="1"/>
          <p:nvPr/>
        </p:nvSpPr>
        <p:spPr>
          <a:xfrm>
            <a:off x="2928618" y="3515248"/>
            <a:ext cx="1035165"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3</a:t>
            </a:r>
            <a:endParaRPr lang="en-US" dirty="0">
              <a:solidFill>
                <a:schemeClr val="bg1"/>
              </a:solidFill>
              <a:effectLst/>
              <a:latin typeface="FranklinGothicURWBoo" pitchFamily="2" charset="77"/>
            </a:endParaRPr>
          </a:p>
        </p:txBody>
      </p:sp>
      <p:sp>
        <p:nvSpPr>
          <p:cNvPr id="41" name="TextBox 40">
            <a:extLst>
              <a:ext uri="{FF2B5EF4-FFF2-40B4-BE49-F238E27FC236}">
                <a16:creationId xmlns:a16="http://schemas.microsoft.com/office/drawing/2014/main" id="{2EC9931A-A8FB-D1E8-90E8-F008761DFDF1}"/>
              </a:ext>
            </a:extLst>
          </p:cNvPr>
          <p:cNvSpPr txBox="1"/>
          <p:nvPr/>
        </p:nvSpPr>
        <p:spPr>
          <a:xfrm>
            <a:off x="3786878" y="2706121"/>
            <a:ext cx="1026403"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4</a:t>
            </a:r>
            <a:endParaRPr lang="en-US" dirty="0">
              <a:solidFill>
                <a:schemeClr val="bg1"/>
              </a:solidFill>
              <a:effectLst/>
              <a:latin typeface="FranklinGothicURWBoo" pitchFamily="2" charset="77"/>
            </a:endParaRPr>
          </a:p>
        </p:txBody>
      </p:sp>
      <p:sp>
        <p:nvSpPr>
          <p:cNvPr id="42" name="TextBox 41">
            <a:extLst>
              <a:ext uri="{FF2B5EF4-FFF2-40B4-BE49-F238E27FC236}">
                <a16:creationId xmlns:a16="http://schemas.microsoft.com/office/drawing/2014/main" id="{C4AED0D7-71B4-A1F7-CFAF-B0F15202C610}"/>
              </a:ext>
            </a:extLst>
          </p:cNvPr>
          <p:cNvSpPr txBox="1"/>
          <p:nvPr/>
        </p:nvSpPr>
        <p:spPr>
          <a:xfrm>
            <a:off x="3753899" y="4237093"/>
            <a:ext cx="7768377" cy="1077218"/>
          </a:xfrm>
          <a:prstGeom prst="rect">
            <a:avLst/>
          </a:prstGeom>
          <a:noFill/>
        </p:spPr>
        <p:txBody>
          <a:bodyPr wrap="square" rtlCol="0">
            <a:spAutoFit/>
          </a:bodyPr>
          <a:lstStyle/>
          <a:p>
            <a:r>
              <a:rPr lang="en-US" sz="3200" b="1" i="0" dirty="0">
                <a:solidFill>
                  <a:schemeClr val="accent2">
                    <a:lumMod val="75000"/>
                  </a:schemeClr>
                </a:solidFill>
                <a:effectLst/>
                <a:latin typeface="FranklinGothicURWBoo"/>
              </a:rPr>
              <a:t>Do Your </a:t>
            </a:r>
            <a:r>
              <a:rPr lang="en-US" sz="3200" b="1" dirty="0">
                <a:solidFill>
                  <a:schemeClr val="accent2">
                    <a:lumMod val="75000"/>
                  </a:schemeClr>
                </a:solidFill>
                <a:latin typeface="FranklinGothicURWBoo"/>
              </a:rPr>
              <a:t>Re</a:t>
            </a:r>
            <a:r>
              <a:rPr lang="en-US" sz="3200" b="1" i="0" dirty="0">
                <a:solidFill>
                  <a:schemeClr val="accent2">
                    <a:lumMod val="75000"/>
                  </a:schemeClr>
                </a:solidFill>
                <a:effectLst/>
                <a:latin typeface="FranklinGothicURWBoo"/>
              </a:rPr>
              <a:t>search </a:t>
            </a:r>
            <a:r>
              <a:rPr lang="en-US" sz="3200" b="1" dirty="0">
                <a:solidFill>
                  <a:schemeClr val="accent2">
                    <a:lumMod val="75000"/>
                  </a:schemeClr>
                </a:solidFill>
                <a:latin typeface="FranklinGothicURWBoo"/>
              </a:rPr>
              <a:t>to</a:t>
            </a:r>
            <a:r>
              <a:rPr lang="en-US" sz="3200" b="1" i="0" dirty="0">
                <a:solidFill>
                  <a:schemeClr val="accent2">
                    <a:lumMod val="75000"/>
                  </a:schemeClr>
                </a:solidFill>
                <a:effectLst/>
                <a:latin typeface="FranklinGothicURWBoo"/>
              </a:rPr>
              <a:t> Understand What </a:t>
            </a:r>
            <a:br>
              <a:rPr lang="en-US" sz="3200" b="1" i="0" dirty="0">
                <a:solidFill>
                  <a:schemeClr val="accent2">
                    <a:lumMod val="75000"/>
                  </a:schemeClr>
                </a:solidFill>
                <a:effectLst/>
                <a:latin typeface="FranklinGothicURWBoo"/>
              </a:rPr>
            </a:br>
            <a:r>
              <a:rPr lang="en-US" sz="3200" b="1" i="0" dirty="0">
                <a:solidFill>
                  <a:schemeClr val="accent2">
                    <a:lumMod val="75000"/>
                  </a:schemeClr>
                </a:solidFill>
                <a:effectLst/>
                <a:latin typeface="FranklinGothicURWBoo"/>
              </a:rPr>
              <a:t>DHS </a:t>
            </a:r>
            <a:r>
              <a:rPr lang="en-US" sz="3200" b="1" dirty="0">
                <a:solidFill>
                  <a:schemeClr val="accent2">
                    <a:lumMod val="75000"/>
                  </a:schemeClr>
                </a:solidFill>
                <a:latin typeface="FranklinGothicURWBoo"/>
              </a:rPr>
              <a:t>Does, Needs, and Buys</a:t>
            </a:r>
            <a:endParaRPr lang="en-US" sz="3200" b="1" dirty="0">
              <a:solidFill>
                <a:schemeClr val="accent2">
                  <a:lumMod val="75000"/>
                </a:schemeClr>
              </a:solidFill>
            </a:endParaRPr>
          </a:p>
        </p:txBody>
      </p:sp>
      <p:sp>
        <p:nvSpPr>
          <p:cNvPr id="44" name="TextBox 43">
            <a:extLst>
              <a:ext uri="{FF2B5EF4-FFF2-40B4-BE49-F238E27FC236}">
                <a16:creationId xmlns:a16="http://schemas.microsoft.com/office/drawing/2014/main" id="{B43634ED-A816-E48E-133A-32EF497AED90}"/>
              </a:ext>
            </a:extLst>
          </p:cNvPr>
          <p:cNvSpPr txBox="1"/>
          <p:nvPr/>
        </p:nvSpPr>
        <p:spPr>
          <a:xfrm>
            <a:off x="4014438" y="3515248"/>
            <a:ext cx="7569165" cy="369332"/>
          </a:xfrm>
          <a:prstGeom prst="rect">
            <a:avLst/>
          </a:prstGeom>
          <a:noFill/>
        </p:spPr>
        <p:txBody>
          <a:bodyPr wrap="square" rtlCol="0">
            <a:spAutoFit/>
          </a:bodyPr>
          <a:lstStyle/>
          <a:p>
            <a:r>
              <a:rPr lang="en-US" b="1" dirty="0">
                <a:solidFill>
                  <a:schemeClr val="accent4">
                    <a:lumMod val="75000"/>
                  </a:schemeClr>
                </a:solidFill>
                <a:latin typeface="FranklinGothicURWBoo" pitchFamily="2" charset="77"/>
              </a:rPr>
              <a:t>Find Opportunities, Know Your Audience, and Leverage DHS Resources</a:t>
            </a:r>
            <a:endParaRPr lang="en-US" b="1" dirty="0">
              <a:solidFill>
                <a:schemeClr val="accent4">
                  <a:lumMod val="75000"/>
                </a:schemeClr>
              </a:solidFill>
            </a:endParaRPr>
          </a:p>
        </p:txBody>
      </p:sp>
      <p:sp>
        <p:nvSpPr>
          <p:cNvPr id="45" name="TextBox 44">
            <a:extLst>
              <a:ext uri="{FF2B5EF4-FFF2-40B4-BE49-F238E27FC236}">
                <a16:creationId xmlns:a16="http://schemas.microsoft.com/office/drawing/2014/main" id="{37D01AC7-1BDE-7E07-C05B-3C0FF1FC1D87}"/>
              </a:ext>
            </a:extLst>
          </p:cNvPr>
          <p:cNvSpPr txBox="1"/>
          <p:nvPr/>
        </p:nvSpPr>
        <p:spPr>
          <a:xfrm>
            <a:off x="4863732" y="2718478"/>
            <a:ext cx="6452149" cy="369332"/>
          </a:xfrm>
          <a:prstGeom prst="rect">
            <a:avLst/>
          </a:prstGeom>
          <a:noFill/>
        </p:spPr>
        <p:txBody>
          <a:bodyPr wrap="square" rtlCol="0">
            <a:spAutoFit/>
          </a:bodyPr>
          <a:lstStyle/>
          <a:p>
            <a:r>
              <a:rPr lang="en-US" b="1" dirty="0">
                <a:solidFill>
                  <a:srgbClr val="5E9732"/>
                </a:solidFill>
                <a:effectLst/>
                <a:latin typeface="FranklinGothicURWBoo" pitchFamily="2" charset="77"/>
              </a:rPr>
              <a:t>Understand How DHS Buys and Award Types</a:t>
            </a:r>
            <a:endParaRPr lang="en-US" b="1" dirty="0">
              <a:solidFill>
                <a:srgbClr val="5E9732"/>
              </a:solidFill>
            </a:endParaRPr>
          </a:p>
        </p:txBody>
      </p:sp>
      <p:sp>
        <p:nvSpPr>
          <p:cNvPr id="46" name="TextBox 45">
            <a:extLst>
              <a:ext uri="{FF2B5EF4-FFF2-40B4-BE49-F238E27FC236}">
                <a16:creationId xmlns:a16="http://schemas.microsoft.com/office/drawing/2014/main" id="{C473CB33-4836-13F5-A8A1-F61006DE6830}"/>
              </a:ext>
            </a:extLst>
          </p:cNvPr>
          <p:cNvSpPr txBox="1"/>
          <p:nvPr/>
        </p:nvSpPr>
        <p:spPr>
          <a:xfrm>
            <a:off x="4629366" y="1930948"/>
            <a:ext cx="987618"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5</a:t>
            </a:r>
            <a:endParaRPr lang="en-US" dirty="0">
              <a:solidFill>
                <a:schemeClr val="bg1"/>
              </a:solidFill>
              <a:effectLst/>
              <a:latin typeface="FranklinGothicURWBoo" pitchFamily="2" charset="77"/>
            </a:endParaRPr>
          </a:p>
        </p:txBody>
      </p:sp>
      <p:sp>
        <p:nvSpPr>
          <p:cNvPr id="47" name="TextBox 46">
            <a:extLst>
              <a:ext uri="{FF2B5EF4-FFF2-40B4-BE49-F238E27FC236}">
                <a16:creationId xmlns:a16="http://schemas.microsoft.com/office/drawing/2014/main" id="{36997E38-28FC-463C-B618-EDB3022F1DB7}"/>
              </a:ext>
            </a:extLst>
          </p:cNvPr>
          <p:cNvSpPr txBox="1"/>
          <p:nvPr/>
        </p:nvSpPr>
        <p:spPr>
          <a:xfrm>
            <a:off x="5681784" y="1930948"/>
            <a:ext cx="6131275" cy="369332"/>
          </a:xfrm>
          <a:prstGeom prst="rect">
            <a:avLst/>
          </a:prstGeom>
          <a:noFill/>
        </p:spPr>
        <p:txBody>
          <a:bodyPr wrap="square" rtlCol="0">
            <a:spAutoFit/>
          </a:bodyPr>
          <a:lstStyle/>
          <a:p>
            <a:r>
              <a:rPr lang="en-US" b="1" dirty="0">
                <a:solidFill>
                  <a:srgbClr val="003366"/>
                </a:solidFill>
                <a:effectLst/>
                <a:latin typeface="FranklinGothicURWBoo" pitchFamily="2" charset="77"/>
              </a:rPr>
              <a:t>Bid on DHS Opportunities, </a:t>
            </a:r>
            <a:r>
              <a:rPr lang="en-US" b="1" dirty="0">
                <a:solidFill>
                  <a:srgbClr val="003366"/>
                </a:solidFill>
                <a:latin typeface="FranklinGothicURWBoo" pitchFamily="2" charset="77"/>
                <a:sym typeface="Wingdings" panose="05000000000000000000" pitchFamily="2" charset="2"/>
              </a:rPr>
              <a:t>Proposal Information and Tips</a:t>
            </a:r>
            <a:endParaRPr lang="en-US" b="1" dirty="0">
              <a:solidFill>
                <a:srgbClr val="003366"/>
              </a:solidFill>
            </a:endParaRPr>
          </a:p>
        </p:txBody>
      </p:sp>
      <p:sp>
        <p:nvSpPr>
          <p:cNvPr id="48" name="TextBox 47">
            <a:extLst>
              <a:ext uri="{FF2B5EF4-FFF2-40B4-BE49-F238E27FC236}">
                <a16:creationId xmlns:a16="http://schemas.microsoft.com/office/drawing/2014/main" id="{47947D9F-C74A-76E9-22F7-3EF4798925D2}"/>
              </a:ext>
            </a:extLst>
          </p:cNvPr>
          <p:cNvSpPr txBox="1"/>
          <p:nvPr/>
        </p:nvSpPr>
        <p:spPr>
          <a:xfrm>
            <a:off x="6314054" y="1164244"/>
            <a:ext cx="4913602" cy="369332"/>
          </a:xfrm>
          <a:prstGeom prst="rect">
            <a:avLst/>
          </a:prstGeom>
          <a:noFill/>
        </p:spPr>
        <p:txBody>
          <a:bodyPr wrap="square" rtlCol="0">
            <a:spAutoFit/>
          </a:bodyPr>
          <a:lstStyle/>
          <a:p>
            <a:r>
              <a:rPr lang="en-US" b="1" dirty="0">
                <a:solidFill>
                  <a:srgbClr val="003366"/>
                </a:solidFill>
                <a:effectLst/>
                <a:latin typeface="FranklinGothicURWBoo" pitchFamily="2" charset="77"/>
              </a:rPr>
              <a:t>Win DHS Work and Provide Excellent Support</a:t>
            </a:r>
            <a:endParaRPr lang="en-US" b="1" dirty="0">
              <a:solidFill>
                <a:srgbClr val="003366"/>
              </a:solidFill>
            </a:endParaRPr>
          </a:p>
        </p:txBody>
      </p:sp>
      <p:cxnSp>
        <p:nvCxnSpPr>
          <p:cNvPr id="49" name="Straight Connector 48">
            <a:extLst>
              <a:ext uri="{FF2B5EF4-FFF2-40B4-BE49-F238E27FC236}">
                <a16:creationId xmlns:a16="http://schemas.microsoft.com/office/drawing/2014/main" id="{FF772C79-7D9D-3F0C-DF56-114341A26CCB}"/>
              </a:ext>
            </a:extLst>
          </p:cNvPr>
          <p:cNvCxnSpPr>
            <a:cxnSpLocks/>
          </p:cNvCxnSpPr>
          <p:nvPr/>
        </p:nvCxnSpPr>
        <p:spPr>
          <a:xfrm>
            <a:off x="3645243" y="4223860"/>
            <a:ext cx="7877033" cy="0"/>
          </a:xfrm>
          <a:prstGeom prst="line">
            <a:avLst/>
          </a:prstGeom>
          <a:ln w="12700">
            <a:solidFill>
              <a:srgbClr val="C55A1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C8675A3A-5D05-21E4-2B76-838F45F1CDAA}"/>
              </a:ext>
            </a:extLst>
          </p:cNvPr>
          <p:cNvCxnSpPr>
            <a:cxnSpLocks/>
          </p:cNvCxnSpPr>
          <p:nvPr/>
        </p:nvCxnSpPr>
        <p:spPr>
          <a:xfrm>
            <a:off x="3963783" y="3339395"/>
            <a:ext cx="7558493" cy="0"/>
          </a:xfrm>
          <a:prstGeom prst="line">
            <a:avLst/>
          </a:prstGeom>
          <a:ln w="12700">
            <a:solidFill>
              <a:srgbClr val="BF9000">
                <a:alpha val="50000"/>
              </a:srgb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37A7B039-5BC5-7094-3EED-09D844219899}"/>
              </a:ext>
            </a:extLst>
          </p:cNvPr>
          <p:cNvCxnSpPr>
            <a:cxnSpLocks/>
          </p:cNvCxnSpPr>
          <p:nvPr/>
        </p:nvCxnSpPr>
        <p:spPr>
          <a:xfrm>
            <a:off x="4813281" y="2554993"/>
            <a:ext cx="6708995" cy="0"/>
          </a:xfrm>
          <a:prstGeom prst="line">
            <a:avLst/>
          </a:prstGeom>
          <a:ln w="12700">
            <a:solidFill>
              <a:srgbClr val="5E9732">
                <a:alpha val="50000"/>
              </a:srgbClr>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4133E432-4384-636C-0BE7-164EE34FF641}"/>
              </a:ext>
            </a:extLst>
          </p:cNvPr>
          <p:cNvCxnSpPr>
            <a:cxnSpLocks/>
          </p:cNvCxnSpPr>
          <p:nvPr/>
        </p:nvCxnSpPr>
        <p:spPr>
          <a:xfrm>
            <a:off x="5616984" y="1770591"/>
            <a:ext cx="5905292" cy="0"/>
          </a:xfrm>
          <a:prstGeom prst="line">
            <a:avLst/>
          </a:prstGeom>
          <a:ln w="12700">
            <a:solidFill>
              <a:srgbClr val="005188">
                <a:alpha val="50000"/>
              </a:srgb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E9A0A134-1791-E329-6C78-198BB07CC4E9}"/>
              </a:ext>
            </a:extLst>
          </p:cNvPr>
          <p:cNvCxnSpPr>
            <a:cxnSpLocks/>
          </p:cNvCxnSpPr>
          <p:nvPr/>
        </p:nvCxnSpPr>
        <p:spPr>
          <a:xfrm>
            <a:off x="6261474" y="986189"/>
            <a:ext cx="5260802" cy="0"/>
          </a:xfrm>
          <a:prstGeom prst="line">
            <a:avLst/>
          </a:prstGeom>
          <a:ln w="12700">
            <a:solidFill>
              <a:srgbClr val="003366">
                <a:alpha val="50000"/>
              </a:srgbClr>
            </a:solidFill>
          </a:ln>
        </p:spPr>
        <p:style>
          <a:lnRef idx="1">
            <a:schemeClr val="accent1"/>
          </a:lnRef>
          <a:fillRef idx="0">
            <a:schemeClr val="accent1"/>
          </a:fillRef>
          <a:effectRef idx="0">
            <a:schemeClr val="accent1"/>
          </a:effectRef>
          <a:fontRef idx="minor">
            <a:schemeClr val="tx1"/>
          </a:fontRef>
        </p:style>
      </p:cxnSp>
      <p:sp>
        <p:nvSpPr>
          <p:cNvPr id="55" name="Rectangle 54">
            <a:extLst>
              <a:ext uri="{FF2B5EF4-FFF2-40B4-BE49-F238E27FC236}">
                <a16:creationId xmlns:a16="http://schemas.microsoft.com/office/drawing/2014/main" id="{A53A1EC4-A03F-207A-56E8-883161B76789}"/>
              </a:ext>
            </a:extLst>
          </p:cNvPr>
          <p:cNvSpPr/>
          <p:nvPr/>
        </p:nvSpPr>
        <p:spPr>
          <a:xfrm>
            <a:off x="4734827" y="986189"/>
            <a:ext cx="1526647" cy="661710"/>
          </a:xfrm>
          <a:prstGeom prst="rect">
            <a:avLst/>
          </a:prstGeom>
          <a:solidFill>
            <a:srgbClr val="003366">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TextBox 55">
            <a:extLst>
              <a:ext uri="{FF2B5EF4-FFF2-40B4-BE49-F238E27FC236}">
                <a16:creationId xmlns:a16="http://schemas.microsoft.com/office/drawing/2014/main" id="{65E5C681-B966-59B7-CF1C-314B6A99F2DA}"/>
              </a:ext>
            </a:extLst>
          </p:cNvPr>
          <p:cNvSpPr txBox="1"/>
          <p:nvPr/>
        </p:nvSpPr>
        <p:spPr>
          <a:xfrm>
            <a:off x="5301048" y="1164244"/>
            <a:ext cx="960426"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6</a:t>
            </a:r>
            <a:endParaRPr lang="en-US" dirty="0">
              <a:solidFill>
                <a:schemeClr val="bg1"/>
              </a:solidFill>
              <a:effectLst/>
              <a:latin typeface="FranklinGothicURWBoo" pitchFamily="2" charset="77"/>
            </a:endParaRPr>
          </a:p>
        </p:txBody>
      </p:sp>
      <p:pic>
        <p:nvPicPr>
          <p:cNvPr id="58" name="Graphic 57" descr="Thumbs up sign with solid fill">
            <a:extLst>
              <a:ext uri="{FF2B5EF4-FFF2-40B4-BE49-F238E27FC236}">
                <a16:creationId xmlns:a16="http://schemas.microsoft.com/office/drawing/2014/main" id="{4BCCBC0B-5CD3-02B2-D56E-0DE073E7847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390270" y="2641935"/>
            <a:ext cx="460520" cy="460520"/>
          </a:xfrm>
          <a:prstGeom prst="rect">
            <a:avLst/>
          </a:prstGeom>
        </p:spPr>
      </p:pic>
      <p:pic>
        <p:nvPicPr>
          <p:cNvPr id="59" name="Graphic 58" descr="Trophy with solid fill">
            <a:extLst>
              <a:ext uri="{FF2B5EF4-FFF2-40B4-BE49-F238E27FC236}">
                <a16:creationId xmlns:a16="http://schemas.microsoft.com/office/drawing/2014/main" id="{6A339925-48DB-6BB7-F252-3F57FD148D0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799763" y="1067732"/>
            <a:ext cx="501285" cy="501285"/>
          </a:xfrm>
          <a:prstGeom prst="rect">
            <a:avLst/>
          </a:prstGeom>
        </p:spPr>
      </p:pic>
      <p:pic>
        <p:nvPicPr>
          <p:cNvPr id="60" name="Graphic 59" descr="Checklist with solid fill">
            <a:extLst>
              <a:ext uri="{FF2B5EF4-FFF2-40B4-BE49-F238E27FC236}">
                <a16:creationId xmlns:a16="http://schemas.microsoft.com/office/drawing/2014/main" id="{6B9A7879-44D0-C054-B35B-01DF90CCC808}"/>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169150" y="1824650"/>
            <a:ext cx="553319" cy="553319"/>
          </a:xfrm>
          <a:prstGeom prst="rect">
            <a:avLst/>
          </a:prstGeom>
        </p:spPr>
      </p:pic>
      <p:sp>
        <p:nvSpPr>
          <p:cNvPr id="61" name="Rectangle 60">
            <a:extLst>
              <a:ext uri="{FF2B5EF4-FFF2-40B4-BE49-F238E27FC236}">
                <a16:creationId xmlns:a16="http://schemas.microsoft.com/office/drawing/2014/main" id="{AB342336-3AB1-3BDF-25F4-7AD7ADC046D3}"/>
              </a:ext>
            </a:extLst>
          </p:cNvPr>
          <p:cNvSpPr/>
          <p:nvPr/>
        </p:nvSpPr>
        <p:spPr>
          <a:xfrm>
            <a:off x="6353368" y="1140206"/>
            <a:ext cx="4834973" cy="41609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Rectangle 61">
            <a:extLst>
              <a:ext uri="{FF2B5EF4-FFF2-40B4-BE49-F238E27FC236}">
                <a16:creationId xmlns:a16="http://schemas.microsoft.com/office/drawing/2014/main" id="{5DEAB244-7697-458B-0689-6AD5554BE30D}"/>
              </a:ext>
            </a:extLst>
          </p:cNvPr>
          <p:cNvSpPr/>
          <p:nvPr/>
        </p:nvSpPr>
        <p:spPr>
          <a:xfrm>
            <a:off x="5750291" y="1933014"/>
            <a:ext cx="5908309" cy="41609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Rectangle 62">
            <a:extLst>
              <a:ext uri="{FF2B5EF4-FFF2-40B4-BE49-F238E27FC236}">
                <a16:creationId xmlns:a16="http://schemas.microsoft.com/office/drawing/2014/main" id="{0B048C3B-D73A-9134-F722-34101450F24B}"/>
              </a:ext>
            </a:extLst>
          </p:cNvPr>
          <p:cNvSpPr/>
          <p:nvPr/>
        </p:nvSpPr>
        <p:spPr>
          <a:xfrm>
            <a:off x="4916917" y="2677686"/>
            <a:ext cx="4834973" cy="41609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Rectangle 63">
            <a:extLst>
              <a:ext uri="{FF2B5EF4-FFF2-40B4-BE49-F238E27FC236}">
                <a16:creationId xmlns:a16="http://schemas.microsoft.com/office/drawing/2014/main" id="{9600A08E-62E3-7440-E187-EA25A407ED25}"/>
              </a:ext>
            </a:extLst>
          </p:cNvPr>
          <p:cNvSpPr/>
          <p:nvPr/>
        </p:nvSpPr>
        <p:spPr>
          <a:xfrm>
            <a:off x="4018857" y="3480131"/>
            <a:ext cx="7297024" cy="41609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Rectangle 65">
            <a:extLst>
              <a:ext uri="{FF2B5EF4-FFF2-40B4-BE49-F238E27FC236}">
                <a16:creationId xmlns:a16="http://schemas.microsoft.com/office/drawing/2014/main" id="{9B043EA2-AE1B-3A90-199B-ACA334694B97}"/>
              </a:ext>
            </a:extLst>
          </p:cNvPr>
          <p:cNvSpPr/>
          <p:nvPr/>
        </p:nvSpPr>
        <p:spPr>
          <a:xfrm>
            <a:off x="676054" y="5529042"/>
            <a:ext cx="1526647" cy="661710"/>
          </a:xfrm>
          <a:prstGeom prst="rect">
            <a:avLst/>
          </a:prstGeom>
          <a:solidFill>
            <a:srgbClr val="C4123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7" name="Graphic 66" descr="Internet with solid fill">
            <a:extLst>
              <a:ext uri="{FF2B5EF4-FFF2-40B4-BE49-F238E27FC236}">
                <a16:creationId xmlns:a16="http://schemas.microsoft.com/office/drawing/2014/main" id="{4BB0E6F6-349C-F265-2BF5-206A0B744C98}"/>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735143" y="5583004"/>
            <a:ext cx="529911" cy="529911"/>
          </a:xfrm>
          <a:prstGeom prst="rect">
            <a:avLst/>
          </a:prstGeom>
        </p:spPr>
      </p:pic>
      <p:sp>
        <p:nvSpPr>
          <p:cNvPr id="68" name="TextBox 67">
            <a:extLst>
              <a:ext uri="{FF2B5EF4-FFF2-40B4-BE49-F238E27FC236}">
                <a16:creationId xmlns:a16="http://schemas.microsoft.com/office/drawing/2014/main" id="{59F7D2EE-C63C-63D9-D3C3-4DF030E397A5}"/>
              </a:ext>
            </a:extLst>
          </p:cNvPr>
          <p:cNvSpPr txBox="1"/>
          <p:nvPr/>
        </p:nvSpPr>
        <p:spPr>
          <a:xfrm>
            <a:off x="1314483" y="5687145"/>
            <a:ext cx="837602"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1</a:t>
            </a:r>
            <a:endParaRPr lang="en-US" dirty="0">
              <a:solidFill>
                <a:srgbClr val="3F3F3F"/>
              </a:solidFill>
              <a:effectLst/>
              <a:latin typeface="FranklinGothicURWBoo" pitchFamily="2" charset="77"/>
            </a:endParaRPr>
          </a:p>
        </p:txBody>
      </p:sp>
      <p:sp>
        <p:nvSpPr>
          <p:cNvPr id="69" name="TextBox 68">
            <a:extLst>
              <a:ext uri="{FF2B5EF4-FFF2-40B4-BE49-F238E27FC236}">
                <a16:creationId xmlns:a16="http://schemas.microsoft.com/office/drawing/2014/main" id="{6F0F5AE1-A10C-7F58-CAF6-E9A2FFBC5EFD}"/>
              </a:ext>
            </a:extLst>
          </p:cNvPr>
          <p:cNvSpPr txBox="1"/>
          <p:nvPr/>
        </p:nvSpPr>
        <p:spPr>
          <a:xfrm>
            <a:off x="2237076" y="5687145"/>
            <a:ext cx="7569165" cy="369332"/>
          </a:xfrm>
          <a:prstGeom prst="rect">
            <a:avLst/>
          </a:prstGeom>
          <a:noFill/>
        </p:spPr>
        <p:txBody>
          <a:bodyPr wrap="square" rtlCol="0">
            <a:spAutoFit/>
          </a:bodyPr>
          <a:lstStyle/>
          <a:p>
            <a:r>
              <a:rPr lang="en-US" b="1" dirty="0">
                <a:solidFill>
                  <a:srgbClr val="C41230"/>
                </a:solidFill>
                <a:effectLst/>
                <a:latin typeface="FranklinGothicURWBoo" pitchFamily="2" charset="77"/>
              </a:rPr>
              <a:t>Register on </a:t>
            </a:r>
            <a:r>
              <a:rPr lang="en-US" b="1" u="sng" dirty="0">
                <a:solidFill>
                  <a:srgbClr val="C41230"/>
                </a:solidFill>
                <a:effectLst/>
                <a:latin typeface="FranklinGothicURWBoo" pitchFamily="2" charset="77"/>
              </a:rPr>
              <a:t>www.</a:t>
            </a:r>
            <a:r>
              <a:rPr lang="en-US" b="1" u="sng" dirty="0">
                <a:solidFill>
                  <a:srgbClr val="C41230"/>
                </a:solidFill>
                <a:effectLst/>
                <a:latin typeface="FranklinGothicURWBoo" pitchFamily="2" charset="77"/>
                <a:hlinkClick r:id="rId13">
                  <a:extLst>
                    <a:ext uri="{A12FA001-AC4F-418D-AE19-62706E023703}">
                      <ahyp:hlinkClr xmlns:ahyp="http://schemas.microsoft.com/office/drawing/2018/hyperlinkcolor" val="tx"/>
                    </a:ext>
                  </a:extLst>
                </a:hlinkClick>
              </a:rPr>
              <a:t>S</a:t>
            </a:r>
            <a:r>
              <a:rPr lang="en-US" b="1" dirty="0">
                <a:solidFill>
                  <a:srgbClr val="C41230"/>
                </a:solidFill>
                <a:effectLst/>
                <a:latin typeface="FranklinGothicURWBoo" pitchFamily="2" charset="77"/>
                <a:hlinkClick r:id="rId13">
                  <a:extLst>
                    <a:ext uri="{A12FA001-AC4F-418D-AE19-62706E023703}">
                      <ahyp:hlinkClr xmlns:ahyp="http://schemas.microsoft.com/office/drawing/2018/hyperlinkcolor" val="tx"/>
                    </a:ext>
                  </a:extLst>
                </a:hlinkClick>
              </a:rPr>
              <a:t>AM.gov</a:t>
            </a:r>
            <a:endParaRPr lang="en-US" b="1" dirty="0">
              <a:solidFill>
                <a:srgbClr val="C41230"/>
              </a:solidFill>
            </a:endParaRPr>
          </a:p>
        </p:txBody>
      </p:sp>
      <p:cxnSp>
        <p:nvCxnSpPr>
          <p:cNvPr id="70" name="Straight Connector 69">
            <a:extLst>
              <a:ext uri="{FF2B5EF4-FFF2-40B4-BE49-F238E27FC236}">
                <a16:creationId xmlns:a16="http://schemas.microsoft.com/office/drawing/2014/main" id="{9ECF263B-8796-583A-82C2-943FB891E4AF}"/>
              </a:ext>
            </a:extLst>
          </p:cNvPr>
          <p:cNvCxnSpPr>
            <a:cxnSpLocks/>
          </p:cNvCxnSpPr>
          <p:nvPr/>
        </p:nvCxnSpPr>
        <p:spPr>
          <a:xfrm>
            <a:off x="2202701" y="5525573"/>
            <a:ext cx="9319575" cy="0"/>
          </a:xfrm>
          <a:prstGeom prst="line">
            <a:avLst/>
          </a:prstGeom>
          <a:ln w="12700">
            <a:solidFill>
              <a:srgbClr val="C41230">
                <a:alpha val="50000"/>
              </a:srgbClr>
            </a:solidFill>
          </a:ln>
        </p:spPr>
        <p:style>
          <a:lnRef idx="1">
            <a:schemeClr val="accent1"/>
          </a:lnRef>
          <a:fillRef idx="0">
            <a:schemeClr val="accent1"/>
          </a:fillRef>
          <a:effectRef idx="0">
            <a:schemeClr val="accent1"/>
          </a:effectRef>
          <a:fontRef idx="minor">
            <a:schemeClr val="tx1"/>
          </a:fontRef>
        </p:style>
      </p:cxnSp>
      <p:sp>
        <p:nvSpPr>
          <p:cNvPr id="72" name="Rectangle 71">
            <a:extLst>
              <a:ext uri="{FF2B5EF4-FFF2-40B4-BE49-F238E27FC236}">
                <a16:creationId xmlns:a16="http://schemas.microsoft.com/office/drawing/2014/main" id="{0862B309-CBEA-1008-F77F-F21A07E813F6}"/>
              </a:ext>
            </a:extLst>
          </p:cNvPr>
          <p:cNvSpPr/>
          <p:nvPr/>
        </p:nvSpPr>
        <p:spPr>
          <a:xfrm>
            <a:off x="2285431" y="5660713"/>
            <a:ext cx="2854980" cy="41609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3" name="Graphic 72" descr="Magnifying glass with solid fill">
            <a:extLst>
              <a:ext uri="{FF2B5EF4-FFF2-40B4-BE49-F238E27FC236}">
                <a16:creationId xmlns:a16="http://schemas.microsoft.com/office/drawing/2014/main" id="{7A75C37F-846D-8233-E88C-F6BF4CD71731}"/>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1265054" y="4331830"/>
            <a:ext cx="825497" cy="825497"/>
          </a:xfrm>
          <a:prstGeom prst="rect">
            <a:avLst/>
          </a:prstGeom>
        </p:spPr>
      </p:pic>
    </p:spTree>
    <p:extLst>
      <p:ext uri="{BB962C8B-B14F-4D97-AF65-F5344CB8AC3E}">
        <p14:creationId xmlns:p14="http://schemas.microsoft.com/office/powerpoint/2010/main" val="142771412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70A63CFA-70D4-4900-A2C3-79E4E7574EEE}"/>
              </a:ext>
            </a:extLst>
          </p:cNvPr>
          <p:cNvSpPr/>
          <p:nvPr/>
        </p:nvSpPr>
        <p:spPr>
          <a:xfrm>
            <a:off x="10372325" y="782695"/>
            <a:ext cx="1819675" cy="578164"/>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5188"/>
              </a:solidFill>
            </a:endParaRPr>
          </a:p>
        </p:txBody>
      </p:sp>
      <p:pic>
        <p:nvPicPr>
          <p:cNvPr id="32" name="Graphic 31" descr="Old Key with solid fill">
            <a:extLst>
              <a:ext uri="{FF2B5EF4-FFF2-40B4-BE49-F238E27FC236}">
                <a16:creationId xmlns:a16="http://schemas.microsoft.com/office/drawing/2014/main" id="{A0EB4392-9276-4D74-9FF7-6A6209340EC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417851" y="834316"/>
            <a:ext cx="428888" cy="428888"/>
          </a:xfrm>
          <a:prstGeom prst="rect">
            <a:avLst/>
          </a:prstGeom>
        </p:spPr>
      </p:pic>
      <p:sp>
        <p:nvSpPr>
          <p:cNvPr id="33" name="TextBox 32">
            <a:extLst>
              <a:ext uri="{FF2B5EF4-FFF2-40B4-BE49-F238E27FC236}">
                <a16:creationId xmlns:a16="http://schemas.microsoft.com/office/drawing/2014/main" id="{B298A58C-D6A6-487C-A366-38E7E5BF11A5}"/>
              </a:ext>
            </a:extLst>
          </p:cNvPr>
          <p:cNvSpPr txBox="1"/>
          <p:nvPr/>
        </p:nvSpPr>
        <p:spPr>
          <a:xfrm>
            <a:off x="10799996" y="883936"/>
            <a:ext cx="1299979"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Takeaways</a:t>
            </a:r>
            <a:endParaRPr lang="en-US" dirty="0">
              <a:solidFill>
                <a:schemeClr val="bg1"/>
              </a:solidFill>
              <a:effectLst/>
              <a:latin typeface="FranklinGothicURWBoo" pitchFamily="2" charset="77"/>
            </a:endParaRPr>
          </a:p>
        </p:txBody>
      </p:sp>
      <p:grpSp>
        <p:nvGrpSpPr>
          <p:cNvPr id="30" name="Group 29">
            <a:extLst>
              <a:ext uri="{FF2B5EF4-FFF2-40B4-BE49-F238E27FC236}">
                <a16:creationId xmlns:a16="http://schemas.microsoft.com/office/drawing/2014/main" id="{302CBA55-5DA6-6B08-5D29-5B17600E88E4}"/>
              </a:ext>
            </a:extLst>
          </p:cNvPr>
          <p:cNvGrpSpPr/>
          <p:nvPr/>
        </p:nvGrpSpPr>
        <p:grpSpPr>
          <a:xfrm>
            <a:off x="3455506" y="2274660"/>
            <a:ext cx="8051798" cy="3336041"/>
            <a:chOff x="3947268" y="2274660"/>
            <a:chExt cx="7560036" cy="3336041"/>
          </a:xfrm>
        </p:grpSpPr>
        <p:cxnSp>
          <p:nvCxnSpPr>
            <p:cNvPr id="23" name="Straight Connector 22">
              <a:extLst>
                <a:ext uri="{FF2B5EF4-FFF2-40B4-BE49-F238E27FC236}">
                  <a16:creationId xmlns:a16="http://schemas.microsoft.com/office/drawing/2014/main" id="{9BEF9EC6-C7F1-DDCD-06D5-ADAE026C8917}"/>
                </a:ext>
              </a:extLst>
            </p:cNvPr>
            <p:cNvCxnSpPr>
              <a:cxnSpLocks/>
            </p:cNvCxnSpPr>
            <p:nvPr/>
          </p:nvCxnSpPr>
          <p:spPr>
            <a:xfrm>
              <a:off x="3947268" y="2274660"/>
              <a:ext cx="7560036" cy="0"/>
            </a:xfrm>
            <a:prstGeom prst="line">
              <a:avLst/>
            </a:prstGeom>
            <a:ln>
              <a:solidFill>
                <a:srgbClr val="C4123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AC7EE30C-AFBD-D38B-C7FB-E3CE7A9401F0}"/>
                </a:ext>
              </a:extLst>
            </p:cNvPr>
            <p:cNvCxnSpPr>
              <a:cxnSpLocks/>
            </p:cNvCxnSpPr>
            <p:nvPr/>
          </p:nvCxnSpPr>
          <p:spPr>
            <a:xfrm>
              <a:off x="3947268" y="2812002"/>
              <a:ext cx="7560036" cy="0"/>
            </a:xfrm>
            <a:prstGeom prst="line">
              <a:avLst/>
            </a:prstGeom>
            <a:ln>
              <a:solidFill>
                <a:srgbClr val="C4123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768B6CEA-FDDD-56C5-6AF6-0DAE0DEAB45D}"/>
                </a:ext>
              </a:extLst>
            </p:cNvPr>
            <p:cNvCxnSpPr>
              <a:cxnSpLocks/>
            </p:cNvCxnSpPr>
            <p:nvPr/>
          </p:nvCxnSpPr>
          <p:spPr>
            <a:xfrm>
              <a:off x="3947268" y="3369040"/>
              <a:ext cx="7560036" cy="0"/>
            </a:xfrm>
            <a:prstGeom prst="line">
              <a:avLst/>
            </a:prstGeom>
            <a:ln>
              <a:solidFill>
                <a:srgbClr val="C4123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CCB101B3-2DE9-7C78-0813-0B6FFCC500AA}"/>
                </a:ext>
              </a:extLst>
            </p:cNvPr>
            <p:cNvCxnSpPr>
              <a:cxnSpLocks/>
            </p:cNvCxnSpPr>
            <p:nvPr/>
          </p:nvCxnSpPr>
          <p:spPr>
            <a:xfrm>
              <a:off x="3947268" y="3945670"/>
              <a:ext cx="7560036" cy="0"/>
            </a:xfrm>
            <a:prstGeom prst="line">
              <a:avLst/>
            </a:prstGeom>
            <a:ln>
              <a:solidFill>
                <a:srgbClr val="C4123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865522BC-9A24-78DC-B1DD-BB53644A79DA}"/>
                </a:ext>
              </a:extLst>
            </p:cNvPr>
            <p:cNvCxnSpPr>
              <a:cxnSpLocks/>
            </p:cNvCxnSpPr>
            <p:nvPr/>
          </p:nvCxnSpPr>
          <p:spPr>
            <a:xfrm>
              <a:off x="3947268" y="4467348"/>
              <a:ext cx="7560036" cy="0"/>
            </a:xfrm>
            <a:prstGeom prst="line">
              <a:avLst/>
            </a:prstGeom>
            <a:ln>
              <a:solidFill>
                <a:srgbClr val="C4123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2B931D30-86A2-7642-C382-371EDD1A1AFA}"/>
                </a:ext>
              </a:extLst>
            </p:cNvPr>
            <p:cNvCxnSpPr>
              <a:cxnSpLocks/>
            </p:cNvCxnSpPr>
            <p:nvPr/>
          </p:nvCxnSpPr>
          <p:spPr>
            <a:xfrm>
              <a:off x="3947268" y="5019006"/>
              <a:ext cx="7560036" cy="0"/>
            </a:xfrm>
            <a:prstGeom prst="line">
              <a:avLst/>
            </a:prstGeom>
            <a:ln>
              <a:solidFill>
                <a:srgbClr val="C4123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81668005-2677-1ADE-63E8-A2568CD3FE81}"/>
                </a:ext>
              </a:extLst>
            </p:cNvPr>
            <p:cNvCxnSpPr>
              <a:cxnSpLocks/>
            </p:cNvCxnSpPr>
            <p:nvPr/>
          </p:nvCxnSpPr>
          <p:spPr>
            <a:xfrm>
              <a:off x="3947268" y="5610701"/>
              <a:ext cx="7560036" cy="0"/>
            </a:xfrm>
            <a:prstGeom prst="line">
              <a:avLst/>
            </a:prstGeom>
            <a:ln>
              <a:solidFill>
                <a:srgbClr val="C41230"/>
              </a:solidFill>
            </a:ln>
          </p:spPr>
          <p:style>
            <a:lnRef idx="1">
              <a:schemeClr val="accent1"/>
            </a:lnRef>
            <a:fillRef idx="0">
              <a:schemeClr val="accent1"/>
            </a:fillRef>
            <a:effectRef idx="0">
              <a:schemeClr val="accent1"/>
            </a:effectRef>
            <a:fontRef idx="minor">
              <a:schemeClr val="tx1"/>
            </a:fontRef>
          </p:style>
        </p:cxnSp>
      </p:grpSp>
      <p:sp>
        <p:nvSpPr>
          <p:cNvPr id="5" name="Title 4">
            <a:extLst>
              <a:ext uri="{FF2B5EF4-FFF2-40B4-BE49-F238E27FC236}">
                <a16:creationId xmlns:a16="http://schemas.microsoft.com/office/drawing/2014/main" id="{59FD9B21-6ADA-45D9-85DD-3D193E0B7290}"/>
              </a:ext>
            </a:extLst>
          </p:cNvPr>
          <p:cNvSpPr>
            <a:spLocks noGrp="1"/>
          </p:cNvSpPr>
          <p:nvPr>
            <p:ph type="title"/>
          </p:nvPr>
        </p:nvSpPr>
        <p:spPr>
          <a:xfrm>
            <a:off x="685800" y="800864"/>
            <a:ext cx="10793896" cy="635609"/>
          </a:xfrm>
        </p:spPr>
        <p:txBody>
          <a:bodyPr>
            <a:normAutofit/>
          </a:bodyPr>
          <a:lstStyle/>
          <a:p>
            <a:r>
              <a:rPr lang="en-US" sz="3200" dirty="0"/>
              <a:t>Quick Reference Guide</a:t>
            </a:r>
          </a:p>
        </p:txBody>
      </p:sp>
      <p:sp>
        <p:nvSpPr>
          <p:cNvPr id="4" name="Slide Number Placeholder 3">
            <a:extLst>
              <a:ext uri="{FF2B5EF4-FFF2-40B4-BE49-F238E27FC236}">
                <a16:creationId xmlns:a16="http://schemas.microsoft.com/office/drawing/2014/main" id="{CB531BB9-6572-49B5-A354-71378DBBD20A}"/>
              </a:ext>
            </a:extLst>
          </p:cNvPr>
          <p:cNvSpPr>
            <a:spLocks noGrp="1"/>
          </p:cNvSpPr>
          <p:nvPr>
            <p:ph type="sldNum" sz="quarter" idx="10"/>
          </p:nvPr>
        </p:nvSpPr>
        <p:spPr/>
        <p:txBody>
          <a:bodyPr/>
          <a:lstStyle/>
          <a:p>
            <a:fld id="{608A590B-EA45-4811-A9A8-40DF519EF08C}" type="slidenum">
              <a:rPr lang="en-US" smtClean="0"/>
              <a:pPr/>
              <a:t>60</a:t>
            </a:fld>
            <a:endParaRPr lang="en-US" dirty="0"/>
          </a:p>
        </p:txBody>
      </p:sp>
      <p:sp>
        <p:nvSpPr>
          <p:cNvPr id="3" name="Content Placeholder 2">
            <a:extLst>
              <a:ext uri="{FF2B5EF4-FFF2-40B4-BE49-F238E27FC236}">
                <a16:creationId xmlns:a16="http://schemas.microsoft.com/office/drawing/2014/main" id="{5B7D7E53-66D4-4691-B682-2368DE8B5C55}"/>
              </a:ext>
            </a:extLst>
          </p:cNvPr>
          <p:cNvSpPr>
            <a:spLocks noGrp="1"/>
          </p:cNvSpPr>
          <p:nvPr>
            <p:ph idx="1"/>
          </p:nvPr>
        </p:nvSpPr>
        <p:spPr>
          <a:xfrm>
            <a:off x="4022217" y="5147179"/>
            <a:ext cx="6973160" cy="312561"/>
          </a:xfrm>
          <a:noFill/>
          <a:effectLst/>
        </p:spPr>
        <p:txBody>
          <a:bodyPr anchor="ctr">
            <a:noAutofit/>
          </a:bodyPr>
          <a:lstStyle/>
          <a:p>
            <a:pPr marL="0" indent="0">
              <a:lnSpc>
                <a:spcPct val="100000"/>
              </a:lnSpc>
              <a:spcBef>
                <a:spcPts val="0"/>
              </a:spcBef>
              <a:spcAft>
                <a:spcPts val="300"/>
              </a:spcAft>
              <a:buNone/>
            </a:pPr>
            <a:r>
              <a:rPr lang="en-US" sz="1800" b="1" dirty="0">
                <a:solidFill>
                  <a:srgbClr val="003E67"/>
                </a:solidFill>
                <a:hlinkClick r:id="rId5"/>
              </a:rPr>
              <a:t>Office of Small and Disadvantaged Business Utilization</a:t>
            </a:r>
            <a:endParaRPr lang="en-US" sz="1800" b="1" dirty="0">
              <a:solidFill>
                <a:srgbClr val="003E67"/>
              </a:solidFill>
            </a:endParaRPr>
          </a:p>
        </p:txBody>
      </p:sp>
      <p:sp>
        <p:nvSpPr>
          <p:cNvPr id="8" name="Content Placeholder 2">
            <a:extLst>
              <a:ext uri="{FF2B5EF4-FFF2-40B4-BE49-F238E27FC236}">
                <a16:creationId xmlns:a16="http://schemas.microsoft.com/office/drawing/2014/main" id="{E6C82B45-A7BE-D74C-8F7E-EF581644310F}"/>
              </a:ext>
            </a:extLst>
          </p:cNvPr>
          <p:cNvSpPr txBox="1">
            <a:spLocks/>
          </p:cNvSpPr>
          <p:nvPr/>
        </p:nvSpPr>
        <p:spPr>
          <a:xfrm>
            <a:off x="4022218" y="2866348"/>
            <a:ext cx="5383694" cy="365125"/>
          </a:xfrm>
          <a:prstGeom prst="rect">
            <a:avLst/>
          </a:prstGeom>
          <a:noFill/>
          <a:effectLst/>
        </p:spPr>
        <p:txBody>
          <a:bodyPr vert="horz" lIns="0" tIns="45720" rIns="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ranklin Gothic Book" panose="020B05030201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ranklin Gothic Book" panose="020B05030201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300"/>
              </a:spcAft>
              <a:buFont typeface="Arial" panose="020B0604020202020204" pitchFamily="34" charset="0"/>
              <a:buNone/>
            </a:pPr>
            <a:r>
              <a:rPr lang="en-US" sz="1800" b="1" dirty="0">
                <a:solidFill>
                  <a:srgbClr val="003E67"/>
                </a:solidFill>
                <a:hlinkClick r:id="rId6"/>
              </a:rPr>
              <a:t>DHS Budget</a:t>
            </a:r>
            <a:endParaRPr lang="en-US" sz="1800" dirty="0">
              <a:solidFill>
                <a:schemeClr val="accent5">
                  <a:lumMod val="75000"/>
                </a:schemeClr>
              </a:solidFill>
            </a:endParaRPr>
          </a:p>
        </p:txBody>
      </p:sp>
      <p:sp>
        <p:nvSpPr>
          <p:cNvPr id="9" name="Content Placeholder 2">
            <a:extLst>
              <a:ext uri="{FF2B5EF4-FFF2-40B4-BE49-F238E27FC236}">
                <a16:creationId xmlns:a16="http://schemas.microsoft.com/office/drawing/2014/main" id="{785CE405-66EF-DA49-B437-FE43AA77A82A}"/>
              </a:ext>
            </a:extLst>
          </p:cNvPr>
          <p:cNvSpPr txBox="1">
            <a:spLocks/>
          </p:cNvSpPr>
          <p:nvPr/>
        </p:nvSpPr>
        <p:spPr>
          <a:xfrm>
            <a:off x="4022218" y="1870371"/>
            <a:ext cx="7457476" cy="329339"/>
          </a:xfrm>
          <a:prstGeom prst="rect">
            <a:avLst/>
          </a:prstGeom>
          <a:noFill/>
          <a:effectLst/>
        </p:spPr>
        <p:txBody>
          <a:bodyPr vert="horz" lIns="0" tIns="45720" rIns="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ranklin Gothic Book" panose="020B05030201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ranklin Gothic Book" panose="020B05030201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300"/>
              </a:spcAft>
              <a:buFont typeface="Arial" panose="020B0604020202020204" pitchFamily="34" charset="0"/>
              <a:buNone/>
            </a:pPr>
            <a:r>
              <a:rPr lang="en-US" sz="1800" b="1" dirty="0">
                <a:solidFill>
                  <a:srgbClr val="003E67"/>
                </a:solidFill>
                <a:hlinkClick r:id="rId7"/>
              </a:rPr>
              <a:t>Acquisition Planning Forecast System</a:t>
            </a:r>
            <a:endParaRPr lang="en-US" sz="1800" i="1" dirty="0">
              <a:solidFill>
                <a:schemeClr val="accent5">
                  <a:lumMod val="75000"/>
                </a:schemeClr>
              </a:solidFill>
            </a:endParaRPr>
          </a:p>
        </p:txBody>
      </p:sp>
      <p:sp>
        <p:nvSpPr>
          <p:cNvPr id="10" name="Content Placeholder 2">
            <a:extLst>
              <a:ext uri="{FF2B5EF4-FFF2-40B4-BE49-F238E27FC236}">
                <a16:creationId xmlns:a16="http://schemas.microsoft.com/office/drawing/2014/main" id="{9726E6DA-CCBF-8D4D-82D5-972D20B333EF}"/>
              </a:ext>
            </a:extLst>
          </p:cNvPr>
          <p:cNvSpPr txBox="1">
            <a:spLocks/>
          </p:cNvSpPr>
          <p:nvPr/>
        </p:nvSpPr>
        <p:spPr>
          <a:xfrm>
            <a:off x="4022218" y="3492824"/>
            <a:ext cx="7560037" cy="340079"/>
          </a:xfrm>
          <a:prstGeom prst="rect">
            <a:avLst/>
          </a:prstGeom>
          <a:noFill/>
          <a:effectLst/>
        </p:spPr>
        <p:txBody>
          <a:bodyPr vert="horz" lIns="0" tIns="45720" rIns="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ranklin Gothic Book" panose="020B05030201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ranklin Gothic Book" panose="020B05030201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300"/>
              </a:spcAft>
              <a:buFont typeface="Arial" panose="020B0604020202020204" pitchFamily="34" charset="0"/>
              <a:buNone/>
            </a:pPr>
            <a:r>
              <a:rPr lang="en-US" sz="1800" b="1" dirty="0">
                <a:solidFill>
                  <a:srgbClr val="003E67"/>
                </a:solidFill>
                <a:hlinkClick r:id="rId8"/>
              </a:rPr>
              <a:t>DHS-wide Contract Vehicles</a:t>
            </a:r>
            <a:endParaRPr lang="en-US" sz="1800" dirty="0">
              <a:solidFill>
                <a:schemeClr val="accent5">
                  <a:lumMod val="75000"/>
                </a:schemeClr>
              </a:solidFill>
            </a:endParaRPr>
          </a:p>
        </p:txBody>
      </p:sp>
      <p:sp>
        <p:nvSpPr>
          <p:cNvPr id="12" name="Content Placeholder 2">
            <a:extLst>
              <a:ext uri="{FF2B5EF4-FFF2-40B4-BE49-F238E27FC236}">
                <a16:creationId xmlns:a16="http://schemas.microsoft.com/office/drawing/2014/main" id="{152690F8-0964-4633-A38A-78F10433C4DB}"/>
              </a:ext>
            </a:extLst>
          </p:cNvPr>
          <p:cNvSpPr txBox="1">
            <a:spLocks/>
          </p:cNvSpPr>
          <p:nvPr/>
        </p:nvSpPr>
        <p:spPr>
          <a:xfrm>
            <a:off x="4022217" y="2372369"/>
            <a:ext cx="4742724" cy="340079"/>
          </a:xfrm>
          <a:prstGeom prst="rect">
            <a:avLst/>
          </a:prstGeom>
          <a:noFill/>
          <a:effectLst/>
        </p:spPr>
        <p:txBody>
          <a:bodyPr vert="horz" lIns="0" tIns="45720" rIns="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ranklin Gothic Book" panose="020B05030201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ranklin Gothic Book" panose="020B05030201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300"/>
              </a:spcAft>
              <a:buNone/>
            </a:pPr>
            <a:r>
              <a:rPr lang="en-US" sz="1800" b="1" dirty="0">
                <a:solidFill>
                  <a:srgbClr val="003E67"/>
                </a:solidFill>
              </a:rPr>
              <a:t>Contracting Opportunities: </a:t>
            </a:r>
            <a:r>
              <a:rPr lang="en-US" sz="1800" b="1" dirty="0">
                <a:hlinkClick r:id="rId9"/>
              </a:rPr>
              <a:t>SAM.gov</a:t>
            </a:r>
            <a:endParaRPr lang="en-US" sz="1800" b="1" dirty="0">
              <a:solidFill>
                <a:schemeClr val="accent5">
                  <a:lumMod val="75000"/>
                </a:schemeClr>
              </a:solidFill>
            </a:endParaRPr>
          </a:p>
        </p:txBody>
      </p:sp>
      <p:sp>
        <p:nvSpPr>
          <p:cNvPr id="15" name="Content Placeholder 2">
            <a:extLst>
              <a:ext uri="{FF2B5EF4-FFF2-40B4-BE49-F238E27FC236}">
                <a16:creationId xmlns:a16="http://schemas.microsoft.com/office/drawing/2014/main" id="{2535DF8B-5A8B-414B-BEA8-E411D66CCE90}"/>
              </a:ext>
            </a:extLst>
          </p:cNvPr>
          <p:cNvSpPr txBox="1">
            <a:spLocks/>
          </p:cNvSpPr>
          <p:nvPr/>
        </p:nvSpPr>
        <p:spPr>
          <a:xfrm>
            <a:off x="4022218" y="4455955"/>
            <a:ext cx="7831529" cy="551658"/>
          </a:xfrm>
          <a:prstGeom prst="rect">
            <a:avLst/>
          </a:prstGeom>
          <a:noFill/>
          <a:effectLst/>
        </p:spPr>
        <p:txBody>
          <a:bodyPr vert="horz" lIns="0" tIns="45720" rIns="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ranklin Gothic Book" panose="020B05030201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ranklin Gothic Book" panose="020B05030201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300"/>
              </a:spcAft>
              <a:buNone/>
            </a:pPr>
            <a:r>
              <a:rPr lang="en-US" sz="1800" b="1" dirty="0">
                <a:solidFill>
                  <a:srgbClr val="003E67"/>
                </a:solidFill>
              </a:rPr>
              <a:t>Key Contacts: </a:t>
            </a:r>
            <a:r>
              <a:rPr lang="en-US" sz="1800" b="1" dirty="0">
                <a:latin typeface="Franklin Gothic Book" panose="020B0503020102020204" pitchFamily="34" charset="0"/>
                <a:hlinkClick r:id="rId10"/>
              </a:rPr>
              <a:t>Component Industry Liaisons </a:t>
            </a:r>
            <a:r>
              <a:rPr lang="en-US" sz="1800" b="1" dirty="0">
                <a:solidFill>
                  <a:srgbClr val="003E67"/>
                </a:solidFill>
              </a:rPr>
              <a:t>and</a:t>
            </a:r>
            <a:r>
              <a:rPr lang="en-US" sz="1800" dirty="0">
                <a:latin typeface="Franklin Gothic Book" panose="020B0503020102020204" pitchFamily="34" charset="0"/>
              </a:rPr>
              <a:t> </a:t>
            </a:r>
            <a:r>
              <a:rPr lang="en-US" sz="1800" b="1" dirty="0">
                <a:hlinkClick r:id="rId11"/>
              </a:rPr>
              <a:t>Small Business Specialists</a:t>
            </a:r>
            <a:endParaRPr lang="en-US" sz="1800" b="1" dirty="0"/>
          </a:p>
        </p:txBody>
      </p:sp>
      <p:sp>
        <p:nvSpPr>
          <p:cNvPr id="16" name="Content Placeholder 2">
            <a:extLst>
              <a:ext uri="{FF2B5EF4-FFF2-40B4-BE49-F238E27FC236}">
                <a16:creationId xmlns:a16="http://schemas.microsoft.com/office/drawing/2014/main" id="{F4789C70-DDF6-4880-B3BB-15C35A0CB665}"/>
              </a:ext>
            </a:extLst>
          </p:cNvPr>
          <p:cNvSpPr txBox="1">
            <a:spLocks/>
          </p:cNvSpPr>
          <p:nvPr/>
        </p:nvSpPr>
        <p:spPr>
          <a:xfrm>
            <a:off x="4022218" y="5706773"/>
            <a:ext cx="7560036" cy="340079"/>
          </a:xfrm>
          <a:prstGeom prst="rect">
            <a:avLst/>
          </a:prstGeom>
          <a:noFill/>
          <a:effectLst/>
        </p:spPr>
        <p:txBody>
          <a:bodyPr vert="horz" lIns="0" tIns="45720" rIns="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ranklin Gothic Book" panose="020B05030201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ranklin Gothic Book" panose="020B05030201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nSpc>
                <a:spcPct val="100000"/>
              </a:lnSpc>
              <a:spcBef>
                <a:spcPts val="0"/>
              </a:spcBef>
              <a:spcAft>
                <a:spcPts val="300"/>
              </a:spcAft>
              <a:buNone/>
            </a:pPr>
            <a:r>
              <a:rPr lang="en-US" sz="1800" b="1" dirty="0">
                <a:solidFill>
                  <a:srgbClr val="003E67"/>
                </a:solidFill>
                <a:hlinkClick r:id="rId12"/>
              </a:rPr>
              <a:t>Prime Contracting Opportunities</a:t>
            </a:r>
            <a:endParaRPr lang="en-US" sz="1800" dirty="0">
              <a:solidFill>
                <a:srgbClr val="003D5C"/>
              </a:solidFill>
              <a:latin typeface="Franklin Gothic Book" panose="020B0503020102020204" pitchFamily="34" charset="0"/>
            </a:endParaRPr>
          </a:p>
        </p:txBody>
      </p:sp>
      <p:sp>
        <p:nvSpPr>
          <p:cNvPr id="17" name="Content Placeholder 2">
            <a:extLst>
              <a:ext uri="{FF2B5EF4-FFF2-40B4-BE49-F238E27FC236}">
                <a16:creationId xmlns:a16="http://schemas.microsoft.com/office/drawing/2014/main" id="{5D317F75-4DCC-4905-A764-9B5A5291EB11}"/>
              </a:ext>
            </a:extLst>
          </p:cNvPr>
          <p:cNvSpPr txBox="1">
            <a:spLocks/>
          </p:cNvSpPr>
          <p:nvPr/>
        </p:nvSpPr>
        <p:spPr>
          <a:xfrm>
            <a:off x="4022218" y="4019084"/>
            <a:ext cx="4636297" cy="344872"/>
          </a:xfrm>
          <a:prstGeom prst="rect">
            <a:avLst/>
          </a:prstGeom>
          <a:noFill/>
          <a:effectLst/>
        </p:spPr>
        <p:txBody>
          <a:bodyPr vert="horz" lIns="0" tIns="45720" rIns="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ranklin Gothic Book" panose="020B05030201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ranklin Gothic Book" panose="020B05030201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Franklin Gothic Book" panose="020B05030201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300"/>
              </a:spcAft>
              <a:buNone/>
            </a:pPr>
            <a:r>
              <a:rPr lang="en-US" sz="1800" b="1" dirty="0">
                <a:solidFill>
                  <a:srgbClr val="003E67"/>
                </a:solidFill>
              </a:rPr>
              <a:t>Grant Opportunities: </a:t>
            </a:r>
            <a:r>
              <a:rPr lang="en-US" sz="1800" b="1" dirty="0">
                <a:hlinkClick r:id="rId13"/>
              </a:rPr>
              <a:t>Grants</a:t>
            </a:r>
            <a:endParaRPr lang="en-US" sz="1800" b="1" dirty="0">
              <a:solidFill>
                <a:srgbClr val="003D5C"/>
              </a:solidFill>
              <a:latin typeface="Franklin Gothic Book" panose="020B0503020102020204" pitchFamily="34" charset="0"/>
            </a:endParaRPr>
          </a:p>
        </p:txBody>
      </p:sp>
      <p:sp>
        <p:nvSpPr>
          <p:cNvPr id="18" name="Rectangle 17">
            <a:extLst>
              <a:ext uri="{FF2B5EF4-FFF2-40B4-BE49-F238E27FC236}">
                <a16:creationId xmlns:a16="http://schemas.microsoft.com/office/drawing/2014/main" id="{4311A75E-038C-25A9-8E1B-6399400BE0F2}"/>
              </a:ext>
            </a:extLst>
          </p:cNvPr>
          <p:cNvSpPr/>
          <p:nvPr/>
        </p:nvSpPr>
        <p:spPr>
          <a:xfrm>
            <a:off x="712306" y="1738964"/>
            <a:ext cx="3005255" cy="4387164"/>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TextBox 18">
            <a:extLst>
              <a:ext uri="{FF2B5EF4-FFF2-40B4-BE49-F238E27FC236}">
                <a16:creationId xmlns:a16="http://schemas.microsoft.com/office/drawing/2014/main" id="{D3A0F65C-AB94-9C55-5462-4675E0FDF343}"/>
              </a:ext>
            </a:extLst>
          </p:cNvPr>
          <p:cNvSpPr txBox="1"/>
          <p:nvPr/>
        </p:nvSpPr>
        <p:spPr>
          <a:xfrm>
            <a:off x="974361" y="2052731"/>
            <a:ext cx="2481145" cy="1077218"/>
          </a:xfrm>
          <a:prstGeom prst="rect">
            <a:avLst/>
          </a:prstGeom>
          <a:noFill/>
        </p:spPr>
        <p:txBody>
          <a:bodyPr wrap="square" rtlCol="0">
            <a:spAutoFit/>
          </a:bodyPr>
          <a:lstStyle/>
          <a:p>
            <a:pPr marL="0" indent="0" algn="ctr">
              <a:lnSpc>
                <a:spcPct val="100000"/>
              </a:lnSpc>
              <a:spcBef>
                <a:spcPts val="0"/>
              </a:spcBef>
              <a:spcAft>
                <a:spcPts val="600"/>
              </a:spcAft>
              <a:buFont typeface="Arial" panose="020B0604020202020204" pitchFamily="34" charset="0"/>
              <a:buNone/>
            </a:pPr>
            <a:r>
              <a:rPr lang="en-US" sz="3200" b="1" dirty="0">
                <a:solidFill>
                  <a:schemeClr val="bg1"/>
                </a:solidFill>
                <a:latin typeface="Franklin Gothic Book" panose="020B0503020102020204" pitchFamily="34" charset="0"/>
              </a:rPr>
              <a:t>Do Business </a:t>
            </a:r>
            <a:br>
              <a:rPr lang="en-US" sz="3200" b="1" dirty="0">
                <a:solidFill>
                  <a:schemeClr val="bg1"/>
                </a:solidFill>
                <a:latin typeface="Franklin Gothic Book" panose="020B0503020102020204" pitchFamily="34" charset="0"/>
              </a:rPr>
            </a:br>
            <a:r>
              <a:rPr lang="en-US" sz="3200" b="1" dirty="0">
                <a:solidFill>
                  <a:schemeClr val="bg1"/>
                </a:solidFill>
                <a:latin typeface="Franklin Gothic Book" panose="020B0503020102020204" pitchFamily="34" charset="0"/>
              </a:rPr>
              <a:t>with DHS</a:t>
            </a:r>
          </a:p>
        </p:txBody>
      </p:sp>
      <p:pic>
        <p:nvPicPr>
          <p:cNvPr id="21" name="Picture 20" descr="Qr code&#10;&#10;Description automatically generated">
            <a:extLst>
              <a:ext uri="{FF2B5EF4-FFF2-40B4-BE49-F238E27FC236}">
                <a16:creationId xmlns:a16="http://schemas.microsoft.com/office/drawing/2014/main" id="{A572F5A2-C01B-C2A7-016F-A7089A6B9CDC}"/>
              </a:ext>
            </a:extLst>
          </p:cNvPr>
          <p:cNvPicPr>
            <a:picLocks noChangeAspect="1"/>
          </p:cNvPicPr>
          <p:nvPr/>
        </p:nvPicPr>
        <p:blipFill>
          <a:blip r:embed="rId14"/>
          <a:stretch>
            <a:fillRect/>
          </a:stretch>
        </p:blipFill>
        <p:spPr>
          <a:xfrm>
            <a:off x="974361" y="3339792"/>
            <a:ext cx="2445424" cy="2445424"/>
          </a:xfrm>
          <a:prstGeom prst="rect">
            <a:avLst/>
          </a:prstGeom>
        </p:spPr>
      </p:pic>
    </p:spTree>
    <p:extLst>
      <p:ext uri="{BB962C8B-B14F-4D97-AF65-F5344CB8AC3E}">
        <p14:creationId xmlns:p14="http://schemas.microsoft.com/office/powerpoint/2010/main" val="60292319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71977" y="792727"/>
            <a:ext cx="11257645" cy="461665"/>
          </a:xfrm>
          <a:prstGeom prst="rect">
            <a:avLst/>
          </a:prstGeom>
          <a:solidFill>
            <a:schemeClr val="bg1"/>
          </a:solidFill>
          <a:ln>
            <a:noFill/>
          </a:ln>
        </p:spPr>
        <p:style>
          <a:lnRef idx="1">
            <a:schemeClr val="accent1"/>
          </a:lnRef>
          <a:fillRef idx="2">
            <a:schemeClr val="accent1"/>
          </a:fillRef>
          <a:effectRef idx="1">
            <a:schemeClr val="accent1"/>
          </a:effectRef>
          <a:fontRef idx="minor">
            <a:schemeClr val="dk1"/>
          </a:fontRef>
        </p:style>
        <p:txBody>
          <a:bodyPr wrap="square" rtlCol="0">
            <a:spAutoFit/>
          </a:bodyPr>
          <a:lstStyle/>
          <a:p>
            <a:endParaRPr lang="en-US" sz="2400" dirty="0">
              <a:latin typeface="Franklin Gothic Book" panose="020B0503020102020204" pitchFamily="34" charset="0"/>
            </a:endParaRPr>
          </a:p>
        </p:txBody>
      </p:sp>
      <p:sp>
        <p:nvSpPr>
          <p:cNvPr id="9" name="Rectangle 3"/>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latin typeface="Franklin Gothic Book" panose="020B0503020102020204" pitchFamily="34" charset="0"/>
            </a:endParaRPr>
          </a:p>
        </p:txBody>
      </p:sp>
      <p:sp>
        <p:nvSpPr>
          <p:cNvPr id="2" name="Slide Number Placeholder 1"/>
          <p:cNvSpPr>
            <a:spLocks noGrp="1"/>
          </p:cNvSpPr>
          <p:nvPr>
            <p:ph type="sldNum" sz="quarter" idx="10"/>
          </p:nvPr>
        </p:nvSpPr>
        <p:spPr/>
        <p:txBody>
          <a:bodyPr/>
          <a:lstStyle/>
          <a:p>
            <a:fld id="{4FAB73BC-B049-4115-A692-8D63A059BFB8}" type="slidenum">
              <a:rPr lang="en-US" smtClean="0"/>
              <a:t>61</a:t>
            </a:fld>
            <a:endParaRPr lang="en-US" dirty="0"/>
          </a:p>
        </p:txBody>
      </p:sp>
      <p:grpSp>
        <p:nvGrpSpPr>
          <p:cNvPr id="12" name="Group 11">
            <a:extLst>
              <a:ext uri="{FF2B5EF4-FFF2-40B4-BE49-F238E27FC236}">
                <a16:creationId xmlns:a16="http://schemas.microsoft.com/office/drawing/2014/main" id="{42DF906D-4C43-4542-A1C4-6CDD9B4BE9B1}"/>
              </a:ext>
            </a:extLst>
          </p:cNvPr>
          <p:cNvGrpSpPr/>
          <p:nvPr/>
        </p:nvGrpSpPr>
        <p:grpSpPr>
          <a:xfrm>
            <a:off x="3329345" y="1698716"/>
            <a:ext cx="3003930" cy="3333567"/>
            <a:chOff x="3455506" y="1608921"/>
            <a:chExt cx="3003930" cy="3333567"/>
          </a:xfrm>
        </p:grpSpPr>
        <p:grpSp>
          <p:nvGrpSpPr>
            <p:cNvPr id="18" name="Group 17">
              <a:extLst>
                <a:ext uri="{FF2B5EF4-FFF2-40B4-BE49-F238E27FC236}">
                  <a16:creationId xmlns:a16="http://schemas.microsoft.com/office/drawing/2014/main" id="{965FEE6F-BDBC-F44D-A82E-01E573E93035}"/>
                </a:ext>
              </a:extLst>
            </p:cNvPr>
            <p:cNvGrpSpPr/>
            <p:nvPr/>
          </p:nvGrpSpPr>
          <p:grpSpPr>
            <a:xfrm>
              <a:off x="3455506" y="1608921"/>
              <a:ext cx="3003930" cy="3333567"/>
              <a:chOff x="3472421" y="1861358"/>
              <a:chExt cx="3003930" cy="3333567"/>
            </a:xfrm>
          </p:grpSpPr>
          <p:sp>
            <p:nvSpPr>
              <p:cNvPr id="20" name="Oval 19">
                <a:extLst>
                  <a:ext uri="{FF2B5EF4-FFF2-40B4-BE49-F238E27FC236}">
                    <a16:creationId xmlns:a16="http://schemas.microsoft.com/office/drawing/2014/main" id="{2FE6AEBA-56BB-5D42-8221-806FE81F1E78}"/>
                  </a:ext>
                </a:extLst>
              </p:cNvPr>
              <p:cNvSpPr/>
              <p:nvPr/>
            </p:nvSpPr>
            <p:spPr>
              <a:xfrm>
                <a:off x="3479151" y="1861358"/>
                <a:ext cx="2997200" cy="2997200"/>
              </a:xfrm>
              <a:prstGeom prst="ellipse">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riangle 20">
                <a:extLst>
                  <a:ext uri="{FF2B5EF4-FFF2-40B4-BE49-F238E27FC236}">
                    <a16:creationId xmlns:a16="http://schemas.microsoft.com/office/drawing/2014/main" id="{652770F4-7DF6-3D4B-87AE-3FD3EF368335}"/>
                  </a:ext>
                </a:extLst>
              </p:cNvPr>
              <p:cNvSpPr/>
              <p:nvPr/>
            </p:nvSpPr>
            <p:spPr>
              <a:xfrm rot="13421655">
                <a:off x="3472421" y="4212262"/>
                <a:ext cx="723440" cy="982663"/>
              </a:xfrm>
              <a:prstGeom prst="triangle">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9" name="TextBox 18">
              <a:extLst>
                <a:ext uri="{FF2B5EF4-FFF2-40B4-BE49-F238E27FC236}">
                  <a16:creationId xmlns:a16="http://schemas.microsoft.com/office/drawing/2014/main" id="{F722CC46-867A-AF46-8652-F0DF87D47AFE}"/>
                </a:ext>
              </a:extLst>
            </p:cNvPr>
            <p:cNvSpPr txBox="1"/>
            <p:nvPr/>
          </p:nvSpPr>
          <p:spPr>
            <a:xfrm>
              <a:off x="4194279" y="1797197"/>
              <a:ext cx="1367649" cy="2400657"/>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sz="15000" dirty="0">
                  <a:solidFill>
                    <a:schemeClr val="bg1"/>
                  </a:solidFill>
                  <a:latin typeface="Franklin Gothic Book" panose="020B0503020102020204" pitchFamily="34" charset="0"/>
                </a:rPr>
                <a:t>Q</a:t>
              </a:r>
            </a:p>
          </p:txBody>
        </p:sp>
      </p:grpSp>
      <p:grpSp>
        <p:nvGrpSpPr>
          <p:cNvPr id="13" name="Group 12">
            <a:extLst>
              <a:ext uri="{FF2B5EF4-FFF2-40B4-BE49-F238E27FC236}">
                <a16:creationId xmlns:a16="http://schemas.microsoft.com/office/drawing/2014/main" id="{A89BDDD1-EF4E-C54B-BD7B-56952F8FFA75}"/>
              </a:ext>
            </a:extLst>
          </p:cNvPr>
          <p:cNvGrpSpPr/>
          <p:nvPr/>
        </p:nvGrpSpPr>
        <p:grpSpPr>
          <a:xfrm>
            <a:off x="5763508" y="2616349"/>
            <a:ext cx="2839634" cy="3131074"/>
            <a:chOff x="7318479" y="2815115"/>
            <a:chExt cx="2710306" cy="3005463"/>
          </a:xfrm>
        </p:grpSpPr>
        <p:grpSp>
          <p:nvGrpSpPr>
            <p:cNvPr id="14" name="Group 13">
              <a:extLst>
                <a:ext uri="{FF2B5EF4-FFF2-40B4-BE49-F238E27FC236}">
                  <a16:creationId xmlns:a16="http://schemas.microsoft.com/office/drawing/2014/main" id="{AAF2FAC7-CA3D-774B-82CD-982826D8D283}"/>
                </a:ext>
              </a:extLst>
            </p:cNvPr>
            <p:cNvGrpSpPr/>
            <p:nvPr/>
          </p:nvGrpSpPr>
          <p:grpSpPr>
            <a:xfrm>
              <a:off x="7318479" y="2815115"/>
              <a:ext cx="2710306" cy="3005463"/>
              <a:chOff x="5720514" y="2367714"/>
              <a:chExt cx="2432886" cy="2697831"/>
            </a:xfrm>
          </p:grpSpPr>
          <p:sp>
            <p:nvSpPr>
              <p:cNvPr id="16" name="Oval 15">
                <a:extLst>
                  <a:ext uri="{FF2B5EF4-FFF2-40B4-BE49-F238E27FC236}">
                    <a16:creationId xmlns:a16="http://schemas.microsoft.com/office/drawing/2014/main" id="{5AE86B97-0BA1-3940-889D-D3357809C481}"/>
                  </a:ext>
                </a:extLst>
              </p:cNvPr>
              <p:cNvSpPr/>
              <p:nvPr/>
            </p:nvSpPr>
            <p:spPr>
              <a:xfrm>
                <a:off x="5720514" y="2367714"/>
                <a:ext cx="2432886" cy="2432886"/>
              </a:xfrm>
              <a:prstGeom prst="ellipse">
                <a:avLst/>
              </a:prstGeom>
              <a:solidFill>
                <a:srgbClr val="0052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riangle 16">
                <a:extLst>
                  <a:ext uri="{FF2B5EF4-FFF2-40B4-BE49-F238E27FC236}">
                    <a16:creationId xmlns:a16="http://schemas.microsoft.com/office/drawing/2014/main" id="{8461FBB9-83E0-1B4C-BC7D-0AD4AAA01A02}"/>
                  </a:ext>
                </a:extLst>
              </p:cNvPr>
              <p:cNvSpPr/>
              <p:nvPr/>
            </p:nvSpPr>
            <p:spPr>
              <a:xfrm rot="8753020">
                <a:off x="7372453" y="4341645"/>
                <a:ext cx="520700" cy="723900"/>
              </a:xfrm>
              <a:prstGeom prst="triangle">
                <a:avLst/>
              </a:prstGeom>
              <a:solidFill>
                <a:srgbClr val="0052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5" name="TextBox 14">
              <a:extLst>
                <a:ext uri="{FF2B5EF4-FFF2-40B4-BE49-F238E27FC236}">
                  <a16:creationId xmlns:a16="http://schemas.microsoft.com/office/drawing/2014/main" id="{7E35C562-AB24-BB4A-9A31-54E640CA7F03}"/>
                </a:ext>
              </a:extLst>
            </p:cNvPr>
            <p:cNvSpPr txBox="1"/>
            <p:nvPr/>
          </p:nvSpPr>
          <p:spPr>
            <a:xfrm>
              <a:off x="8074382" y="2853215"/>
              <a:ext cx="1274699" cy="2400657"/>
            </a:xfrm>
            <a:prstGeom prst="rect">
              <a:avLst/>
            </a:prstGeom>
            <a:noFill/>
          </p:spPr>
          <p:txBody>
            <a:bodyPr wrap="square" rtlCol="0">
              <a:spAutoFit/>
            </a:bodyPr>
            <a:lstStyle/>
            <a:p>
              <a:r>
                <a:rPr lang="en-US" sz="15000" dirty="0">
                  <a:solidFill>
                    <a:schemeClr val="bg1"/>
                  </a:solidFill>
                  <a:effectLst>
                    <a:outerShdw blurRad="50800" dist="38100" dir="2700000" algn="tl" rotWithShape="0">
                      <a:prstClr val="black">
                        <a:alpha val="40000"/>
                      </a:prstClr>
                    </a:outerShdw>
                  </a:effectLst>
                  <a:latin typeface="Franklin Gothic Book" panose="020B0503020102020204" pitchFamily="34" charset="0"/>
                </a:rPr>
                <a:t>A</a:t>
              </a:r>
            </a:p>
          </p:txBody>
        </p:sp>
      </p:grpSp>
      <p:sp>
        <p:nvSpPr>
          <p:cNvPr id="3" name="Title 4">
            <a:extLst>
              <a:ext uri="{FF2B5EF4-FFF2-40B4-BE49-F238E27FC236}">
                <a16:creationId xmlns:a16="http://schemas.microsoft.com/office/drawing/2014/main" id="{9E9FB8DB-4788-3FC3-2D67-479B1F66AE41}"/>
              </a:ext>
            </a:extLst>
          </p:cNvPr>
          <p:cNvSpPr>
            <a:spLocks noGrp="1"/>
          </p:cNvSpPr>
          <p:nvPr>
            <p:ph type="title"/>
          </p:nvPr>
        </p:nvSpPr>
        <p:spPr>
          <a:xfrm>
            <a:off x="685800" y="800864"/>
            <a:ext cx="10793896" cy="635609"/>
          </a:xfrm>
        </p:spPr>
        <p:txBody>
          <a:bodyPr>
            <a:normAutofit/>
          </a:bodyPr>
          <a:lstStyle/>
          <a:p>
            <a:r>
              <a:rPr lang="en-US" sz="3200" dirty="0"/>
              <a:t>Questions &amp; Answers</a:t>
            </a:r>
          </a:p>
        </p:txBody>
      </p:sp>
      <p:sp>
        <p:nvSpPr>
          <p:cNvPr id="22" name="TextBox 21">
            <a:extLst>
              <a:ext uri="{FF2B5EF4-FFF2-40B4-BE49-F238E27FC236}">
                <a16:creationId xmlns:a16="http://schemas.microsoft.com/office/drawing/2014/main" id="{40173BAD-BDB0-455F-97A2-CDCAAC96BCBA}"/>
              </a:ext>
            </a:extLst>
          </p:cNvPr>
          <p:cNvSpPr txBox="1"/>
          <p:nvPr/>
        </p:nvSpPr>
        <p:spPr>
          <a:xfrm>
            <a:off x="5599372" y="2845451"/>
            <a:ext cx="698348" cy="1200329"/>
          </a:xfrm>
          <a:prstGeom prst="rect">
            <a:avLst/>
          </a:prstGeom>
          <a:noFill/>
        </p:spPr>
        <p:txBody>
          <a:bodyPr wrap="square">
            <a:spAutoFit/>
          </a:bodyPr>
          <a:lstStyle/>
          <a:p>
            <a:r>
              <a:rPr lang="en-US" sz="7200" dirty="0">
                <a:solidFill>
                  <a:schemeClr val="bg1"/>
                </a:solidFill>
                <a:effectLst>
                  <a:outerShdw blurRad="50800" dist="38100" dir="2700000" algn="tl" rotWithShape="0">
                    <a:prstClr val="black">
                      <a:alpha val="40000"/>
                    </a:prstClr>
                  </a:outerShdw>
                </a:effectLst>
                <a:latin typeface="Franklin Gothic Book" panose="020B0503020102020204" pitchFamily="34" charset="0"/>
              </a:rPr>
              <a:t>&amp;</a:t>
            </a:r>
          </a:p>
        </p:txBody>
      </p:sp>
    </p:spTree>
    <p:extLst>
      <p:ext uri="{BB962C8B-B14F-4D97-AF65-F5344CB8AC3E}">
        <p14:creationId xmlns:p14="http://schemas.microsoft.com/office/powerpoint/2010/main" val="13349103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078F919E-A20D-F84E-948F-A240943B35CD}"/>
              </a:ext>
            </a:extLst>
          </p:cNvPr>
          <p:cNvSpPr>
            <a:spLocks noGrp="1"/>
          </p:cNvSpPr>
          <p:nvPr>
            <p:ph type="sldNum" sz="quarter" idx="10"/>
          </p:nvPr>
        </p:nvSpPr>
        <p:spPr/>
        <p:txBody>
          <a:bodyPr/>
          <a:lstStyle/>
          <a:p>
            <a:fld id="{608A590B-EA45-4811-A9A8-40DF519EF08C}" type="slidenum">
              <a:rPr lang="en-US" smtClean="0"/>
              <a:pPr/>
              <a:t>7</a:t>
            </a:fld>
            <a:endParaRPr lang="en-US" dirty="0"/>
          </a:p>
        </p:txBody>
      </p:sp>
      <p:pic>
        <p:nvPicPr>
          <p:cNvPr id="8" name="Graphic 7" descr="Bullseye with solid fill">
            <a:extLst>
              <a:ext uri="{FF2B5EF4-FFF2-40B4-BE49-F238E27FC236}">
                <a16:creationId xmlns:a16="http://schemas.microsoft.com/office/drawing/2014/main" id="{80486440-C40B-B04C-BD1D-A07810FDA02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23321" y="4153678"/>
            <a:ext cx="750490" cy="750490"/>
          </a:xfrm>
          <a:prstGeom prst="rect">
            <a:avLst/>
          </a:prstGeom>
        </p:spPr>
      </p:pic>
      <p:sp>
        <p:nvSpPr>
          <p:cNvPr id="13" name="Text Placeholder 2">
            <a:extLst>
              <a:ext uri="{FF2B5EF4-FFF2-40B4-BE49-F238E27FC236}">
                <a16:creationId xmlns:a16="http://schemas.microsoft.com/office/drawing/2014/main" id="{0729F9AE-8BDB-EE42-9307-11DD4142BDB2}"/>
              </a:ext>
            </a:extLst>
          </p:cNvPr>
          <p:cNvSpPr txBox="1">
            <a:spLocks/>
          </p:cNvSpPr>
          <p:nvPr/>
        </p:nvSpPr>
        <p:spPr>
          <a:xfrm>
            <a:off x="7514060" y="4284207"/>
            <a:ext cx="2587793" cy="463624"/>
          </a:xfrm>
          <a:prstGeom prst="rect">
            <a:avLst/>
          </a:prstGeom>
          <a:noFill/>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800" b="1" u="none" kern="1200">
                <a:solidFill>
                  <a:schemeClr val="bg1"/>
                </a:solidFill>
                <a:latin typeface="Franklin Gothic Book" panose="020B05030201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Franklin Gothic Book" panose="020B05030201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Franklin Gothic Book" panose="020B05030201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Franklin Gothic Book" panose="020B05030201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Franklin Gothic Book" panose="020B05030201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dirty="0"/>
              <a:t>DHS Visio</a:t>
            </a:r>
          </a:p>
        </p:txBody>
      </p:sp>
      <p:sp>
        <p:nvSpPr>
          <p:cNvPr id="9" name="TextBox 8">
            <a:extLst>
              <a:ext uri="{FF2B5EF4-FFF2-40B4-BE49-F238E27FC236}">
                <a16:creationId xmlns:a16="http://schemas.microsoft.com/office/drawing/2014/main" id="{41EAE275-6313-41E5-947B-F591915081E6}"/>
              </a:ext>
            </a:extLst>
          </p:cNvPr>
          <p:cNvSpPr txBox="1"/>
          <p:nvPr/>
        </p:nvSpPr>
        <p:spPr>
          <a:xfrm>
            <a:off x="725907" y="3203055"/>
            <a:ext cx="10753790" cy="2834622"/>
          </a:xfrm>
          <a:prstGeom prst="rect">
            <a:avLst/>
          </a:prstGeom>
          <a:noFill/>
        </p:spPr>
        <p:txBody>
          <a:bodyPr wrap="square" rtlCol="0">
            <a:spAutoFit/>
          </a:bodyPr>
          <a:lstStyle/>
          <a:p>
            <a:pPr marL="0" marR="0">
              <a:lnSpc>
                <a:spcPct val="90000"/>
              </a:lnSpc>
              <a:spcBef>
                <a:spcPts val="0"/>
              </a:spcBef>
              <a:spcAft>
                <a:spcPts val="0"/>
              </a:spcAft>
            </a:pPr>
            <a:r>
              <a:rPr lang="en-US" dirty="0">
                <a:solidFill>
                  <a:srgbClr val="005188"/>
                </a:solidFill>
                <a:effectLst/>
                <a:latin typeface="Franklin Gothic Book" panose="020B0503020102020204" pitchFamily="34" charset="0"/>
                <a:ea typeface="Times New Roman" panose="02020603050405020304" pitchFamily="18" charset="0"/>
                <a:cs typeface="Times New Roman" panose="02020603050405020304" pitchFamily="18" charset="0"/>
              </a:rPr>
              <a:t>DHS was formed following the September 11, 2001 attacks, under the </a:t>
            </a:r>
            <a:r>
              <a:rPr lang="en-US" u="sng" dirty="0">
                <a:solidFill>
                  <a:srgbClr val="005188"/>
                </a:solidFill>
                <a:effectLst/>
                <a:latin typeface="Franklin Gothic Book" panose="020B0503020102020204" pitchFamily="34" charset="0"/>
                <a:ea typeface="Times New Roman" panose="02020603050405020304" pitchFamily="18" charset="0"/>
                <a:cs typeface="Times New Roman" panose="02020603050405020304" pitchFamily="18" charset="0"/>
                <a:hlinkClick r:id="rId5"/>
              </a:rPr>
              <a:t>Homeland Security Act of 2002</a:t>
            </a:r>
            <a:r>
              <a:rPr lang="en-US" dirty="0">
                <a:solidFill>
                  <a:srgbClr val="005188"/>
                </a:solidFill>
                <a:effectLst/>
                <a:latin typeface="Franklin Gothic Book" panose="020B0503020102020204" pitchFamily="34" charset="0"/>
                <a:ea typeface="Times New Roman" panose="02020603050405020304" pitchFamily="18" charset="0"/>
                <a:cs typeface="Times New Roman" panose="02020603050405020304" pitchFamily="18" charset="0"/>
              </a:rPr>
              <a:t>, and began operations on March 1, 2003. </a:t>
            </a:r>
          </a:p>
          <a:p>
            <a:pPr marL="0" marR="0">
              <a:lnSpc>
                <a:spcPct val="90000"/>
              </a:lnSpc>
              <a:spcBef>
                <a:spcPts val="0"/>
              </a:spcBef>
              <a:spcAft>
                <a:spcPts val="0"/>
              </a:spcAft>
            </a:pPr>
            <a:r>
              <a:rPr lang="en-US" dirty="0">
                <a:solidFill>
                  <a:srgbClr val="005188"/>
                </a:solidFill>
                <a:effectLst/>
                <a:latin typeface="Franklin Gothic Book" panose="020B0503020102020204" pitchFamily="34" charset="0"/>
                <a:ea typeface="Times New Roman" panose="02020603050405020304" pitchFamily="18" charset="0"/>
                <a:cs typeface="Times New Roman" panose="02020603050405020304" pitchFamily="18" charset="0"/>
              </a:rPr>
              <a:t> </a:t>
            </a:r>
            <a:endParaRPr lang="en-US"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endParaRPr>
          </a:p>
          <a:p>
            <a:pPr marL="0" marR="0">
              <a:lnSpc>
                <a:spcPct val="90000"/>
              </a:lnSpc>
              <a:spcBef>
                <a:spcPts val="0"/>
              </a:spcBef>
              <a:spcAft>
                <a:spcPts val="0"/>
              </a:spcAft>
            </a:pPr>
            <a:r>
              <a:rPr lang="en-US" dirty="0">
                <a:solidFill>
                  <a:srgbClr val="005188"/>
                </a:solidFill>
                <a:effectLst/>
                <a:latin typeface="Franklin Gothic Book" panose="020B0503020102020204" pitchFamily="34" charset="0"/>
                <a:ea typeface="Times New Roman" panose="02020603050405020304" pitchFamily="18" charset="0"/>
                <a:cs typeface="Times New Roman" panose="02020603050405020304" pitchFamily="18" charset="0"/>
              </a:rPr>
              <a:t>DHS helps our country by stopping terrorism and homeland security threats, securing cyberspace and critical infrastructure, protecting U.S. borders, combating crimes of exploitation and protecting victims, protecting ou</a:t>
            </a:r>
            <a:r>
              <a:rPr lang="en-US" dirty="0">
                <a:solidFill>
                  <a:srgbClr val="005188"/>
                </a:solidFill>
                <a:latin typeface="Franklin Gothic Book" panose="020B0503020102020204" pitchFamily="34" charset="0"/>
                <a:ea typeface="Times New Roman" panose="02020603050405020304" pitchFamily="18" charset="0"/>
                <a:cs typeface="Times New Roman" panose="02020603050405020304" pitchFamily="18" charset="0"/>
              </a:rPr>
              <a:t>r economy, and preparing and responding to disasters. </a:t>
            </a:r>
            <a:r>
              <a:rPr lang="en-US" dirty="0">
                <a:solidFill>
                  <a:srgbClr val="005188"/>
                </a:solidFill>
                <a:effectLst/>
                <a:latin typeface="Franklin Gothic Book" panose="020B0503020102020204" pitchFamily="34" charset="0"/>
                <a:ea typeface="Times New Roman" panose="02020603050405020304" pitchFamily="18" charset="0"/>
                <a:cs typeface="Times New Roman" panose="02020603050405020304" pitchFamily="18" charset="0"/>
              </a:rPr>
              <a:t> </a:t>
            </a:r>
            <a:endParaRPr lang="en-US"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endParaRPr>
          </a:p>
          <a:p>
            <a:pPr marL="0" marR="0">
              <a:lnSpc>
                <a:spcPct val="90000"/>
              </a:lnSpc>
              <a:spcBef>
                <a:spcPts val="0"/>
              </a:spcBef>
              <a:spcAft>
                <a:spcPts val="0"/>
              </a:spcAft>
            </a:pPr>
            <a:r>
              <a:rPr lang="en-US" dirty="0">
                <a:solidFill>
                  <a:srgbClr val="005188"/>
                </a:solidFill>
                <a:effectLst/>
                <a:latin typeface="Franklin Gothic Book" panose="020B0503020102020204" pitchFamily="34" charset="0"/>
                <a:ea typeface="Times New Roman" panose="02020603050405020304" pitchFamily="18" charset="0"/>
                <a:cs typeface="Times New Roman" panose="02020603050405020304" pitchFamily="18" charset="0"/>
              </a:rPr>
              <a:t> </a:t>
            </a:r>
            <a:endParaRPr lang="en-US"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endParaRPr>
          </a:p>
          <a:p>
            <a:pPr marL="0" marR="0">
              <a:lnSpc>
                <a:spcPct val="90000"/>
              </a:lnSpc>
              <a:spcBef>
                <a:spcPts val="0"/>
              </a:spcBef>
              <a:spcAft>
                <a:spcPts val="0"/>
              </a:spcAft>
            </a:pPr>
            <a:r>
              <a:rPr lang="en-US" dirty="0">
                <a:solidFill>
                  <a:srgbClr val="005188"/>
                </a:solidFill>
                <a:effectLst/>
                <a:latin typeface="Franklin Gothic Book" panose="020B0503020102020204" pitchFamily="34" charset="0"/>
                <a:ea typeface="Times New Roman" panose="02020603050405020304" pitchFamily="18" charset="0"/>
                <a:cs typeface="Times New Roman" panose="02020603050405020304" pitchFamily="18" charset="0"/>
              </a:rPr>
              <a:t>DHS is the third largest Cabinet department, after the Department of Defense and the Department of Veterans Affairs. It was formed in part by other existing </a:t>
            </a:r>
            <a:r>
              <a:rPr lang="en-US" dirty="0">
                <a:solidFill>
                  <a:srgbClr val="005188"/>
                </a:solidFill>
                <a:effectLst/>
                <a:latin typeface="Franklin Gothic Book" panose="020B0503020102020204" pitchFamily="34" charset="0"/>
                <a:ea typeface="Times New Roman" panose="02020603050405020304" pitchFamily="18" charset="0"/>
                <a:cs typeface="Times New Roman" panose="02020603050405020304" pitchFamily="18" charset="0"/>
                <a:hlinkClick r:id="rId6"/>
              </a:rPr>
              <a:t>federal agencies joining the Department </a:t>
            </a:r>
            <a:r>
              <a:rPr lang="en-US" dirty="0">
                <a:solidFill>
                  <a:srgbClr val="005188"/>
                </a:solidFill>
                <a:effectLst/>
                <a:latin typeface="Franklin Gothic Book" panose="020B0503020102020204" pitchFamily="34" charset="0"/>
                <a:ea typeface="Times New Roman" panose="02020603050405020304" pitchFamily="18" charset="0"/>
                <a:cs typeface="Times New Roman" panose="02020603050405020304" pitchFamily="18" charset="0"/>
              </a:rPr>
              <a:t>as well as the creation of new offices and Components. </a:t>
            </a:r>
            <a:endParaRPr lang="en-US" u="sng" dirty="0">
              <a:solidFill>
                <a:srgbClr val="005188"/>
              </a:solidFill>
              <a:latin typeface="Franklin Gothic Book" panose="020B0503020102020204" pitchFamily="34" charset="0"/>
              <a:ea typeface="Calibri" panose="020F0502020204030204" pitchFamily="34" charset="0"/>
              <a:cs typeface="Times New Roman" panose="02020603050405020304" pitchFamily="18" charset="0"/>
            </a:endParaRPr>
          </a:p>
          <a:p>
            <a:pPr marL="0" marR="0">
              <a:lnSpc>
                <a:spcPct val="90000"/>
              </a:lnSpc>
              <a:spcBef>
                <a:spcPts val="0"/>
              </a:spcBef>
              <a:spcAft>
                <a:spcPts val="0"/>
              </a:spcAft>
            </a:pPr>
            <a:endParaRPr lang="en-US" dirty="0">
              <a:solidFill>
                <a:srgbClr val="005188"/>
              </a:solidFill>
              <a:effectLst/>
              <a:latin typeface="Franklin Gothic Book" panose="020B0503020102020204" pitchFamily="34" charset="0"/>
              <a:ea typeface="Calibri" panose="020F0502020204030204" pitchFamily="34" charset="0"/>
              <a:cs typeface="Times New Roman" panose="02020603050405020304" pitchFamily="18" charset="0"/>
            </a:endParaRPr>
          </a:p>
        </p:txBody>
      </p:sp>
      <p:sp>
        <p:nvSpPr>
          <p:cNvPr id="14" name="Rectangle 13">
            <a:extLst>
              <a:ext uri="{FF2B5EF4-FFF2-40B4-BE49-F238E27FC236}">
                <a16:creationId xmlns:a16="http://schemas.microsoft.com/office/drawing/2014/main" id="{28188024-21FE-66BB-31CA-54744569EE67}"/>
              </a:ext>
            </a:extLst>
          </p:cNvPr>
          <p:cNvSpPr/>
          <p:nvPr/>
        </p:nvSpPr>
        <p:spPr>
          <a:xfrm>
            <a:off x="712306" y="1496532"/>
            <a:ext cx="10793894" cy="542261"/>
          </a:xfrm>
          <a:prstGeom prst="rect">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3E3DBA00-5A15-B854-7D68-0507FFADCD6B}"/>
              </a:ext>
            </a:extLst>
          </p:cNvPr>
          <p:cNvSpPr/>
          <p:nvPr/>
        </p:nvSpPr>
        <p:spPr>
          <a:xfrm>
            <a:off x="712306" y="2008936"/>
            <a:ext cx="10793894" cy="681715"/>
          </a:xfrm>
          <a:prstGeom prst="rect">
            <a:avLst/>
          </a:prstGeom>
          <a:solidFill>
            <a:srgbClr val="005188">
              <a:alpha val="151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
            <a:extLst>
              <a:ext uri="{FF2B5EF4-FFF2-40B4-BE49-F238E27FC236}">
                <a16:creationId xmlns:a16="http://schemas.microsoft.com/office/drawing/2014/main" id="{8C782452-DF8E-63A5-495D-7C411846EA84}"/>
              </a:ext>
            </a:extLst>
          </p:cNvPr>
          <p:cNvSpPr>
            <a:spLocks noGrp="1"/>
          </p:cNvSpPr>
          <p:nvPr>
            <p:ph type="body" idx="1"/>
          </p:nvPr>
        </p:nvSpPr>
        <p:spPr>
          <a:xfrm>
            <a:off x="861924" y="1385119"/>
            <a:ext cx="10644276" cy="791897"/>
          </a:xfrm>
          <a:noFill/>
        </p:spPr>
        <p:txBody>
          <a:bodyPr/>
          <a:lstStyle/>
          <a:p>
            <a:pPr algn="ctr"/>
            <a:r>
              <a:rPr lang="en-US" sz="3200" b="0" dirty="0"/>
              <a:t>DHS Mission</a:t>
            </a:r>
          </a:p>
        </p:txBody>
      </p:sp>
      <p:sp>
        <p:nvSpPr>
          <p:cNvPr id="18" name="Content Placeholder 3">
            <a:extLst>
              <a:ext uri="{FF2B5EF4-FFF2-40B4-BE49-F238E27FC236}">
                <a16:creationId xmlns:a16="http://schemas.microsoft.com/office/drawing/2014/main" id="{741F1AFC-998A-27A9-21DA-36C9C1D4A64A}"/>
              </a:ext>
            </a:extLst>
          </p:cNvPr>
          <p:cNvSpPr>
            <a:spLocks noGrp="1"/>
          </p:cNvSpPr>
          <p:nvPr>
            <p:ph sz="half" idx="2"/>
          </p:nvPr>
        </p:nvSpPr>
        <p:spPr>
          <a:xfrm>
            <a:off x="712306" y="2206372"/>
            <a:ext cx="10793894" cy="484279"/>
          </a:xfrm>
          <a:noFill/>
        </p:spPr>
        <p:txBody>
          <a:bodyPr>
            <a:noAutofit/>
          </a:bodyPr>
          <a:lstStyle/>
          <a:p>
            <a:pPr marL="0" indent="0" algn="ctr">
              <a:buNone/>
            </a:pPr>
            <a:r>
              <a:rPr lang="en-US" sz="2000" dirty="0">
                <a:solidFill>
                  <a:srgbClr val="005188"/>
                </a:solidFill>
              </a:rPr>
              <a:t>With honor and integrity, we will safeguard the American people, our homeland, and our values.</a:t>
            </a:r>
          </a:p>
        </p:txBody>
      </p:sp>
      <p:grpSp>
        <p:nvGrpSpPr>
          <p:cNvPr id="11" name="Group 10">
            <a:extLst>
              <a:ext uri="{FF2B5EF4-FFF2-40B4-BE49-F238E27FC236}">
                <a16:creationId xmlns:a16="http://schemas.microsoft.com/office/drawing/2014/main" id="{12221B3C-C5B4-7840-63E0-75486742D9FA}"/>
              </a:ext>
            </a:extLst>
          </p:cNvPr>
          <p:cNvGrpSpPr/>
          <p:nvPr/>
        </p:nvGrpSpPr>
        <p:grpSpPr>
          <a:xfrm>
            <a:off x="10352098" y="752702"/>
            <a:ext cx="1850062" cy="584775"/>
            <a:chOff x="10352098" y="752702"/>
            <a:chExt cx="1850062" cy="584775"/>
          </a:xfrm>
        </p:grpSpPr>
        <p:sp>
          <p:nvSpPr>
            <p:cNvPr id="3" name="Rectangle 2">
              <a:extLst>
                <a:ext uri="{FF2B5EF4-FFF2-40B4-BE49-F238E27FC236}">
                  <a16:creationId xmlns:a16="http://schemas.microsoft.com/office/drawing/2014/main" id="{76D7CC6D-22C2-FA50-C9CA-8215AC78DFED}"/>
                </a:ext>
              </a:extLst>
            </p:cNvPr>
            <p:cNvSpPr/>
            <p:nvPr/>
          </p:nvSpPr>
          <p:spPr>
            <a:xfrm>
              <a:off x="10352098" y="752702"/>
              <a:ext cx="1850062" cy="58477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77C63AF9-B95C-48FA-B869-8F38CA4AF1EB}"/>
                </a:ext>
              </a:extLst>
            </p:cNvPr>
            <p:cNvSpPr txBox="1"/>
            <p:nvPr/>
          </p:nvSpPr>
          <p:spPr>
            <a:xfrm>
              <a:off x="10707209" y="859001"/>
              <a:ext cx="1411187"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2</a:t>
              </a:r>
              <a:endParaRPr lang="en-US" dirty="0">
                <a:solidFill>
                  <a:srgbClr val="3F3F3F"/>
                </a:solidFill>
                <a:effectLst/>
                <a:latin typeface="FranklinGothicURWBoo" pitchFamily="2" charset="77"/>
              </a:endParaRPr>
            </a:p>
          </p:txBody>
        </p:sp>
        <p:pic>
          <p:nvPicPr>
            <p:cNvPr id="6" name="Graphic 5" descr="Magnifying glass with solid fill">
              <a:extLst>
                <a:ext uri="{FF2B5EF4-FFF2-40B4-BE49-F238E27FC236}">
                  <a16:creationId xmlns:a16="http://schemas.microsoft.com/office/drawing/2014/main" id="{20822A76-CDD0-6CA1-15A1-D6DE1AE5F9B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427749" y="787645"/>
              <a:ext cx="509491" cy="509491"/>
            </a:xfrm>
            <a:prstGeom prst="rect">
              <a:avLst/>
            </a:prstGeom>
          </p:spPr>
        </p:pic>
      </p:grpSp>
    </p:spTree>
    <p:extLst>
      <p:ext uri="{BB962C8B-B14F-4D97-AF65-F5344CB8AC3E}">
        <p14:creationId xmlns:p14="http://schemas.microsoft.com/office/powerpoint/2010/main" val="3550489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56242AE4-4EB3-6A40-41B5-ADA694E3FEE3}"/>
              </a:ext>
            </a:extLst>
          </p:cNvPr>
          <p:cNvSpPr/>
          <p:nvPr/>
        </p:nvSpPr>
        <p:spPr>
          <a:xfrm>
            <a:off x="7390979" y="1787330"/>
            <a:ext cx="3902651" cy="1085790"/>
          </a:xfrm>
          <a:prstGeom prst="rect">
            <a:avLst/>
          </a:prstGeom>
          <a:solidFill>
            <a:srgbClr val="5E9732">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85F61A29-BC0C-7DC7-1B48-ECAE4AD9A281}"/>
              </a:ext>
            </a:extLst>
          </p:cNvPr>
          <p:cNvSpPr/>
          <p:nvPr/>
        </p:nvSpPr>
        <p:spPr>
          <a:xfrm>
            <a:off x="2023333" y="1787330"/>
            <a:ext cx="3902651" cy="1085790"/>
          </a:xfrm>
          <a:prstGeom prst="rect">
            <a:avLst/>
          </a:prstGeom>
          <a:solidFill>
            <a:srgbClr val="005188">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00063A31-D7AB-B458-9D9E-ECE63F6B1FD3}"/>
              </a:ext>
            </a:extLst>
          </p:cNvPr>
          <p:cNvSpPr/>
          <p:nvPr/>
        </p:nvSpPr>
        <p:spPr>
          <a:xfrm>
            <a:off x="838259" y="3039747"/>
            <a:ext cx="10455371" cy="698303"/>
          </a:xfrm>
          <a:prstGeom prst="rect">
            <a:avLst/>
          </a:prstGeom>
          <a:solidFill>
            <a:srgbClr val="C4123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descr="A group of people sitting at tables&#10;&#10;Description automatically generated with medium confidence">
            <a:extLst>
              <a:ext uri="{FF2B5EF4-FFF2-40B4-BE49-F238E27FC236}">
                <a16:creationId xmlns:a16="http://schemas.microsoft.com/office/drawing/2014/main" id="{1DA64199-9765-102A-2920-C9A53042771C}"/>
              </a:ext>
            </a:extLst>
          </p:cNvPr>
          <p:cNvPicPr>
            <a:picLocks noChangeAspect="1"/>
          </p:cNvPicPr>
          <p:nvPr/>
        </p:nvPicPr>
        <p:blipFill>
          <a:blip r:embed="rId3"/>
          <a:stretch>
            <a:fillRect/>
          </a:stretch>
        </p:blipFill>
        <p:spPr>
          <a:xfrm>
            <a:off x="6083039" y="3783727"/>
            <a:ext cx="2594395" cy="1650978"/>
          </a:xfrm>
          <a:prstGeom prst="rect">
            <a:avLst/>
          </a:prstGeom>
        </p:spPr>
      </p:pic>
      <p:pic>
        <p:nvPicPr>
          <p:cNvPr id="16" name="Picture 15" descr="A picture containing person, indoor, cooking&#10;&#10;Description automatically generated">
            <a:extLst>
              <a:ext uri="{FF2B5EF4-FFF2-40B4-BE49-F238E27FC236}">
                <a16:creationId xmlns:a16="http://schemas.microsoft.com/office/drawing/2014/main" id="{021B4286-3EF8-AFCB-A3DA-A06DAE40F1B4}"/>
              </a:ext>
            </a:extLst>
          </p:cNvPr>
          <p:cNvPicPr>
            <a:picLocks noChangeAspect="1"/>
          </p:cNvPicPr>
          <p:nvPr/>
        </p:nvPicPr>
        <p:blipFill>
          <a:blip r:embed="rId4"/>
          <a:stretch>
            <a:fillRect/>
          </a:stretch>
        </p:blipFill>
        <p:spPr>
          <a:xfrm>
            <a:off x="834388" y="3783727"/>
            <a:ext cx="2431463" cy="1620976"/>
          </a:xfrm>
          <a:prstGeom prst="rect">
            <a:avLst/>
          </a:prstGeom>
        </p:spPr>
      </p:pic>
      <p:sp>
        <p:nvSpPr>
          <p:cNvPr id="3" name="Text Placeholder 2">
            <a:extLst>
              <a:ext uri="{FF2B5EF4-FFF2-40B4-BE49-F238E27FC236}">
                <a16:creationId xmlns:a16="http://schemas.microsoft.com/office/drawing/2014/main" id="{0BB00895-AC16-824F-96CF-A3602EE9B2B3}"/>
              </a:ext>
            </a:extLst>
          </p:cNvPr>
          <p:cNvSpPr>
            <a:spLocks noGrp="1"/>
          </p:cNvSpPr>
          <p:nvPr>
            <p:ph type="body" idx="1"/>
          </p:nvPr>
        </p:nvSpPr>
        <p:spPr>
          <a:xfrm>
            <a:off x="699051" y="668782"/>
            <a:ext cx="10293845" cy="791897"/>
          </a:xfrm>
          <a:noFill/>
        </p:spPr>
        <p:txBody>
          <a:bodyPr/>
          <a:lstStyle/>
          <a:p>
            <a:r>
              <a:rPr lang="en-US" sz="3200" b="0" dirty="0">
                <a:solidFill>
                  <a:srgbClr val="005188"/>
                </a:solidFill>
              </a:rPr>
              <a:t>Department of Homeland Security’s Mission</a:t>
            </a:r>
          </a:p>
        </p:txBody>
      </p:sp>
      <p:sp>
        <p:nvSpPr>
          <p:cNvPr id="4" name="Content Placeholder 3">
            <a:extLst>
              <a:ext uri="{FF2B5EF4-FFF2-40B4-BE49-F238E27FC236}">
                <a16:creationId xmlns:a16="http://schemas.microsoft.com/office/drawing/2014/main" id="{6084C8BB-06BD-6F46-B8F2-C81F9626E1CC}"/>
              </a:ext>
            </a:extLst>
          </p:cNvPr>
          <p:cNvSpPr>
            <a:spLocks noGrp="1"/>
          </p:cNvSpPr>
          <p:nvPr>
            <p:ph sz="half" idx="2"/>
          </p:nvPr>
        </p:nvSpPr>
        <p:spPr>
          <a:xfrm>
            <a:off x="2158670" y="1863329"/>
            <a:ext cx="3767314" cy="934603"/>
          </a:xfrm>
          <a:noFill/>
        </p:spPr>
        <p:txBody>
          <a:bodyPr>
            <a:noAutofit/>
          </a:bodyPr>
          <a:lstStyle/>
          <a:p>
            <a:pPr marL="0" indent="0">
              <a:lnSpc>
                <a:spcPct val="100000"/>
              </a:lnSpc>
              <a:spcBef>
                <a:spcPts val="0"/>
              </a:spcBef>
              <a:buNone/>
            </a:pPr>
            <a:r>
              <a:rPr lang="en-US" sz="1800" dirty="0">
                <a:solidFill>
                  <a:srgbClr val="003366"/>
                </a:solidFill>
              </a:rPr>
              <a:t>With honor and integrity, we will safeguard the American people, our homeland, and our values.</a:t>
            </a:r>
          </a:p>
        </p:txBody>
      </p:sp>
      <p:sp>
        <p:nvSpPr>
          <p:cNvPr id="7" name="Slide Number Placeholder 6">
            <a:extLst>
              <a:ext uri="{FF2B5EF4-FFF2-40B4-BE49-F238E27FC236}">
                <a16:creationId xmlns:a16="http://schemas.microsoft.com/office/drawing/2014/main" id="{078F919E-A20D-F84E-948F-A240943B35CD}"/>
              </a:ext>
            </a:extLst>
          </p:cNvPr>
          <p:cNvSpPr>
            <a:spLocks noGrp="1"/>
          </p:cNvSpPr>
          <p:nvPr>
            <p:ph type="sldNum" sz="quarter" idx="10"/>
          </p:nvPr>
        </p:nvSpPr>
        <p:spPr/>
        <p:txBody>
          <a:bodyPr/>
          <a:lstStyle/>
          <a:p>
            <a:fld id="{608A590B-EA45-4811-A9A8-40DF519EF08C}" type="slidenum">
              <a:rPr lang="en-US" smtClean="0"/>
              <a:pPr/>
              <a:t>8</a:t>
            </a:fld>
            <a:endParaRPr lang="en-US" dirty="0"/>
          </a:p>
        </p:txBody>
      </p:sp>
      <p:sp>
        <p:nvSpPr>
          <p:cNvPr id="10" name="TextBox 9">
            <a:extLst>
              <a:ext uri="{FF2B5EF4-FFF2-40B4-BE49-F238E27FC236}">
                <a16:creationId xmlns:a16="http://schemas.microsoft.com/office/drawing/2014/main" id="{37556611-BE0F-7319-9261-66E87827400E}"/>
              </a:ext>
            </a:extLst>
          </p:cNvPr>
          <p:cNvSpPr txBox="1"/>
          <p:nvPr/>
        </p:nvSpPr>
        <p:spPr>
          <a:xfrm>
            <a:off x="7570549" y="2065226"/>
            <a:ext cx="3387554" cy="646331"/>
          </a:xfrm>
          <a:prstGeom prst="rect">
            <a:avLst/>
          </a:prstGeom>
          <a:noFill/>
        </p:spPr>
        <p:txBody>
          <a:bodyPr wrap="square" rtlCol="0">
            <a:spAutoFit/>
          </a:bodyPr>
          <a:lstStyle/>
          <a:p>
            <a:r>
              <a:rPr lang="en-US" dirty="0">
                <a:solidFill>
                  <a:srgbClr val="003366"/>
                </a:solidFill>
                <a:effectLst/>
                <a:latin typeface="Franklin Gothic Book" panose="020B0503020102020204" pitchFamily="34" charset="0"/>
                <a:ea typeface="Times New Roman" panose="02020603050405020304" pitchFamily="18" charset="0"/>
                <a:cs typeface="Times New Roman" panose="02020603050405020304" pitchFamily="18" charset="0"/>
              </a:rPr>
              <a:t>DHS began operations on </a:t>
            </a:r>
            <a:br>
              <a:rPr lang="en-US" dirty="0">
                <a:solidFill>
                  <a:srgbClr val="003366"/>
                </a:solidFill>
                <a:effectLst/>
                <a:latin typeface="Franklin Gothic Book" panose="020B0503020102020204" pitchFamily="34" charset="0"/>
                <a:ea typeface="Times New Roman" panose="02020603050405020304" pitchFamily="18" charset="0"/>
                <a:cs typeface="Times New Roman" panose="02020603050405020304" pitchFamily="18" charset="0"/>
              </a:rPr>
            </a:br>
            <a:r>
              <a:rPr lang="en-US" dirty="0">
                <a:solidFill>
                  <a:srgbClr val="003366"/>
                </a:solidFill>
                <a:effectLst/>
                <a:latin typeface="Franklin Gothic Book" panose="020B0503020102020204" pitchFamily="34" charset="0"/>
                <a:ea typeface="Times New Roman" panose="02020603050405020304" pitchFamily="18" charset="0"/>
                <a:cs typeface="Times New Roman" panose="02020603050405020304" pitchFamily="18" charset="0"/>
              </a:rPr>
              <a:t>March 1, 2003.</a:t>
            </a:r>
          </a:p>
        </p:txBody>
      </p:sp>
      <p:pic>
        <p:nvPicPr>
          <p:cNvPr id="23" name="Graphic 22" descr="No sign with solid fill">
            <a:extLst>
              <a:ext uri="{FF2B5EF4-FFF2-40B4-BE49-F238E27FC236}">
                <a16:creationId xmlns:a16="http://schemas.microsoft.com/office/drawing/2014/main" id="{6FD4F031-8999-49A9-D721-E2A47A3C593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81644" y="3038873"/>
            <a:ext cx="698303" cy="698303"/>
          </a:xfrm>
          <a:prstGeom prst="rect">
            <a:avLst/>
          </a:prstGeom>
        </p:spPr>
      </p:pic>
      <p:sp>
        <p:nvSpPr>
          <p:cNvPr id="27" name="Rectangle 26">
            <a:extLst>
              <a:ext uri="{FF2B5EF4-FFF2-40B4-BE49-F238E27FC236}">
                <a16:creationId xmlns:a16="http://schemas.microsoft.com/office/drawing/2014/main" id="{6F5F2A6A-32F1-D64C-FC35-84AFDDA412F5}"/>
              </a:ext>
            </a:extLst>
          </p:cNvPr>
          <p:cNvSpPr/>
          <p:nvPr/>
        </p:nvSpPr>
        <p:spPr>
          <a:xfrm>
            <a:off x="6173739" y="1777275"/>
            <a:ext cx="1217240" cy="1095845"/>
          </a:xfrm>
          <a:prstGeom prst="rect">
            <a:avLst/>
          </a:prstGeom>
          <a:solidFill>
            <a:srgbClr val="5E9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1" name="Graphic 40" descr="Door Open with solid fill">
            <a:extLst>
              <a:ext uri="{FF2B5EF4-FFF2-40B4-BE49-F238E27FC236}">
                <a16:creationId xmlns:a16="http://schemas.microsoft.com/office/drawing/2014/main" id="{4364EC9D-D214-A775-5D63-414D055C17E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273208" y="1787330"/>
            <a:ext cx="1067991" cy="1010602"/>
          </a:xfrm>
          <a:prstGeom prst="rect">
            <a:avLst/>
          </a:prstGeom>
        </p:spPr>
      </p:pic>
      <p:sp>
        <p:nvSpPr>
          <p:cNvPr id="26" name="TextBox 25">
            <a:extLst>
              <a:ext uri="{FF2B5EF4-FFF2-40B4-BE49-F238E27FC236}">
                <a16:creationId xmlns:a16="http://schemas.microsoft.com/office/drawing/2014/main" id="{AF196FFE-93C6-5633-CC26-BA6C55523C2A}"/>
              </a:ext>
            </a:extLst>
          </p:cNvPr>
          <p:cNvSpPr txBox="1"/>
          <p:nvPr/>
        </p:nvSpPr>
        <p:spPr>
          <a:xfrm>
            <a:off x="6134845" y="5465384"/>
            <a:ext cx="2521991" cy="584775"/>
          </a:xfrm>
          <a:prstGeom prst="rect">
            <a:avLst/>
          </a:prstGeom>
          <a:noFill/>
        </p:spPr>
        <p:txBody>
          <a:bodyPr wrap="square" rtlCol="0">
            <a:spAutoFit/>
          </a:bodyPr>
          <a:lstStyle/>
          <a:p>
            <a:pPr algn="ctr"/>
            <a:r>
              <a:rPr lang="en-US" sz="1600" dirty="0">
                <a:solidFill>
                  <a:srgbClr val="003366"/>
                </a:solidFill>
                <a:effectLst/>
                <a:latin typeface="Franklin Gothic Book" panose="020B0503020102020204" pitchFamily="34" charset="0"/>
              </a:rPr>
              <a:t>Assisting with </a:t>
            </a:r>
            <a:br>
              <a:rPr lang="en-US" sz="1600" dirty="0">
                <a:solidFill>
                  <a:srgbClr val="003366"/>
                </a:solidFill>
                <a:effectLst/>
                <a:latin typeface="Franklin Gothic Book" panose="020B0503020102020204" pitchFamily="34" charset="0"/>
              </a:rPr>
            </a:br>
            <a:r>
              <a:rPr lang="en-US" sz="1600" dirty="0">
                <a:solidFill>
                  <a:srgbClr val="003366"/>
                </a:solidFill>
                <a:effectLst/>
                <a:latin typeface="Franklin Gothic Book" panose="020B0503020102020204" pitchFamily="34" charset="0"/>
              </a:rPr>
              <a:t>natural disasters</a:t>
            </a:r>
          </a:p>
        </p:txBody>
      </p:sp>
      <p:sp>
        <p:nvSpPr>
          <p:cNvPr id="31" name="TextBox 30">
            <a:extLst>
              <a:ext uri="{FF2B5EF4-FFF2-40B4-BE49-F238E27FC236}">
                <a16:creationId xmlns:a16="http://schemas.microsoft.com/office/drawing/2014/main" id="{88589D71-2421-C6A9-A030-BC57F5D195CF}"/>
              </a:ext>
            </a:extLst>
          </p:cNvPr>
          <p:cNvSpPr txBox="1"/>
          <p:nvPr/>
        </p:nvSpPr>
        <p:spPr>
          <a:xfrm>
            <a:off x="3493687" y="5465384"/>
            <a:ext cx="2352286" cy="338554"/>
          </a:xfrm>
          <a:prstGeom prst="rect">
            <a:avLst/>
          </a:prstGeom>
          <a:noFill/>
        </p:spPr>
        <p:txBody>
          <a:bodyPr wrap="square">
            <a:spAutoFit/>
          </a:bodyPr>
          <a:lstStyle/>
          <a:p>
            <a:pPr algn="ctr">
              <a:spcAft>
                <a:spcPts val="300"/>
              </a:spcAft>
            </a:pPr>
            <a:r>
              <a:rPr lang="en-US" sz="1600" dirty="0">
                <a:solidFill>
                  <a:srgbClr val="003366"/>
                </a:solidFill>
                <a:effectLst/>
                <a:latin typeface="Franklin Gothic Book" panose="020B0503020102020204" pitchFamily="34" charset="0"/>
              </a:rPr>
              <a:t>Protecting our borders</a:t>
            </a:r>
          </a:p>
        </p:txBody>
      </p:sp>
      <p:sp>
        <p:nvSpPr>
          <p:cNvPr id="35" name="TextBox 34">
            <a:extLst>
              <a:ext uri="{FF2B5EF4-FFF2-40B4-BE49-F238E27FC236}">
                <a16:creationId xmlns:a16="http://schemas.microsoft.com/office/drawing/2014/main" id="{3BCC63DD-B1BD-A4B4-983C-BF4AD6345932}"/>
              </a:ext>
            </a:extLst>
          </p:cNvPr>
          <p:cNvSpPr txBox="1"/>
          <p:nvPr/>
        </p:nvSpPr>
        <p:spPr>
          <a:xfrm>
            <a:off x="780954" y="5475449"/>
            <a:ext cx="2475295" cy="584775"/>
          </a:xfrm>
          <a:prstGeom prst="rect">
            <a:avLst/>
          </a:prstGeom>
          <a:noFill/>
        </p:spPr>
        <p:txBody>
          <a:bodyPr wrap="square" rtlCol="0">
            <a:spAutoFit/>
          </a:bodyPr>
          <a:lstStyle/>
          <a:p>
            <a:pPr algn="ctr"/>
            <a:r>
              <a:rPr lang="en-US" sz="1600" dirty="0">
                <a:solidFill>
                  <a:srgbClr val="003366"/>
                </a:solidFill>
                <a:effectLst/>
                <a:latin typeface="Franklin Gothic Book" panose="020B0503020102020204" pitchFamily="34" charset="0"/>
                <a:ea typeface="Times New Roman" panose="02020603050405020304" pitchFamily="18" charset="0"/>
                <a:cs typeface="Times New Roman" panose="02020603050405020304" pitchFamily="18" charset="0"/>
              </a:rPr>
              <a:t>Providing cyber, economic, </a:t>
            </a:r>
            <a:br>
              <a:rPr lang="en-US" sz="1600" dirty="0">
                <a:solidFill>
                  <a:srgbClr val="003366"/>
                </a:solidFill>
                <a:effectLst/>
                <a:latin typeface="Franklin Gothic Book" panose="020B0503020102020204" pitchFamily="34" charset="0"/>
                <a:ea typeface="Times New Roman" panose="02020603050405020304" pitchFamily="18" charset="0"/>
                <a:cs typeface="Times New Roman" panose="02020603050405020304" pitchFamily="18" charset="0"/>
              </a:rPr>
            </a:br>
            <a:r>
              <a:rPr lang="en-US" sz="1600" dirty="0">
                <a:solidFill>
                  <a:srgbClr val="003366"/>
                </a:solidFill>
                <a:effectLst/>
                <a:latin typeface="Franklin Gothic Book" panose="020B0503020102020204" pitchFamily="34" charset="0"/>
                <a:ea typeface="Times New Roman" panose="02020603050405020304" pitchFamily="18" charset="0"/>
                <a:cs typeface="Times New Roman" panose="02020603050405020304" pitchFamily="18" charset="0"/>
              </a:rPr>
              <a:t>and infrastructure security</a:t>
            </a:r>
          </a:p>
        </p:txBody>
      </p:sp>
      <p:sp>
        <p:nvSpPr>
          <p:cNvPr id="53" name="Rectangle 52">
            <a:extLst>
              <a:ext uri="{FF2B5EF4-FFF2-40B4-BE49-F238E27FC236}">
                <a16:creationId xmlns:a16="http://schemas.microsoft.com/office/drawing/2014/main" id="{13E20E32-8615-A7AB-73B7-CDC28EA2C57E}"/>
              </a:ext>
            </a:extLst>
          </p:cNvPr>
          <p:cNvSpPr/>
          <p:nvPr/>
        </p:nvSpPr>
        <p:spPr>
          <a:xfrm>
            <a:off x="838259" y="1787330"/>
            <a:ext cx="1185074" cy="1085790"/>
          </a:xfrm>
          <a:prstGeom prst="rect">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1" name="Graphic 50" descr="Shield Tick with solid fill">
            <a:extLst>
              <a:ext uri="{FF2B5EF4-FFF2-40B4-BE49-F238E27FC236}">
                <a16:creationId xmlns:a16="http://schemas.microsoft.com/office/drawing/2014/main" id="{43826A60-4F33-FA32-4869-0FEAF744520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73596" y="1883532"/>
            <a:ext cx="914400" cy="914400"/>
          </a:xfrm>
          <a:prstGeom prst="rect">
            <a:avLst/>
          </a:prstGeom>
        </p:spPr>
      </p:pic>
      <p:pic>
        <p:nvPicPr>
          <p:cNvPr id="12" name="Picture 11" descr="A picture containing clothing, person, vehicle, outdoor&#10;&#10;Description automatically generated">
            <a:extLst>
              <a:ext uri="{FF2B5EF4-FFF2-40B4-BE49-F238E27FC236}">
                <a16:creationId xmlns:a16="http://schemas.microsoft.com/office/drawing/2014/main" id="{D03790E7-3180-FB1C-2A55-64CC9CE9CCE7}"/>
              </a:ext>
            </a:extLst>
          </p:cNvPr>
          <p:cNvPicPr>
            <a:picLocks noChangeAspect="1"/>
          </p:cNvPicPr>
          <p:nvPr/>
        </p:nvPicPr>
        <p:blipFill rotWithShape="1">
          <a:blip r:embed="rId11"/>
          <a:srcRect l="13088" r="5349"/>
          <a:stretch/>
        </p:blipFill>
        <p:spPr>
          <a:xfrm>
            <a:off x="3472148" y="3783727"/>
            <a:ext cx="2404594" cy="1650978"/>
          </a:xfrm>
          <a:prstGeom prst="rect">
            <a:avLst/>
          </a:prstGeom>
        </p:spPr>
      </p:pic>
      <p:pic>
        <p:nvPicPr>
          <p:cNvPr id="15" name="Picture 14" descr="A picture containing person, finger, human face, thumb&#10;&#10;Description automatically generated">
            <a:extLst>
              <a:ext uri="{FF2B5EF4-FFF2-40B4-BE49-F238E27FC236}">
                <a16:creationId xmlns:a16="http://schemas.microsoft.com/office/drawing/2014/main" id="{24565BFA-9E74-2EEF-6D49-5A92C0EEDD2D}"/>
              </a:ext>
            </a:extLst>
          </p:cNvPr>
          <p:cNvPicPr>
            <a:picLocks noChangeAspect="1"/>
          </p:cNvPicPr>
          <p:nvPr/>
        </p:nvPicPr>
        <p:blipFill rotWithShape="1">
          <a:blip r:embed="rId12"/>
          <a:srcRect l="6112" r="10816"/>
          <a:stretch/>
        </p:blipFill>
        <p:spPr>
          <a:xfrm>
            <a:off x="8883732" y="3783727"/>
            <a:ext cx="2404594" cy="1620975"/>
          </a:xfrm>
          <a:prstGeom prst="rect">
            <a:avLst/>
          </a:prstGeom>
        </p:spPr>
      </p:pic>
      <p:sp>
        <p:nvSpPr>
          <p:cNvPr id="17" name="TextBox 16">
            <a:extLst>
              <a:ext uri="{FF2B5EF4-FFF2-40B4-BE49-F238E27FC236}">
                <a16:creationId xmlns:a16="http://schemas.microsoft.com/office/drawing/2014/main" id="{87DFB2B4-B3F7-192D-19BA-F6E1E3748DC3}"/>
              </a:ext>
            </a:extLst>
          </p:cNvPr>
          <p:cNvSpPr txBox="1"/>
          <p:nvPr/>
        </p:nvSpPr>
        <p:spPr>
          <a:xfrm>
            <a:off x="8889036" y="5465384"/>
            <a:ext cx="2404594" cy="830997"/>
          </a:xfrm>
          <a:prstGeom prst="rect">
            <a:avLst/>
          </a:prstGeom>
          <a:noFill/>
        </p:spPr>
        <p:txBody>
          <a:bodyPr wrap="square" rtlCol="0">
            <a:spAutoFit/>
          </a:bodyPr>
          <a:lstStyle/>
          <a:p>
            <a:pPr algn="ctr"/>
            <a:r>
              <a:rPr lang="en-US" sz="1600" dirty="0">
                <a:solidFill>
                  <a:srgbClr val="003366"/>
                </a:solidFill>
                <a:effectLst/>
                <a:latin typeface="Franklin Gothic Book" panose="020B0503020102020204" pitchFamily="34" charset="0"/>
              </a:rPr>
              <a:t>Combating crimes of exploitation and protecting victims</a:t>
            </a:r>
          </a:p>
        </p:txBody>
      </p:sp>
      <p:sp>
        <p:nvSpPr>
          <p:cNvPr id="9" name="TextBox 8">
            <a:extLst>
              <a:ext uri="{FF2B5EF4-FFF2-40B4-BE49-F238E27FC236}">
                <a16:creationId xmlns:a16="http://schemas.microsoft.com/office/drawing/2014/main" id="{41EAE275-6313-41E5-947B-F591915081E6}"/>
              </a:ext>
            </a:extLst>
          </p:cNvPr>
          <p:cNvSpPr txBox="1"/>
          <p:nvPr/>
        </p:nvSpPr>
        <p:spPr>
          <a:xfrm>
            <a:off x="1732376" y="3194320"/>
            <a:ext cx="3276600" cy="369332"/>
          </a:xfrm>
          <a:prstGeom prst="rect">
            <a:avLst/>
          </a:prstGeom>
          <a:noFill/>
        </p:spPr>
        <p:txBody>
          <a:bodyPr wrap="square" rtlCol="0">
            <a:spAutoFit/>
          </a:bodyPr>
          <a:lstStyle/>
          <a:p>
            <a:pPr algn="ctr">
              <a:spcAft>
                <a:spcPts val="300"/>
              </a:spcAft>
            </a:pPr>
            <a:r>
              <a:rPr lang="en-US" b="1" dirty="0">
                <a:solidFill>
                  <a:schemeClr val="bg1"/>
                </a:solidFill>
                <a:effectLst/>
                <a:latin typeface="Franklin Gothic Book" panose="020B0503020102020204" pitchFamily="34" charset="0"/>
                <a:ea typeface="Times New Roman" panose="02020603050405020304" pitchFamily="18" charset="0"/>
                <a:cs typeface="Times New Roman" panose="02020603050405020304" pitchFamily="18" charset="0"/>
              </a:rPr>
              <a:t>Stopping Terrorism and Threats</a:t>
            </a:r>
            <a:endParaRPr lang="en-US" dirty="0">
              <a:solidFill>
                <a:schemeClr val="bg1"/>
              </a:solidFill>
              <a:effectLst/>
              <a:latin typeface="Franklin Gothic Book" panose="020B0503020102020204" pitchFamily="34" charset="0"/>
              <a:ea typeface="Times New Roman" panose="02020603050405020304" pitchFamily="18" charset="0"/>
              <a:cs typeface="Times New Roman" panose="02020603050405020304" pitchFamily="18" charset="0"/>
            </a:endParaRPr>
          </a:p>
        </p:txBody>
      </p:sp>
      <p:cxnSp>
        <p:nvCxnSpPr>
          <p:cNvPr id="24" name="Straight Connector 23">
            <a:extLst>
              <a:ext uri="{FF2B5EF4-FFF2-40B4-BE49-F238E27FC236}">
                <a16:creationId xmlns:a16="http://schemas.microsoft.com/office/drawing/2014/main" id="{296CB179-925E-8CD4-EB39-96743498CCA4}"/>
              </a:ext>
            </a:extLst>
          </p:cNvPr>
          <p:cNvCxnSpPr/>
          <p:nvPr/>
        </p:nvCxnSpPr>
        <p:spPr>
          <a:xfrm>
            <a:off x="3370676" y="3783727"/>
            <a:ext cx="0" cy="2413873"/>
          </a:xfrm>
          <a:prstGeom prst="line">
            <a:avLst/>
          </a:prstGeom>
          <a:ln>
            <a:solidFill>
              <a:srgbClr val="C4123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669FB8F8-9AAA-2895-FB60-D7B402E615BF}"/>
              </a:ext>
            </a:extLst>
          </p:cNvPr>
          <p:cNvCxnSpPr/>
          <p:nvPr/>
        </p:nvCxnSpPr>
        <p:spPr>
          <a:xfrm>
            <a:off x="5969260" y="3783727"/>
            <a:ext cx="0" cy="2413873"/>
          </a:xfrm>
          <a:prstGeom prst="line">
            <a:avLst/>
          </a:prstGeom>
          <a:ln>
            <a:solidFill>
              <a:srgbClr val="C4123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1C796A18-1A77-7E0A-7207-9A24854749A6}"/>
              </a:ext>
            </a:extLst>
          </p:cNvPr>
          <p:cNvCxnSpPr/>
          <p:nvPr/>
        </p:nvCxnSpPr>
        <p:spPr>
          <a:xfrm>
            <a:off x="8774608" y="3783727"/>
            <a:ext cx="0" cy="2413873"/>
          </a:xfrm>
          <a:prstGeom prst="line">
            <a:avLst/>
          </a:prstGeom>
          <a:ln>
            <a:solidFill>
              <a:srgbClr val="C41230"/>
            </a:solidFill>
          </a:ln>
        </p:spPr>
        <p:style>
          <a:lnRef idx="1">
            <a:schemeClr val="accent1"/>
          </a:lnRef>
          <a:fillRef idx="0">
            <a:schemeClr val="accent1"/>
          </a:fillRef>
          <a:effectRef idx="0">
            <a:schemeClr val="accent1"/>
          </a:effectRef>
          <a:fontRef idx="minor">
            <a:schemeClr val="tx1"/>
          </a:fontRef>
        </p:style>
      </p:cxnSp>
      <p:grpSp>
        <p:nvGrpSpPr>
          <p:cNvPr id="2" name="Group 1">
            <a:extLst>
              <a:ext uri="{FF2B5EF4-FFF2-40B4-BE49-F238E27FC236}">
                <a16:creationId xmlns:a16="http://schemas.microsoft.com/office/drawing/2014/main" id="{096F3B7D-4D9B-45FF-9CDA-B6D5B3509532}"/>
              </a:ext>
            </a:extLst>
          </p:cNvPr>
          <p:cNvGrpSpPr/>
          <p:nvPr/>
        </p:nvGrpSpPr>
        <p:grpSpPr>
          <a:xfrm>
            <a:off x="10352098" y="752702"/>
            <a:ext cx="1850062" cy="584775"/>
            <a:chOff x="10352098" y="752702"/>
            <a:chExt cx="1850062" cy="584775"/>
          </a:xfrm>
        </p:grpSpPr>
        <p:sp>
          <p:nvSpPr>
            <p:cNvPr id="5" name="Rectangle 4">
              <a:extLst>
                <a:ext uri="{FF2B5EF4-FFF2-40B4-BE49-F238E27FC236}">
                  <a16:creationId xmlns:a16="http://schemas.microsoft.com/office/drawing/2014/main" id="{82EFF18C-B5F8-B25E-402D-58F82A0CBE8F}"/>
                </a:ext>
              </a:extLst>
            </p:cNvPr>
            <p:cNvSpPr/>
            <p:nvPr/>
          </p:nvSpPr>
          <p:spPr>
            <a:xfrm>
              <a:off x="10352098" y="752702"/>
              <a:ext cx="1850062" cy="58477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4307A4DB-EC9D-088C-18D8-2A3A3866F677}"/>
                </a:ext>
              </a:extLst>
            </p:cNvPr>
            <p:cNvSpPr txBox="1"/>
            <p:nvPr/>
          </p:nvSpPr>
          <p:spPr>
            <a:xfrm>
              <a:off x="10707209" y="859001"/>
              <a:ext cx="1411187"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2</a:t>
              </a:r>
              <a:endParaRPr lang="en-US" dirty="0">
                <a:solidFill>
                  <a:srgbClr val="3F3F3F"/>
                </a:solidFill>
                <a:effectLst/>
                <a:latin typeface="FranklinGothicURWBoo" pitchFamily="2" charset="77"/>
              </a:endParaRPr>
            </a:p>
          </p:txBody>
        </p:sp>
        <p:pic>
          <p:nvPicPr>
            <p:cNvPr id="8" name="Graphic 7" descr="Magnifying glass with solid fill">
              <a:extLst>
                <a:ext uri="{FF2B5EF4-FFF2-40B4-BE49-F238E27FC236}">
                  <a16:creationId xmlns:a16="http://schemas.microsoft.com/office/drawing/2014/main" id="{D466CF47-972F-89C1-FACF-52790F9C9FA1}"/>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0427749" y="787645"/>
              <a:ext cx="509491" cy="509491"/>
            </a:xfrm>
            <a:prstGeom prst="rect">
              <a:avLst/>
            </a:prstGeom>
          </p:spPr>
        </p:pic>
      </p:grpSp>
    </p:spTree>
    <p:extLst>
      <p:ext uri="{BB962C8B-B14F-4D97-AF65-F5344CB8AC3E}">
        <p14:creationId xmlns:p14="http://schemas.microsoft.com/office/powerpoint/2010/main" val="9000327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0DC43116-EB95-45F0-8450-5B7D6C64400A}"/>
              </a:ext>
            </a:extLst>
          </p:cNvPr>
          <p:cNvSpPr/>
          <p:nvPr/>
        </p:nvSpPr>
        <p:spPr>
          <a:xfrm>
            <a:off x="8252030" y="5612867"/>
            <a:ext cx="3251252" cy="567867"/>
          </a:xfrm>
          <a:prstGeom prst="rect">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53361D5C-8439-0537-7196-BDA79B60905D}"/>
              </a:ext>
            </a:extLst>
          </p:cNvPr>
          <p:cNvSpPr/>
          <p:nvPr/>
        </p:nvSpPr>
        <p:spPr>
          <a:xfrm>
            <a:off x="652301" y="1558707"/>
            <a:ext cx="10850982" cy="461666"/>
          </a:xfrm>
          <a:prstGeom prst="rect">
            <a:avLst/>
          </a:prstGeom>
          <a:solidFill>
            <a:srgbClr val="C41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7709CFDA-8240-4CE0-B419-2A5D154CE0D3}"/>
              </a:ext>
            </a:extLst>
          </p:cNvPr>
          <p:cNvSpPr>
            <a:spLocks noGrp="1"/>
          </p:cNvSpPr>
          <p:nvPr>
            <p:ph type="sldNum" sz="quarter" idx="10"/>
          </p:nvPr>
        </p:nvSpPr>
        <p:spPr/>
        <p:txBody>
          <a:bodyPr/>
          <a:lstStyle/>
          <a:p>
            <a:fld id="{608A590B-EA45-4811-A9A8-40DF519EF08C}" type="slidenum">
              <a:rPr lang="en-US" smtClean="0"/>
              <a:pPr/>
              <a:t>9</a:t>
            </a:fld>
            <a:endParaRPr lang="en-US" dirty="0"/>
          </a:p>
        </p:txBody>
      </p:sp>
      <p:pic>
        <p:nvPicPr>
          <p:cNvPr id="4" name="Picture 2" descr="ABOUT CISA | CISA">
            <a:extLst>
              <a:ext uri="{FF2B5EF4-FFF2-40B4-BE49-F238E27FC236}">
                <a16:creationId xmlns:a16="http://schemas.microsoft.com/office/drawing/2014/main" id="{328AE4B0-D49D-BD74-AE76-02A666E486E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352" y="4602020"/>
            <a:ext cx="751096" cy="75109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Countering Weapons of Mass Destruction Office">
            <a:extLst>
              <a:ext uri="{FF2B5EF4-FFF2-40B4-BE49-F238E27FC236}">
                <a16:creationId xmlns:a16="http://schemas.microsoft.com/office/drawing/2014/main" id="{F6966994-6C28-D96C-6706-FE055FC9D8E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4448" b="23539"/>
          <a:stretch/>
        </p:blipFill>
        <p:spPr bwMode="auto">
          <a:xfrm>
            <a:off x="4404581" y="4695521"/>
            <a:ext cx="2588436" cy="756621"/>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Text&#10;&#10;Description automatically generated">
            <a:extLst>
              <a:ext uri="{FF2B5EF4-FFF2-40B4-BE49-F238E27FC236}">
                <a16:creationId xmlns:a16="http://schemas.microsoft.com/office/drawing/2014/main" id="{1AB794F0-9996-3F02-9561-5FB285FCBA72}"/>
              </a:ext>
            </a:extLst>
          </p:cNvPr>
          <p:cNvPicPr>
            <a:picLocks noChangeAspect="1"/>
          </p:cNvPicPr>
          <p:nvPr/>
        </p:nvPicPr>
        <p:blipFill>
          <a:blip r:embed="rId5"/>
          <a:stretch>
            <a:fillRect/>
          </a:stretch>
        </p:blipFill>
        <p:spPr>
          <a:xfrm>
            <a:off x="4518234" y="2161330"/>
            <a:ext cx="1767120" cy="638600"/>
          </a:xfrm>
          <a:prstGeom prst="rect">
            <a:avLst/>
          </a:prstGeom>
        </p:spPr>
      </p:pic>
      <p:pic>
        <p:nvPicPr>
          <p:cNvPr id="19" name="Picture 18" descr="Logo&#10;&#10;Description automatically generated">
            <a:extLst>
              <a:ext uri="{FF2B5EF4-FFF2-40B4-BE49-F238E27FC236}">
                <a16:creationId xmlns:a16="http://schemas.microsoft.com/office/drawing/2014/main" id="{C148CE0F-BE8A-7F7C-649D-F89DEDF1F51E}"/>
              </a:ext>
            </a:extLst>
          </p:cNvPr>
          <p:cNvPicPr>
            <a:picLocks noChangeAspect="1"/>
          </p:cNvPicPr>
          <p:nvPr/>
        </p:nvPicPr>
        <p:blipFill>
          <a:blip r:embed="rId6"/>
          <a:stretch>
            <a:fillRect/>
          </a:stretch>
        </p:blipFill>
        <p:spPr>
          <a:xfrm>
            <a:off x="686308" y="5492266"/>
            <a:ext cx="751096" cy="751096"/>
          </a:xfrm>
          <a:prstGeom prst="rect">
            <a:avLst/>
          </a:prstGeom>
        </p:spPr>
      </p:pic>
      <p:pic>
        <p:nvPicPr>
          <p:cNvPr id="20" name="Picture 19" descr="Text&#10;&#10;Description automatically generated">
            <a:extLst>
              <a:ext uri="{FF2B5EF4-FFF2-40B4-BE49-F238E27FC236}">
                <a16:creationId xmlns:a16="http://schemas.microsoft.com/office/drawing/2014/main" id="{4C1CFBCB-1068-C9A4-0266-5F446D9C6971}"/>
              </a:ext>
            </a:extLst>
          </p:cNvPr>
          <p:cNvPicPr>
            <a:picLocks noChangeAspect="1"/>
          </p:cNvPicPr>
          <p:nvPr/>
        </p:nvPicPr>
        <p:blipFill>
          <a:blip r:embed="rId7"/>
          <a:stretch>
            <a:fillRect/>
          </a:stretch>
        </p:blipFill>
        <p:spPr>
          <a:xfrm>
            <a:off x="4518234" y="5591886"/>
            <a:ext cx="2182784" cy="651476"/>
          </a:xfrm>
          <a:prstGeom prst="rect">
            <a:avLst/>
          </a:prstGeom>
        </p:spPr>
      </p:pic>
      <p:pic>
        <p:nvPicPr>
          <p:cNvPr id="21" name="Graphic 20">
            <a:extLst>
              <a:ext uri="{FF2B5EF4-FFF2-40B4-BE49-F238E27FC236}">
                <a16:creationId xmlns:a16="http://schemas.microsoft.com/office/drawing/2014/main" id="{E6B0892C-C338-63ED-6F10-3DA5E738A46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13537" y="2981384"/>
            <a:ext cx="683630" cy="683630"/>
          </a:xfrm>
          <a:prstGeom prst="rect">
            <a:avLst/>
          </a:prstGeom>
        </p:spPr>
      </p:pic>
      <p:pic>
        <p:nvPicPr>
          <p:cNvPr id="22" name="Picture 21" descr="Logo&#10;&#10;Description automatically generated">
            <a:extLst>
              <a:ext uri="{FF2B5EF4-FFF2-40B4-BE49-F238E27FC236}">
                <a16:creationId xmlns:a16="http://schemas.microsoft.com/office/drawing/2014/main" id="{76A18219-AE64-C901-724E-222992EBCF3B}"/>
              </a:ext>
            </a:extLst>
          </p:cNvPr>
          <p:cNvPicPr>
            <a:picLocks noChangeAspect="1"/>
          </p:cNvPicPr>
          <p:nvPr/>
        </p:nvPicPr>
        <p:blipFill>
          <a:blip r:embed="rId10"/>
          <a:stretch>
            <a:fillRect/>
          </a:stretch>
        </p:blipFill>
        <p:spPr>
          <a:xfrm>
            <a:off x="712306" y="2167489"/>
            <a:ext cx="732620" cy="683630"/>
          </a:xfrm>
          <a:prstGeom prst="rect">
            <a:avLst/>
          </a:prstGeom>
        </p:spPr>
      </p:pic>
      <p:pic>
        <p:nvPicPr>
          <p:cNvPr id="25" name="Picture 24" descr="Logo&#10;&#10;Description automatically generated">
            <a:extLst>
              <a:ext uri="{FF2B5EF4-FFF2-40B4-BE49-F238E27FC236}">
                <a16:creationId xmlns:a16="http://schemas.microsoft.com/office/drawing/2014/main" id="{9385CCB9-D8D3-43DB-4021-337D598E5C73}"/>
              </a:ext>
            </a:extLst>
          </p:cNvPr>
          <p:cNvPicPr>
            <a:picLocks noChangeAspect="1"/>
          </p:cNvPicPr>
          <p:nvPr/>
        </p:nvPicPr>
        <p:blipFill>
          <a:blip r:embed="rId11"/>
          <a:stretch>
            <a:fillRect/>
          </a:stretch>
        </p:blipFill>
        <p:spPr>
          <a:xfrm>
            <a:off x="703068" y="3780089"/>
            <a:ext cx="751096" cy="725893"/>
          </a:xfrm>
          <a:prstGeom prst="rect">
            <a:avLst/>
          </a:prstGeom>
        </p:spPr>
      </p:pic>
      <p:sp>
        <p:nvSpPr>
          <p:cNvPr id="26" name="TextBox 25">
            <a:extLst>
              <a:ext uri="{FF2B5EF4-FFF2-40B4-BE49-F238E27FC236}">
                <a16:creationId xmlns:a16="http://schemas.microsoft.com/office/drawing/2014/main" id="{7C1334A8-9248-6F45-30AB-02AD1194EC93}"/>
              </a:ext>
            </a:extLst>
          </p:cNvPr>
          <p:cNvSpPr txBox="1"/>
          <p:nvPr/>
        </p:nvSpPr>
        <p:spPr>
          <a:xfrm>
            <a:off x="664281" y="1522405"/>
            <a:ext cx="7124061" cy="461665"/>
          </a:xfrm>
          <a:prstGeom prst="rect">
            <a:avLst/>
          </a:prstGeom>
          <a:noFill/>
        </p:spPr>
        <p:txBody>
          <a:bodyPr wrap="square" rtlCol="0">
            <a:spAutoFit/>
          </a:bodyPr>
          <a:lstStyle/>
          <a:p>
            <a:r>
              <a:rPr lang="en-US" sz="2400" b="1" dirty="0">
                <a:solidFill>
                  <a:schemeClr val="bg1"/>
                </a:solidFill>
                <a:effectLst/>
                <a:latin typeface="Franklin Gothic Demi" panose="020B0603020102020204" pitchFamily="34" charset="0"/>
                <a:ea typeface="Calibri" panose="020F0502020204030204" pitchFamily="34" charset="0"/>
                <a:cs typeface="Times New Roman" panose="02020603050405020304" pitchFamily="18" charset="0"/>
              </a:rPr>
              <a:t>14</a:t>
            </a:r>
            <a:r>
              <a:rPr lang="en-US" sz="2400" b="1" dirty="0">
                <a:solidFill>
                  <a:schemeClr val="bg1"/>
                </a:solidFill>
                <a:effectLst/>
                <a:latin typeface="Franklin Gothic Book" panose="020B0503020102020204" pitchFamily="34" charset="0"/>
                <a:ea typeface="Calibri" panose="020F0502020204030204" pitchFamily="34" charset="0"/>
                <a:cs typeface="Times New Roman" panose="02020603050405020304" pitchFamily="18" charset="0"/>
              </a:rPr>
              <a:t> </a:t>
            </a:r>
            <a:r>
              <a:rPr lang="en-US" sz="2400" dirty="0">
                <a:solidFill>
                  <a:schemeClr val="bg1"/>
                </a:solidFill>
                <a:latin typeface="Franklin Gothic Book" panose="020B0503020102020204" pitchFamily="34" charset="0"/>
                <a:ea typeface="Calibri" panose="020F0502020204030204" pitchFamily="34" charset="0"/>
                <a:cs typeface="Times New Roman" panose="02020603050405020304" pitchFamily="18" charset="0"/>
              </a:rPr>
              <a:t>Operational </a:t>
            </a:r>
            <a:r>
              <a:rPr lang="en-US" sz="2400" dirty="0">
                <a:solidFill>
                  <a:schemeClr val="bg1"/>
                </a:solidFill>
                <a:effectLst/>
                <a:latin typeface="Franklin Gothic Book" panose="020B0503020102020204" pitchFamily="34" charset="0"/>
                <a:ea typeface="Calibri" panose="020F0502020204030204" pitchFamily="34" charset="0"/>
                <a:cs typeface="Times New Roman" panose="02020603050405020304" pitchFamily="18" charset="0"/>
              </a:rPr>
              <a:t>Components/Offices</a:t>
            </a:r>
          </a:p>
        </p:txBody>
      </p:sp>
      <p:pic>
        <p:nvPicPr>
          <p:cNvPr id="1026" name="Picture 2" descr="Management Directorate">
            <a:extLst>
              <a:ext uri="{FF2B5EF4-FFF2-40B4-BE49-F238E27FC236}">
                <a16:creationId xmlns:a16="http://schemas.microsoft.com/office/drawing/2014/main" id="{2369517E-7174-4091-AC83-284851714623}"/>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l="9935" t="22860" r="10087" b="23733"/>
          <a:stretch/>
        </p:blipFill>
        <p:spPr bwMode="auto">
          <a:xfrm>
            <a:off x="8212601" y="2161330"/>
            <a:ext cx="1870222" cy="70186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Science and Technology Directorate">
            <a:extLst>
              <a:ext uri="{FF2B5EF4-FFF2-40B4-BE49-F238E27FC236}">
                <a16:creationId xmlns:a16="http://schemas.microsoft.com/office/drawing/2014/main" id="{46591D87-75C1-423A-99A9-08F0978B65CF}"/>
              </a:ext>
            </a:extLst>
          </p:cNvPr>
          <p:cNvPicPr>
            <a:picLocks noChangeAspect="1" noChangeArrowheads="1"/>
          </p:cNvPicPr>
          <p:nvPr/>
        </p:nvPicPr>
        <p:blipFill rotWithShape="1">
          <a:blip r:embed="rId13">
            <a:extLst>
              <a:ext uri="{28A0092B-C50C-407E-A947-70E740481C1C}">
                <a14:useLocalDpi xmlns:a14="http://schemas.microsoft.com/office/drawing/2010/main" val="0"/>
              </a:ext>
            </a:extLst>
          </a:blip>
          <a:srcRect l="12227" t="21217" r="11374" b="21825"/>
          <a:stretch/>
        </p:blipFill>
        <p:spPr bwMode="auto">
          <a:xfrm>
            <a:off x="8215192" y="2992721"/>
            <a:ext cx="1808869" cy="75790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4E20934A-FE12-4F88-B8AB-4832A22CAE0C}"/>
              </a:ext>
            </a:extLst>
          </p:cNvPr>
          <p:cNvPicPr>
            <a:picLocks noChangeAspect="1"/>
          </p:cNvPicPr>
          <p:nvPr/>
        </p:nvPicPr>
        <p:blipFill rotWithShape="1">
          <a:blip r:embed="rId14"/>
          <a:srcRect r="7968"/>
          <a:stretch/>
        </p:blipFill>
        <p:spPr>
          <a:xfrm>
            <a:off x="8203364" y="3808334"/>
            <a:ext cx="3001208" cy="824018"/>
          </a:xfrm>
          <a:prstGeom prst="rect">
            <a:avLst/>
          </a:prstGeom>
        </p:spPr>
      </p:pic>
      <p:pic>
        <p:nvPicPr>
          <p:cNvPr id="24" name="Picture 23" descr="Graphical user interface, text&#10;&#10;Description automatically generated">
            <a:extLst>
              <a:ext uri="{FF2B5EF4-FFF2-40B4-BE49-F238E27FC236}">
                <a16:creationId xmlns:a16="http://schemas.microsoft.com/office/drawing/2014/main" id="{309D61CF-BC5A-C575-43FE-9DDAEE1C2EF2}"/>
              </a:ext>
            </a:extLst>
          </p:cNvPr>
          <p:cNvPicPr>
            <a:picLocks noChangeAspect="1"/>
          </p:cNvPicPr>
          <p:nvPr/>
        </p:nvPicPr>
        <p:blipFill>
          <a:blip r:embed="rId15"/>
          <a:stretch>
            <a:fillRect/>
          </a:stretch>
        </p:blipFill>
        <p:spPr>
          <a:xfrm>
            <a:off x="8203364" y="4690063"/>
            <a:ext cx="2558409" cy="656706"/>
          </a:xfrm>
          <a:prstGeom prst="rect">
            <a:avLst/>
          </a:prstGeom>
        </p:spPr>
      </p:pic>
      <p:pic>
        <p:nvPicPr>
          <p:cNvPr id="23" name="Graphic 22">
            <a:extLst>
              <a:ext uri="{FF2B5EF4-FFF2-40B4-BE49-F238E27FC236}">
                <a16:creationId xmlns:a16="http://schemas.microsoft.com/office/drawing/2014/main" id="{5A2F42A2-2E14-CFCD-034E-AF3340B9FA2B}"/>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4518234" y="3888897"/>
            <a:ext cx="2050854" cy="610698"/>
          </a:xfrm>
          <a:prstGeom prst="rect">
            <a:avLst/>
          </a:prstGeom>
        </p:spPr>
      </p:pic>
      <p:pic>
        <p:nvPicPr>
          <p:cNvPr id="17" name="Picture 16" descr="Graphical user interface, text&#10;&#10;Description automatically generated">
            <a:extLst>
              <a:ext uri="{FF2B5EF4-FFF2-40B4-BE49-F238E27FC236}">
                <a16:creationId xmlns:a16="http://schemas.microsoft.com/office/drawing/2014/main" id="{2F31415E-0FCE-BA4D-63C6-4D4A1E9CF042}"/>
              </a:ext>
            </a:extLst>
          </p:cNvPr>
          <p:cNvPicPr>
            <a:picLocks noChangeAspect="1"/>
          </p:cNvPicPr>
          <p:nvPr/>
        </p:nvPicPr>
        <p:blipFill>
          <a:blip r:embed="rId18"/>
          <a:stretch>
            <a:fillRect/>
          </a:stretch>
        </p:blipFill>
        <p:spPr>
          <a:xfrm>
            <a:off x="4507750" y="2981384"/>
            <a:ext cx="2193268" cy="687224"/>
          </a:xfrm>
          <a:prstGeom prst="rect">
            <a:avLst/>
          </a:prstGeom>
        </p:spPr>
      </p:pic>
      <p:sp>
        <p:nvSpPr>
          <p:cNvPr id="5" name="TextBox 4">
            <a:extLst>
              <a:ext uri="{FF2B5EF4-FFF2-40B4-BE49-F238E27FC236}">
                <a16:creationId xmlns:a16="http://schemas.microsoft.com/office/drawing/2014/main" id="{8A70F8F8-204A-90E4-4B43-CD92CA3FD4FE}"/>
              </a:ext>
            </a:extLst>
          </p:cNvPr>
          <p:cNvSpPr txBox="1"/>
          <p:nvPr/>
        </p:nvSpPr>
        <p:spPr>
          <a:xfrm>
            <a:off x="641558" y="747063"/>
            <a:ext cx="9782602" cy="584775"/>
          </a:xfrm>
          <a:prstGeom prst="rect">
            <a:avLst/>
          </a:prstGeom>
          <a:noFill/>
        </p:spPr>
        <p:txBody>
          <a:bodyPr wrap="square" rtlCol="0">
            <a:spAutoFit/>
          </a:bodyPr>
          <a:lstStyle/>
          <a:p>
            <a:r>
              <a:rPr lang="en-US" sz="3200" dirty="0">
                <a:solidFill>
                  <a:schemeClr val="accent1">
                    <a:lumMod val="75000"/>
                  </a:schemeClr>
                </a:solidFill>
                <a:latin typeface="Franklin Gothic Book" panose="020B0503020102020204" pitchFamily="34" charset="0"/>
              </a:rPr>
              <a:t>DHS Organizational Structure</a:t>
            </a:r>
          </a:p>
        </p:txBody>
      </p:sp>
      <p:sp>
        <p:nvSpPr>
          <p:cNvPr id="45" name="TextBox 44">
            <a:extLst>
              <a:ext uri="{FF2B5EF4-FFF2-40B4-BE49-F238E27FC236}">
                <a16:creationId xmlns:a16="http://schemas.microsoft.com/office/drawing/2014/main" id="{8E00E47A-B765-497D-B27C-E52988627782}"/>
              </a:ext>
            </a:extLst>
          </p:cNvPr>
          <p:cNvSpPr txBox="1"/>
          <p:nvPr/>
        </p:nvSpPr>
        <p:spPr>
          <a:xfrm>
            <a:off x="8152064" y="5713977"/>
            <a:ext cx="3451183"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dirty="0">
                <a:solidFill>
                  <a:schemeClr val="bg1"/>
                </a:solidFill>
                <a:effectLst/>
                <a:latin typeface="Franklin Gothic Book" panose="020B0503020102020204" pitchFamily="34" charset="0"/>
                <a:ea typeface="Calibri" panose="020F0502020204030204" pitchFamily="34" charset="0"/>
                <a:cs typeface="Times New Roman" panose="02020603050405020304" pitchFamily="18" charset="0"/>
              </a:rPr>
              <a:t>https://dhsconnect.dhs.gov/comp</a:t>
            </a:r>
          </a:p>
        </p:txBody>
      </p:sp>
      <p:sp>
        <p:nvSpPr>
          <p:cNvPr id="2" name="TextBox 1">
            <a:extLst>
              <a:ext uri="{FF2B5EF4-FFF2-40B4-BE49-F238E27FC236}">
                <a16:creationId xmlns:a16="http://schemas.microsoft.com/office/drawing/2014/main" id="{561160D0-667D-87CF-0CFF-78F56B29AF6D}"/>
              </a:ext>
            </a:extLst>
          </p:cNvPr>
          <p:cNvSpPr txBox="1"/>
          <p:nvPr/>
        </p:nvSpPr>
        <p:spPr>
          <a:xfrm>
            <a:off x="1466335" y="2285237"/>
            <a:ext cx="2204580" cy="492443"/>
          </a:xfrm>
          <a:prstGeom prst="rect">
            <a:avLst/>
          </a:prstGeom>
          <a:noFill/>
        </p:spPr>
        <p:txBody>
          <a:bodyPr wrap="square" rtlCol="0">
            <a:spAutoFit/>
          </a:bodyPr>
          <a:lstStyle/>
          <a:p>
            <a:r>
              <a:rPr lang="en-US" sz="1300" dirty="0">
                <a:solidFill>
                  <a:srgbClr val="005188"/>
                </a:solidFill>
                <a:latin typeface="Merriweather" panose="02000000000000000000" pitchFamily="2" charset="77"/>
                <a:cs typeface="Merriweather" panose="02000000000000000000" pitchFamily="2" charset="77"/>
              </a:rPr>
              <a:t>United States </a:t>
            </a:r>
          </a:p>
          <a:p>
            <a:r>
              <a:rPr lang="en-US" sz="1300" dirty="0">
                <a:solidFill>
                  <a:srgbClr val="005188"/>
                </a:solidFill>
                <a:latin typeface="Merriweather" panose="02000000000000000000" pitchFamily="2" charset="77"/>
                <a:cs typeface="Merriweather" panose="02000000000000000000" pitchFamily="2" charset="77"/>
              </a:rPr>
              <a:t>Coast Guard</a:t>
            </a:r>
          </a:p>
        </p:txBody>
      </p:sp>
      <p:sp>
        <p:nvSpPr>
          <p:cNvPr id="7" name="TextBox 6">
            <a:extLst>
              <a:ext uri="{FF2B5EF4-FFF2-40B4-BE49-F238E27FC236}">
                <a16:creationId xmlns:a16="http://schemas.microsoft.com/office/drawing/2014/main" id="{AE0354C9-B128-910F-A488-0CB27FF27F9C}"/>
              </a:ext>
            </a:extLst>
          </p:cNvPr>
          <p:cNvSpPr txBox="1"/>
          <p:nvPr/>
        </p:nvSpPr>
        <p:spPr>
          <a:xfrm>
            <a:off x="1466335" y="3078222"/>
            <a:ext cx="2204580" cy="492443"/>
          </a:xfrm>
          <a:prstGeom prst="rect">
            <a:avLst/>
          </a:prstGeom>
          <a:noFill/>
        </p:spPr>
        <p:txBody>
          <a:bodyPr wrap="square" rtlCol="0">
            <a:spAutoFit/>
          </a:bodyPr>
          <a:lstStyle/>
          <a:p>
            <a:r>
              <a:rPr lang="en-US" sz="1300" dirty="0">
                <a:solidFill>
                  <a:srgbClr val="005188"/>
                </a:solidFill>
                <a:latin typeface="Merriweather" panose="02000000000000000000" pitchFamily="2" charset="77"/>
                <a:cs typeface="Merriweather" panose="02000000000000000000" pitchFamily="2" charset="77"/>
              </a:rPr>
              <a:t>Transportation Security Administration</a:t>
            </a:r>
          </a:p>
        </p:txBody>
      </p:sp>
      <p:sp>
        <p:nvSpPr>
          <p:cNvPr id="8" name="TextBox 7">
            <a:extLst>
              <a:ext uri="{FF2B5EF4-FFF2-40B4-BE49-F238E27FC236}">
                <a16:creationId xmlns:a16="http://schemas.microsoft.com/office/drawing/2014/main" id="{497ACEDB-4859-E092-C12A-79793200F76A}"/>
              </a:ext>
            </a:extLst>
          </p:cNvPr>
          <p:cNvSpPr txBox="1"/>
          <p:nvPr/>
        </p:nvSpPr>
        <p:spPr>
          <a:xfrm>
            <a:off x="1466335" y="3944352"/>
            <a:ext cx="2204580" cy="492443"/>
          </a:xfrm>
          <a:prstGeom prst="rect">
            <a:avLst/>
          </a:prstGeom>
          <a:noFill/>
        </p:spPr>
        <p:txBody>
          <a:bodyPr wrap="square" rtlCol="0">
            <a:spAutoFit/>
          </a:bodyPr>
          <a:lstStyle/>
          <a:p>
            <a:r>
              <a:rPr lang="en-US" sz="1300" dirty="0">
                <a:solidFill>
                  <a:srgbClr val="005188"/>
                </a:solidFill>
                <a:latin typeface="Merriweather" panose="02000000000000000000" pitchFamily="2" charset="77"/>
                <a:cs typeface="Merriweather" panose="02000000000000000000" pitchFamily="2" charset="77"/>
              </a:rPr>
              <a:t>United States </a:t>
            </a:r>
            <a:br>
              <a:rPr lang="en-US" sz="1300" dirty="0">
                <a:solidFill>
                  <a:srgbClr val="005188"/>
                </a:solidFill>
                <a:latin typeface="Merriweather" panose="02000000000000000000" pitchFamily="2" charset="77"/>
                <a:cs typeface="Merriweather" panose="02000000000000000000" pitchFamily="2" charset="77"/>
              </a:rPr>
            </a:br>
            <a:r>
              <a:rPr lang="en-US" sz="1300" dirty="0">
                <a:solidFill>
                  <a:srgbClr val="005188"/>
                </a:solidFill>
                <a:latin typeface="Merriweather" panose="02000000000000000000" pitchFamily="2" charset="77"/>
                <a:cs typeface="Merriweather" panose="02000000000000000000" pitchFamily="2" charset="77"/>
              </a:rPr>
              <a:t>Secret Service</a:t>
            </a:r>
          </a:p>
        </p:txBody>
      </p:sp>
      <p:sp>
        <p:nvSpPr>
          <p:cNvPr id="9" name="TextBox 8">
            <a:extLst>
              <a:ext uri="{FF2B5EF4-FFF2-40B4-BE49-F238E27FC236}">
                <a16:creationId xmlns:a16="http://schemas.microsoft.com/office/drawing/2014/main" id="{93AD4D30-64C1-1854-20F7-9FF56D7201DC}"/>
              </a:ext>
            </a:extLst>
          </p:cNvPr>
          <p:cNvSpPr txBox="1"/>
          <p:nvPr/>
        </p:nvSpPr>
        <p:spPr>
          <a:xfrm>
            <a:off x="1466335" y="4664600"/>
            <a:ext cx="2565414" cy="692497"/>
          </a:xfrm>
          <a:prstGeom prst="rect">
            <a:avLst/>
          </a:prstGeom>
          <a:noFill/>
        </p:spPr>
        <p:txBody>
          <a:bodyPr wrap="square" rtlCol="0">
            <a:spAutoFit/>
          </a:bodyPr>
          <a:lstStyle/>
          <a:p>
            <a:r>
              <a:rPr lang="en-US" sz="1300" dirty="0">
                <a:solidFill>
                  <a:srgbClr val="005188"/>
                </a:solidFill>
                <a:latin typeface="Merriweather" panose="02000000000000000000" pitchFamily="2" charset="77"/>
                <a:cs typeface="Merriweather" panose="02000000000000000000" pitchFamily="2" charset="77"/>
              </a:rPr>
              <a:t>Cybersecurity &amp; Infrastructure Security Agency</a:t>
            </a:r>
          </a:p>
        </p:txBody>
      </p:sp>
      <p:sp>
        <p:nvSpPr>
          <p:cNvPr id="11" name="TextBox 10">
            <a:extLst>
              <a:ext uri="{FF2B5EF4-FFF2-40B4-BE49-F238E27FC236}">
                <a16:creationId xmlns:a16="http://schemas.microsoft.com/office/drawing/2014/main" id="{7B2414DE-0711-5B8D-D76A-52D2F5D717A8}"/>
              </a:ext>
            </a:extLst>
          </p:cNvPr>
          <p:cNvSpPr txBox="1"/>
          <p:nvPr/>
        </p:nvSpPr>
        <p:spPr>
          <a:xfrm>
            <a:off x="1466335" y="5621110"/>
            <a:ext cx="2400412" cy="492443"/>
          </a:xfrm>
          <a:prstGeom prst="rect">
            <a:avLst/>
          </a:prstGeom>
          <a:noFill/>
        </p:spPr>
        <p:txBody>
          <a:bodyPr wrap="square" rtlCol="0">
            <a:spAutoFit/>
          </a:bodyPr>
          <a:lstStyle/>
          <a:p>
            <a:r>
              <a:rPr lang="en-US" sz="1300" dirty="0">
                <a:solidFill>
                  <a:srgbClr val="005188"/>
                </a:solidFill>
                <a:latin typeface="Merriweather" panose="02000000000000000000" pitchFamily="2" charset="77"/>
                <a:cs typeface="Merriweather" panose="02000000000000000000" pitchFamily="2" charset="77"/>
              </a:rPr>
              <a:t>Federal Law Enforcement Training Centers</a:t>
            </a:r>
          </a:p>
        </p:txBody>
      </p:sp>
      <p:cxnSp>
        <p:nvCxnSpPr>
          <p:cNvPr id="13" name="Straight Connector 12">
            <a:extLst>
              <a:ext uri="{FF2B5EF4-FFF2-40B4-BE49-F238E27FC236}">
                <a16:creationId xmlns:a16="http://schemas.microsoft.com/office/drawing/2014/main" id="{DEE36C9A-701D-221E-F837-6D480539F33D}"/>
              </a:ext>
            </a:extLst>
          </p:cNvPr>
          <p:cNvCxnSpPr>
            <a:cxnSpLocks/>
          </p:cNvCxnSpPr>
          <p:nvPr/>
        </p:nvCxnSpPr>
        <p:spPr>
          <a:xfrm>
            <a:off x="4226312" y="2161330"/>
            <a:ext cx="0" cy="3994080"/>
          </a:xfrm>
          <a:prstGeom prst="line">
            <a:avLst/>
          </a:prstGeom>
          <a:ln>
            <a:solidFill>
              <a:srgbClr val="C4123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089FF665-2C8A-2044-192D-20EEADBC58F2}"/>
              </a:ext>
            </a:extLst>
          </p:cNvPr>
          <p:cNvCxnSpPr>
            <a:cxnSpLocks/>
          </p:cNvCxnSpPr>
          <p:nvPr/>
        </p:nvCxnSpPr>
        <p:spPr>
          <a:xfrm>
            <a:off x="7836366" y="2161330"/>
            <a:ext cx="0" cy="3994080"/>
          </a:xfrm>
          <a:prstGeom prst="line">
            <a:avLst/>
          </a:prstGeom>
          <a:ln>
            <a:solidFill>
              <a:srgbClr val="C41230"/>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67ECD901-2DC9-8A82-AD7D-F07FBC3AB767}"/>
              </a:ext>
            </a:extLst>
          </p:cNvPr>
          <p:cNvGrpSpPr/>
          <p:nvPr/>
        </p:nvGrpSpPr>
        <p:grpSpPr>
          <a:xfrm>
            <a:off x="10352098" y="752702"/>
            <a:ext cx="1850062" cy="584775"/>
            <a:chOff x="10352098" y="752702"/>
            <a:chExt cx="1850062" cy="584775"/>
          </a:xfrm>
        </p:grpSpPr>
        <p:sp>
          <p:nvSpPr>
            <p:cNvPr id="15" name="Rectangle 14">
              <a:extLst>
                <a:ext uri="{FF2B5EF4-FFF2-40B4-BE49-F238E27FC236}">
                  <a16:creationId xmlns:a16="http://schemas.microsoft.com/office/drawing/2014/main" id="{3F3212C0-7E63-523B-F56A-6036A45A7E19}"/>
                </a:ext>
              </a:extLst>
            </p:cNvPr>
            <p:cNvSpPr/>
            <p:nvPr/>
          </p:nvSpPr>
          <p:spPr>
            <a:xfrm>
              <a:off x="10352098" y="752702"/>
              <a:ext cx="1850062" cy="58477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Box 15">
              <a:extLst>
                <a:ext uri="{FF2B5EF4-FFF2-40B4-BE49-F238E27FC236}">
                  <a16:creationId xmlns:a16="http://schemas.microsoft.com/office/drawing/2014/main" id="{E4F576E4-B82E-3C42-9CB6-CBFB337BC948}"/>
                </a:ext>
              </a:extLst>
            </p:cNvPr>
            <p:cNvSpPr txBox="1"/>
            <p:nvPr/>
          </p:nvSpPr>
          <p:spPr>
            <a:xfrm>
              <a:off x="10707209" y="859001"/>
              <a:ext cx="1411187" cy="369332"/>
            </a:xfrm>
            <a:prstGeom prst="rect">
              <a:avLst/>
            </a:prstGeom>
            <a:noFill/>
          </p:spPr>
          <p:txBody>
            <a:bodyPr wrap="square" rtlCol="0">
              <a:spAutoFit/>
            </a:bodyPr>
            <a:lstStyle/>
            <a:p>
              <a:pPr algn="ctr"/>
              <a:r>
                <a:rPr lang="en-US" b="1" dirty="0">
                  <a:solidFill>
                    <a:schemeClr val="bg1"/>
                  </a:solidFill>
                  <a:effectLst/>
                  <a:latin typeface="FranklinGothicURWDem" pitchFamily="2" charset="77"/>
                </a:rPr>
                <a:t>Step 2</a:t>
              </a:r>
              <a:endParaRPr lang="en-US" dirty="0">
                <a:solidFill>
                  <a:srgbClr val="3F3F3F"/>
                </a:solidFill>
                <a:effectLst/>
                <a:latin typeface="FranklinGothicURWBoo" pitchFamily="2" charset="77"/>
              </a:endParaRPr>
            </a:p>
          </p:txBody>
        </p:sp>
        <p:pic>
          <p:nvPicPr>
            <p:cNvPr id="28" name="Graphic 27" descr="Magnifying glass with solid fill">
              <a:extLst>
                <a:ext uri="{FF2B5EF4-FFF2-40B4-BE49-F238E27FC236}">
                  <a16:creationId xmlns:a16="http://schemas.microsoft.com/office/drawing/2014/main" id="{4C6841CE-2893-30F2-A97A-0C0FBAEA83D2}"/>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10427749" y="787645"/>
              <a:ext cx="509491" cy="509491"/>
            </a:xfrm>
            <a:prstGeom prst="rect">
              <a:avLst/>
            </a:prstGeom>
          </p:spPr>
        </p:pic>
      </p:grpSp>
    </p:spTree>
    <p:extLst>
      <p:ext uri="{BB962C8B-B14F-4D97-AF65-F5344CB8AC3E}">
        <p14:creationId xmlns:p14="http://schemas.microsoft.com/office/powerpoint/2010/main" val="5532193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F0808D49951D4409EBA71822B7121F7" ma:contentTypeVersion="13" ma:contentTypeDescription="Create a new document." ma:contentTypeScope="" ma:versionID="58b10f8961e3c432688b551f42d6de3f">
  <xsd:schema xmlns:xsd="http://www.w3.org/2001/XMLSchema" xmlns:xs="http://www.w3.org/2001/XMLSchema" xmlns:p="http://schemas.microsoft.com/office/2006/metadata/properties" xmlns:ns3="6150bbd8-6685-4271-a64f-882b5f8eff5a" xmlns:ns4="1390b612-dfbe-4acb-abca-1f90d39f8b53" targetNamespace="http://schemas.microsoft.com/office/2006/metadata/properties" ma:root="true" ma:fieldsID="8d77d01557189f7b44c35ca8652a0c34" ns3:_="" ns4:_="">
    <xsd:import namespace="6150bbd8-6685-4271-a64f-882b5f8eff5a"/>
    <xsd:import namespace="1390b612-dfbe-4acb-abca-1f90d39f8b53"/>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4:SharedWithUsers" minOccurs="0"/>
                <xsd:element ref="ns4:SharedWithDetails" minOccurs="0"/>
                <xsd:element ref="ns4:SharingHintHash" minOccurs="0"/>
                <xsd:element ref="ns3:MediaServiceDateTaken" minOccurs="0"/>
                <xsd:element ref="ns3:_activity" minOccurs="0"/>
                <xsd:element ref="ns3:MediaServiceLocation"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150bbd8-6685-4271-a64f-882b5f8eff5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dexed="true" ma:internalName="MediaServiceDateTaken" ma:readOnly="true">
      <xsd:simpleType>
        <xsd:restriction base="dms:Text"/>
      </xsd:simpleType>
    </xsd:element>
    <xsd:element name="_activity" ma:index="18" nillable="true" ma:displayName="_activity" ma:hidden="true" ma:internalName="_activity">
      <xsd:simpleType>
        <xsd:restriction base="dms:Note"/>
      </xsd:simpleType>
    </xsd:element>
    <xsd:element name="MediaServiceLocation" ma:index="19" nillable="true" ma:displayName="Location" ma:indexed="true"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390b612-dfbe-4acb-abca-1f90d39f8b53"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6150bbd8-6685-4271-a64f-882b5f8eff5a" xsi:nil="true"/>
  </documentManagement>
</p:properties>
</file>

<file path=customXml/itemProps1.xml><?xml version="1.0" encoding="utf-8"?>
<ds:datastoreItem xmlns:ds="http://schemas.openxmlformats.org/officeDocument/2006/customXml" ds:itemID="{E228815A-59AC-48B0-976E-17D87F2D70CB}">
  <ds:schemaRefs>
    <ds:schemaRef ds:uri="http://schemas.microsoft.com/sharepoint/v3/contenttype/forms"/>
  </ds:schemaRefs>
</ds:datastoreItem>
</file>

<file path=customXml/itemProps2.xml><?xml version="1.0" encoding="utf-8"?>
<ds:datastoreItem xmlns:ds="http://schemas.openxmlformats.org/officeDocument/2006/customXml" ds:itemID="{29EFBE2E-FF52-42C3-B580-C0D5F84630E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150bbd8-6685-4271-a64f-882b5f8eff5a"/>
    <ds:schemaRef ds:uri="1390b612-dfbe-4acb-abca-1f90d39f8b5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76F0A9C-C48B-4D51-B68E-BD8FEBDD5C1B}">
  <ds:schemaRefs>
    <ds:schemaRef ds:uri="http://purl.org/dc/dcmitype/"/>
    <ds:schemaRef ds:uri="http://schemas.openxmlformats.org/package/2006/metadata/core-properties"/>
    <ds:schemaRef ds:uri="http://schemas.microsoft.com/office/2006/documentManagement/types"/>
    <ds:schemaRef ds:uri="http://www.w3.org/XML/1998/namespace"/>
    <ds:schemaRef ds:uri="http://schemas.microsoft.com/office/2006/metadata/properties"/>
    <ds:schemaRef ds:uri="http://purl.org/dc/terms/"/>
    <ds:schemaRef ds:uri="http://schemas.microsoft.com/office/infopath/2007/PartnerControls"/>
    <ds:schemaRef ds:uri="1390b612-dfbe-4acb-abca-1f90d39f8b53"/>
    <ds:schemaRef ds:uri="6150bbd8-6685-4271-a64f-882b5f8eff5a"/>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88637</TotalTime>
  <Words>11244</Words>
  <Application>Microsoft Office PowerPoint</Application>
  <PresentationFormat>Widescreen</PresentationFormat>
  <Paragraphs>1415</Paragraphs>
  <Slides>61</Slides>
  <Notes>61</Notes>
  <HiddenSlides>0</HiddenSlides>
  <MMClips>0</MMClips>
  <ScaleCrop>false</ScaleCrop>
  <HeadingPairs>
    <vt:vector size="6" baseType="variant">
      <vt:variant>
        <vt:lpstr>Fonts Used</vt:lpstr>
      </vt:variant>
      <vt:variant>
        <vt:i4>20</vt:i4>
      </vt:variant>
      <vt:variant>
        <vt:lpstr>Theme</vt:lpstr>
      </vt:variant>
      <vt:variant>
        <vt:i4>1</vt:i4>
      </vt:variant>
      <vt:variant>
        <vt:lpstr>Slide Titles</vt:lpstr>
      </vt:variant>
      <vt:variant>
        <vt:i4>61</vt:i4>
      </vt:variant>
    </vt:vector>
  </HeadingPairs>
  <TitlesOfParts>
    <vt:vector size="82" baseType="lpstr">
      <vt:lpstr>Arial</vt:lpstr>
      <vt:lpstr>Calibri</vt:lpstr>
      <vt:lpstr>Courier New</vt:lpstr>
      <vt:lpstr>Franklin Gothic Book</vt:lpstr>
      <vt:lpstr>Franklin Gothic Demi</vt:lpstr>
      <vt:lpstr>FranklinGothicURWBoo</vt:lpstr>
      <vt:lpstr>FranklinGothicURWDem</vt:lpstr>
      <vt:lpstr>FranklinGothicURWMed</vt:lpstr>
      <vt:lpstr>Georgia</vt:lpstr>
      <vt:lpstr>Google Sans</vt:lpstr>
      <vt:lpstr>Helvetica</vt:lpstr>
      <vt:lpstr>MarkOT-Bold</vt:lpstr>
      <vt:lpstr>Merriweather</vt:lpstr>
      <vt:lpstr>Segoe UI</vt:lpstr>
      <vt:lpstr>Source Sans Pro</vt:lpstr>
      <vt:lpstr>Source Sans Pro Web</vt:lpstr>
      <vt:lpstr>Symbol</vt:lpstr>
      <vt:lpstr>System Font Regular</vt:lpstr>
      <vt:lpstr>Times New Roman</vt:lpstr>
      <vt:lpstr>Wingdings</vt:lpstr>
      <vt:lpstr>Office Theme</vt:lpstr>
      <vt:lpstr>With the Department of Homeland Security</vt:lpstr>
      <vt:lpstr>Doing Business with DHS</vt:lpstr>
      <vt:lpstr>PowerPoint Presentation</vt:lpstr>
      <vt:lpstr>New to Government Business?  Your Starting Point is SAM.gov </vt:lpstr>
      <vt:lpstr>Why is SAM.gov Important to You?</vt:lpstr>
      <vt:lpstr>PowerPoint Presentation</vt:lpstr>
      <vt:lpstr>PowerPoint Presentation</vt:lpstr>
      <vt:lpstr>PowerPoint Presentation</vt:lpstr>
      <vt:lpstr>PowerPoint Presentation</vt:lpstr>
      <vt:lpstr>PowerPoint Presentation</vt:lpstr>
      <vt:lpstr>PowerPoint Presentation</vt:lpstr>
      <vt:lpstr>Office of Procurement Operations (OPO) </vt:lpstr>
      <vt:lpstr>Office of Procurement Operations (OPO) </vt:lpstr>
      <vt:lpstr>Cybersecurity and Infrastructure Security Agency (CISA)</vt:lpstr>
      <vt:lpstr>Cybersecurity and Infrastructure Security Agency (CISA) </vt:lpstr>
      <vt:lpstr>Countering Weapons of Mass Destruction (CWMD) </vt:lpstr>
      <vt:lpstr>Countering Weapons of Mass Destruction (CWMD) </vt:lpstr>
      <vt:lpstr>Science and Technology (S&amp;T) </vt:lpstr>
      <vt:lpstr>Science and Technology (S&amp;T) </vt:lpstr>
      <vt:lpstr>U.S. Customs and Border Protection (CBP)</vt:lpstr>
      <vt:lpstr>U.S. Customs and Border Protection (CBP)</vt:lpstr>
      <vt:lpstr>Federal Emergency Management Agency (FEMA) </vt:lpstr>
      <vt:lpstr>Federal Emergency Management Agency (FEMA) </vt:lpstr>
      <vt:lpstr>PowerPoint Presentation</vt:lpstr>
      <vt:lpstr>Federal Law Enforcement Training Centers (FLETC)</vt:lpstr>
      <vt:lpstr>Immigration and Customs Enforcement (ICE)</vt:lpstr>
      <vt:lpstr>Immigration and Customs Enforcement (ICE)</vt:lpstr>
      <vt:lpstr>Transportation Security Agency (TSA) </vt:lpstr>
      <vt:lpstr>Transportation Security Agency (TSA) </vt:lpstr>
      <vt:lpstr>United States Coast Guard (USCG)</vt:lpstr>
      <vt:lpstr>United States Coast Guard (USCG)</vt:lpstr>
      <vt:lpstr>U.S. Citizenship and Immigration Services (USCIS)</vt:lpstr>
      <vt:lpstr>U.S. Citizenship and Immigration Services (USCIS)</vt:lpstr>
      <vt:lpstr>United States Secret Service (USSS)</vt:lpstr>
      <vt:lpstr>United States Secret Service (USSS)</vt:lpstr>
      <vt:lpstr>PowerPoint Presentation</vt:lpstr>
      <vt:lpstr>Looking for potential procurement opportunities?  Visit the Acquisition Planning Forecast System (APFS)</vt:lpstr>
      <vt:lpstr>Why is APFS Important to You?</vt:lpstr>
      <vt:lpstr>Meeting with the Government? Know Your Audience!</vt:lpstr>
      <vt:lpstr>PowerPoint Presentation</vt:lpstr>
      <vt:lpstr>Office of Small and Disadvantaged Business Utilization (OSDBU)</vt:lpstr>
      <vt:lpstr>Get your foot in the door by Teaming /  Subcontracting on DHS Procurements!</vt:lpstr>
      <vt:lpstr>Where to look for Teaming/Subcontracting Opportunities</vt:lpstr>
      <vt:lpstr>PowerPoint Presentation</vt:lpstr>
      <vt:lpstr>PowerPoint Presentation</vt:lpstr>
      <vt:lpstr>CSOP and OT Authorities </vt:lpstr>
      <vt:lpstr>PowerPoint Presentation</vt:lpstr>
      <vt:lpstr>PowerPoint Presentation</vt:lpstr>
      <vt:lpstr>Unsolicited Proposals</vt:lpstr>
      <vt:lpstr>Key Award Types to Understand</vt:lpstr>
      <vt:lpstr>PowerPoint Presentation</vt:lpstr>
      <vt:lpstr>Why does the government use Requests for Information?  </vt:lpstr>
      <vt:lpstr>When It’s Time to Write the Proposal/Quote </vt:lpstr>
      <vt:lpstr>Be Compliant with the Solicitation! </vt:lpstr>
      <vt:lpstr>PowerPoint Presentation</vt:lpstr>
      <vt:lpstr>Winning Work at DHS — You Won, Now What?</vt:lpstr>
      <vt:lpstr>Key Tips to Providing Excellent Support </vt:lpstr>
      <vt:lpstr>Key Takeaways for Doing Business with DHS</vt:lpstr>
      <vt:lpstr>Checklist Every Vendor Should Have! </vt:lpstr>
      <vt:lpstr>Quick Reference Guide</vt:lpstr>
      <vt:lpstr>Questions &amp; Answers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Leslie Nayman</dc:creator>
  <cp:lastModifiedBy>Dunne, Mary</cp:lastModifiedBy>
  <cp:revision>890</cp:revision>
  <dcterms:created xsi:type="dcterms:W3CDTF">2020-11-10T20:44:31Z</dcterms:created>
  <dcterms:modified xsi:type="dcterms:W3CDTF">2025-02-04T19:52:36Z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0x010100EF0808D49951D4409EBA71822B7121F7</vt:lpwstr>
  </property>
  <property fmtid="{D5CDD505-2E9C-101B-9397-08002B2CF9AE}" pid="3" name="MSIP_Label_a2eef23d-2e95-4428-9a3c-2526d95b164a_Enabled">
    <vt:lpwstr>true</vt:lpwstr>
  </property>
  <property fmtid="{D5CDD505-2E9C-101B-9397-08002B2CF9AE}" pid="4" name="MSIP_Label_a2eef23d-2e95-4428-9a3c-2526d95b164a_SetDate">
    <vt:lpwstr>2021-11-17T23:25:08Z</vt:lpwstr>
  </property>
  <property fmtid="{D5CDD505-2E9C-101B-9397-08002B2CF9AE}" pid="5" name="MSIP_Label_a2eef23d-2e95-4428-9a3c-2526d95b164a_Method">
    <vt:lpwstr>Standard</vt:lpwstr>
  </property>
  <property fmtid="{D5CDD505-2E9C-101B-9397-08002B2CF9AE}" pid="6" name="MSIP_Label_a2eef23d-2e95-4428-9a3c-2526d95b164a_Name">
    <vt:lpwstr>For Official Use Only (FOUO)</vt:lpwstr>
  </property>
  <property fmtid="{D5CDD505-2E9C-101B-9397-08002B2CF9AE}" pid="7" name="MSIP_Label_a2eef23d-2e95-4428-9a3c-2526d95b164a_SiteId">
    <vt:lpwstr>3ccde76c-946d-4a12-bb7a-fc9d0842354a</vt:lpwstr>
  </property>
  <property fmtid="{D5CDD505-2E9C-101B-9397-08002B2CF9AE}" pid="8" name="MSIP_Label_a2eef23d-2e95-4428-9a3c-2526d95b164a_ActionId">
    <vt:lpwstr>8e50038d-ddbf-46fa-838b-b1813700e016</vt:lpwstr>
  </property>
  <property fmtid="{D5CDD505-2E9C-101B-9397-08002B2CF9AE}" pid="9" name="MSIP_Label_a2eef23d-2e95-4428-9a3c-2526d95b164a_ContentBits">
    <vt:lpwstr>0</vt:lpwstr>
  </property>
</Properties>
</file>