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315" r:id="rId3"/>
    <p:sldId id="303" r:id="rId4"/>
    <p:sldId id="323" r:id="rId5"/>
    <p:sldId id="309" r:id="rId6"/>
    <p:sldId id="302" r:id="rId7"/>
    <p:sldId id="291" r:id="rId8"/>
    <p:sldId id="319" r:id="rId9"/>
    <p:sldId id="332" r:id="rId10"/>
    <p:sldId id="324" r:id="rId11"/>
    <p:sldId id="330" r:id="rId12"/>
    <p:sldId id="325" r:id="rId13"/>
    <p:sldId id="331" r:id="rId14"/>
    <p:sldId id="326" r:id="rId15"/>
    <p:sldId id="327" r:id="rId16"/>
    <p:sldId id="329" r:id="rId17"/>
    <p:sldId id="301"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53B32D-CF3F-4E4E-8220-C7BB12A43E3C}">
          <p14:sldIdLst>
            <p14:sldId id="256"/>
            <p14:sldId id="315"/>
            <p14:sldId id="303"/>
            <p14:sldId id="323"/>
            <p14:sldId id="309"/>
            <p14:sldId id="302"/>
          </p14:sldIdLst>
        </p14:section>
        <p14:section name="Untitled Section" id="{5E4BDC5F-7578-428A-94E8-3A8D14FF6A83}">
          <p14:sldIdLst>
            <p14:sldId id="291"/>
            <p14:sldId id="319"/>
            <p14:sldId id="332"/>
            <p14:sldId id="324"/>
            <p14:sldId id="330"/>
            <p14:sldId id="325"/>
            <p14:sldId id="331"/>
            <p14:sldId id="326"/>
            <p14:sldId id="327"/>
            <p14:sldId id="329"/>
            <p14:sldId id="301"/>
          </p14:sldIdLst>
        </p14:section>
      </p14:sectionLst>
    </p:ext>
    <p:ext uri="{EFAFB233-063F-42B5-8137-9DF3F51BA10A}">
      <p15:sldGuideLst xmlns:p15="http://schemas.microsoft.com/office/powerpoint/2012/main">
        <p15:guide id="1" orient="horz" pos="2184"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ce, Amy" initials="AV" lastIdx="24" clrIdx="0">
    <p:extLst>
      <p:ext uri="{19B8F6BF-5375-455C-9EA6-DF929625EA0E}">
        <p15:presenceInfo xmlns:p15="http://schemas.microsoft.com/office/powerpoint/2012/main" userId="Vance, Amy" providerId="None"/>
      </p:ext>
    </p:extLst>
  </p:cmAuthor>
  <p:cmAuthor id="2" name="Fell, Stephanie" initials="FS" lastIdx="1" clrIdx="1">
    <p:extLst>
      <p:ext uri="{19B8F6BF-5375-455C-9EA6-DF929625EA0E}">
        <p15:presenceInfo xmlns:p15="http://schemas.microsoft.com/office/powerpoint/2012/main" userId="S-1-5-21-3586473188-2236239214-4124789332-290703" providerId="AD"/>
      </p:ext>
    </p:extLst>
  </p:cmAuthor>
  <p:cmAuthor id="3" name="R Tosado " initials="RT" lastIdx="13" clrIdx="2">
    <p:extLst>
      <p:ext uri="{19B8F6BF-5375-455C-9EA6-DF929625EA0E}">
        <p15:presenceInfo xmlns:p15="http://schemas.microsoft.com/office/powerpoint/2012/main" userId="R Tosado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94663" autoAdjust="0"/>
  </p:normalViewPr>
  <p:slideViewPr>
    <p:cSldViewPr snapToGrid="0" showGuides="1">
      <p:cViewPr varScale="1">
        <p:scale>
          <a:sx n="70" d="100"/>
          <a:sy n="70" d="100"/>
        </p:scale>
        <p:origin x="468" y="54"/>
      </p:cViewPr>
      <p:guideLst>
        <p:guide orient="horz" pos="2184"/>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E90AFB60-FBC3-4EDA-A2BD-F445A590D160}" type="datetimeFigureOut">
              <a:rPr lang="en-US" smtClean="0"/>
              <a:t>7/23/2018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1164E92-63A8-4C3F-8FCB-F1EC8739C391}" type="slidenum">
              <a:rPr lang="en-US" smtClean="0"/>
              <a:t>‹#›</a:t>
            </a:fld>
            <a:endParaRPr lang="en-US"/>
          </a:p>
        </p:txBody>
      </p:sp>
    </p:spTree>
    <p:extLst>
      <p:ext uri="{BB962C8B-B14F-4D97-AF65-F5344CB8AC3E}">
        <p14:creationId xmlns:p14="http://schemas.microsoft.com/office/powerpoint/2010/main" val="26279882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332E8CB-9E40-45DB-A3B6-4E240A10815C}" type="datetimeFigureOut">
              <a:rPr lang="en-US" smtClean="0"/>
              <a:t>7/23/2018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6E7B258-93DF-4BD5-A0F1-5E741D554186}" type="slidenum">
              <a:rPr lang="en-US" smtClean="0"/>
              <a:t>‹#›</a:t>
            </a:fld>
            <a:endParaRPr lang="en-US"/>
          </a:p>
        </p:txBody>
      </p:sp>
    </p:spTree>
    <p:extLst>
      <p:ext uri="{BB962C8B-B14F-4D97-AF65-F5344CB8AC3E}">
        <p14:creationId xmlns:p14="http://schemas.microsoft.com/office/powerpoint/2010/main" val="1998086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CRCL supports individual and community resilience to natural disasters, acts of terrorism, or other emergencies. Through guidance, planning and coordination, CRCL ensures that civil rights and civil liberties are respected during development of emergency-related federal policies and procedures. In addition, prior, to, during, and following a disaster, the Antidiscrimination Group coordinates CRCL's efforts to engage representatives of impacted communities and disseminate information to governmental and non-governmental stakeholders to ensure the protection of individuals with disabilities, immigrant populations, and racially and ethnically diverse communities, including those with limited English proficiency.</a:t>
            </a:r>
            <a:endParaRPr lang="en-US" dirty="0"/>
          </a:p>
        </p:txBody>
      </p:sp>
      <p:sp>
        <p:nvSpPr>
          <p:cNvPr id="4" name="Slide Number Placeholder 3"/>
          <p:cNvSpPr>
            <a:spLocks noGrp="1"/>
          </p:cNvSpPr>
          <p:nvPr>
            <p:ph type="sldNum" sz="quarter" idx="10"/>
          </p:nvPr>
        </p:nvSpPr>
        <p:spPr/>
        <p:txBody>
          <a:bodyPr/>
          <a:lstStyle/>
          <a:p>
            <a:fld id="{96E7B258-93DF-4BD5-A0F1-5E741D554186}" type="slidenum">
              <a:rPr lang="en-US" smtClean="0"/>
              <a:t>10</a:t>
            </a:fld>
            <a:endParaRPr lang="en-US"/>
          </a:p>
        </p:txBody>
      </p:sp>
    </p:spTree>
    <p:extLst>
      <p:ext uri="{BB962C8B-B14F-4D97-AF65-F5344CB8AC3E}">
        <p14:creationId xmlns:p14="http://schemas.microsoft.com/office/powerpoint/2010/main" val="2440470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CRCL supports individual and community resilience to natural disasters, acts of terrorism, or other emergencies. Through guidance, planning and coordination, CRCL ensures that civil rights and civil liberties are respected during development of emergency-related federal policies and procedures. In addition, prior, to, during, and following a disaster, the Antidiscrimination Group coordinates CRCL's efforts to engage representatives of impacted communities and disseminate information to governmental and non-governmental stakeholders to ensure the protection of individuals with disabilities, immigrant populations, and racially and ethnically diverse communities, including those with limited English proficiency.</a:t>
            </a:r>
            <a:endParaRPr lang="en-US" dirty="0"/>
          </a:p>
        </p:txBody>
      </p:sp>
      <p:sp>
        <p:nvSpPr>
          <p:cNvPr id="4" name="Slide Number Placeholder 3"/>
          <p:cNvSpPr>
            <a:spLocks noGrp="1"/>
          </p:cNvSpPr>
          <p:nvPr>
            <p:ph type="sldNum" sz="quarter" idx="10"/>
          </p:nvPr>
        </p:nvSpPr>
        <p:spPr/>
        <p:txBody>
          <a:bodyPr/>
          <a:lstStyle/>
          <a:p>
            <a:fld id="{96E7B258-93DF-4BD5-A0F1-5E741D554186}" type="slidenum">
              <a:rPr lang="en-US" smtClean="0"/>
              <a:t>11</a:t>
            </a:fld>
            <a:endParaRPr lang="en-US"/>
          </a:p>
        </p:txBody>
      </p:sp>
    </p:spTree>
    <p:extLst>
      <p:ext uri="{BB962C8B-B14F-4D97-AF65-F5344CB8AC3E}">
        <p14:creationId xmlns:p14="http://schemas.microsoft.com/office/powerpoint/2010/main" val="844694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3" name="Picture 4" descr="DHS seal and FEMA logo" title="DHS seal and FEMA logo"/>
          <p:cNvPicPr>
            <a:picLocks noChangeAspect="1" noChangeArrowheads="1"/>
          </p:cNvPicPr>
          <p:nvPr userDrawn="1"/>
        </p:nvPicPr>
        <p:blipFill rotWithShape="1">
          <a:blip r:embed="rId2" cstate="print"/>
          <a:srcRect l="1823" r="1823"/>
          <a:stretch/>
        </p:blipFill>
        <p:spPr bwMode="auto">
          <a:xfrm>
            <a:off x="304800" y="5779008"/>
            <a:ext cx="2238656" cy="1078992"/>
          </a:xfrm>
          <a:prstGeom prst="rect">
            <a:avLst/>
          </a:prstGeom>
          <a:noFill/>
        </p:spPr>
      </p:pic>
      <p:sp>
        <p:nvSpPr>
          <p:cNvPr id="3" name="Subtitle 2"/>
          <p:cNvSpPr>
            <a:spLocks noGrp="1"/>
          </p:cNvSpPr>
          <p:nvPr>
            <p:ph type="subTitle" idx="1"/>
          </p:nvPr>
        </p:nvSpPr>
        <p:spPr>
          <a:xfrm>
            <a:off x="304800" y="4564546"/>
            <a:ext cx="6858000" cy="1655762"/>
          </a:xfrm>
        </p:spPr>
        <p:txBody>
          <a:bodyPr/>
          <a:lstStyle>
            <a:lvl1pPr marL="0" indent="0" algn="l">
              <a:buNone/>
              <a:defRPr sz="2400">
                <a:solidFill>
                  <a:srgbClr val="002060"/>
                </a:solidFill>
                <a:latin typeface="Times New Roman" panose="02020603050405020304" pitchFamily="18" charset="0"/>
                <a:cs typeface="Times New Roman" panose="0202060305040502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7" name="Title 6"/>
          <p:cNvSpPr>
            <a:spLocks noGrp="1"/>
          </p:cNvSpPr>
          <p:nvPr>
            <p:ph type="title"/>
          </p:nvPr>
        </p:nvSpPr>
        <p:spPr>
          <a:xfrm>
            <a:off x="304800" y="2988400"/>
            <a:ext cx="7886700" cy="788073"/>
          </a:xfr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87117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8" name="Date Placeholder 7"/>
          <p:cNvSpPr>
            <a:spLocks noGrp="1"/>
          </p:cNvSpPr>
          <p:nvPr>
            <p:ph type="dt" sz="half" idx="10"/>
          </p:nvPr>
        </p:nvSpPr>
        <p:spPr/>
        <p:txBody>
          <a:bodyPr/>
          <a:lstStyle/>
          <a:p>
            <a:fld id="{0BD0383A-F24E-4040-B27C-530EB5B73EAC}" type="datetime1">
              <a:rPr lang="en-US" smtClean="0"/>
              <a:t>7/23/2018</a:t>
            </a:fld>
            <a:endParaRPr lang="en-US" dirty="0"/>
          </a:p>
        </p:txBody>
      </p:sp>
      <p:sp>
        <p:nvSpPr>
          <p:cNvPr id="9" name="Footer Placeholder 8"/>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10" name="Slide Number Placeholder 9"/>
          <p:cNvSpPr>
            <a:spLocks noGrp="1"/>
          </p:cNvSpPr>
          <p:nvPr>
            <p:ph type="sldNum" sz="quarter" idx="12"/>
          </p:nvPr>
        </p:nvSpPr>
        <p:spPr/>
        <p:txBody>
          <a:bodyPr/>
          <a:lstStyle/>
          <a:p>
            <a:fld id="{398CCC43-6ECB-4BEF-ACAB-1BF6AAF9EBDA}" type="slidenum">
              <a:rPr lang="en-US" smtClean="0"/>
              <a:pPr/>
              <a:t>‹#›</a:t>
            </a:fld>
            <a:endParaRPr lang="en-US" dirty="0"/>
          </a:p>
        </p:txBody>
      </p:sp>
    </p:spTree>
    <p:extLst>
      <p:ext uri="{BB962C8B-B14F-4D97-AF65-F5344CB8AC3E}">
        <p14:creationId xmlns:p14="http://schemas.microsoft.com/office/powerpoint/2010/main" val="5360322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398CCC43-6ECB-4BEF-ACAB-1BF6AAF9EBDA}" type="slidenum">
              <a:rPr lang="en-US" smtClean="0"/>
              <a:pPr/>
              <a:t>‹#›</a:t>
            </a:fld>
            <a:endParaRPr lang="en-US" dirty="0"/>
          </a:p>
        </p:txBody>
      </p:sp>
      <p:sp>
        <p:nvSpPr>
          <p:cNvPr id="8" name="Footer Placeholder 7"/>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7" name="Date Placeholder 6"/>
          <p:cNvSpPr>
            <a:spLocks noGrp="1"/>
          </p:cNvSpPr>
          <p:nvPr>
            <p:ph type="dt" sz="half" idx="10"/>
          </p:nvPr>
        </p:nvSpPr>
        <p:spPr/>
        <p:txBody>
          <a:bodyPr/>
          <a:lstStyle/>
          <a:p>
            <a:fld id="{5387D99E-D8AA-40BD-9132-0BAB36B1FE5E}" type="datetime1">
              <a:rPr lang="en-US" smtClean="0"/>
              <a:t>7/23/2018</a:t>
            </a:fld>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10" name="Title 9"/>
          <p:cNvSpPr>
            <a:spLocks noGrp="1"/>
          </p:cNvSpPr>
          <p:nvPr>
            <p:ph type="title"/>
          </p:nvPr>
        </p:nvSpPr>
        <p:spPr>
          <a:xfrm>
            <a:off x="299466" y="1049116"/>
            <a:ext cx="7886700" cy="788073"/>
          </a:xfrm>
        </p:spPr>
        <p:txBody>
          <a:bodyPr/>
          <a:lstStyle/>
          <a:p>
            <a:r>
              <a:rPr lang="en-US" smtClean="0"/>
              <a:t>Click to edit Master title style</a:t>
            </a:r>
            <a:endParaRPr lang="en-US"/>
          </a:p>
        </p:txBody>
      </p:sp>
    </p:spTree>
    <p:extLst>
      <p:ext uri="{BB962C8B-B14F-4D97-AF65-F5344CB8AC3E}">
        <p14:creationId xmlns:p14="http://schemas.microsoft.com/office/powerpoint/2010/main" val="5225852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D0EF48B5-CCBC-402E-BD86-EE165AF465A1}" type="datetime1">
              <a:rPr lang="en-US" smtClean="0"/>
              <a:t>7/23/2018</a:t>
            </a:fld>
            <a:endParaRPr lang="en-US" dirty="0"/>
          </a:p>
        </p:txBody>
      </p:sp>
      <p:sp>
        <p:nvSpPr>
          <p:cNvPr id="9" name="Footer Placeholder 8"/>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10" name="Slide Number Placeholder 9"/>
          <p:cNvSpPr>
            <a:spLocks noGrp="1"/>
          </p:cNvSpPr>
          <p:nvPr>
            <p:ph type="sldNum" sz="quarter" idx="12"/>
          </p:nvPr>
        </p:nvSpPr>
        <p:spPr/>
        <p:txBody>
          <a:bodyPr/>
          <a:lstStyle/>
          <a:p>
            <a:fld id="{398CCC43-6ECB-4BEF-ACAB-1BF6AAF9EBDA}" type="slidenum">
              <a:rPr lang="en-US" smtClean="0"/>
              <a:pPr/>
              <a:t>‹#›</a:t>
            </a:fld>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640017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0A07319C-D729-402B-B557-CADF83A46270}" type="datetime1">
              <a:rPr lang="en-US" smtClean="0"/>
              <a:t>7/23/2018</a:t>
            </a:fld>
            <a:endParaRPr lang="en-US" dirty="0"/>
          </a:p>
        </p:txBody>
      </p:sp>
      <p:sp>
        <p:nvSpPr>
          <p:cNvPr id="11" name="Footer Placeholder 10"/>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12" name="Slide Number Placeholder 11"/>
          <p:cNvSpPr>
            <a:spLocks noGrp="1"/>
          </p:cNvSpPr>
          <p:nvPr>
            <p:ph type="sldNum" sz="quarter" idx="12"/>
          </p:nvPr>
        </p:nvSpPr>
        <p:spPr/>
        <p:txBody>
          <a:bodyPr/>
          <a:lstStyle/>
          <a:p>
            <a:fld id="{398CCC43-6ECB-4BEF-ACAB-1BF6AAF9EBDA}" type="slidenum">
              <a:rPr lang="en-US" smtClean="0"/>
              <a:pPr/>
              <a:t>‹#›</a:t>
            </a:fld>
            <a:endParaRPr lang="en-US" dirty="0"/>
          </a:p>
        </p:txBody>
      </p:sp>
      <p:sp>
        <p:nvSpPr>
          <p:cNvPr id="13" name="Title 1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62874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05870361-A358-4859-916F-4CD22EBAA940}" type="datetime1">
              <a:rPr lang="en-US" smtClean="0"/>
              <a:t>7/23/2018</a:t>
            </a:fld>
            <a:endParaRPr lang="en-US" dirty="0"/>
          </a:p>
        </p:txBody>
      </p:sp>
      <p:sp>
        <p:nvSpPr>
          <p:cNvPr id="7" name="Footer Placeholder 6"/>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8" name="Slide Number Placeholder 7"/>
          <p:cNvSpPr>
            <a:spLocks noGrp="1"/>
          </p:cNvSpPr>
          <p:nvPr>
            <p:ph type="sldNum" sz="quarter" idx="12"/>
          </p:nvPr>
        </p:nvSpPr>
        <p:spPr/>
        <p:txBody>
          <a:bodyPr/>
          <a:lstStyle/>
          <a:p>
            <a:fld id="{398CCC43-6ECB-4BEF-ACAB-1BF6AAF9EBDA}" type="slidenum">
              <a:rPr lang="en-US" smtClean="0"/>
              <a:pPr/>
              <a:t>‹#›</a:t>
            </a:fld>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625757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9F5F4E2-AE2E-48E1-8C1F-F8833A1DFEBF}" type="datetime1">
              <a:rPr lang="en-US" smtClean="0"/>
              <a:t>7/23/2018</a:t>
            </a:fld>
            <a:endParaRPr lang="en-US" dirty="0"/>
          </a:p>
        </p:txBody>
      </p:sp>
      <p:sp>
        <p:nvSpPr>
          <p:cNvPr id="6" name="Footer Placeholder 5"/>
          <p:cNvSpPr>
            <a:spLocks noGrp="1"/>
          </p:cNvSpPr>
          <p:nvPr>
            <p:ph type="ftr" sz="quarter" idx="11"/>
          </p:nvPr>
        </p:nvSpPr>
        <p:spPr/>
        <p:txBody>
          <a:bodyPr/>
          <a:lstStyle/>
          <a:p>
            <a:r>
              <a:rPr lang="en-US" smtClean="0"/>
              <a:t>Marcie Roth, Office of Disability Integration and Coordination, FEMA</a:t>
            </a:r>
            <a:endParaRPr lang="en-US" dirty="0"/>
          </a:p>
        </p:txBody>
      </p:sp>
      <p:sp>
        <p:nvSpPr>
          <p:cNvPr id="7" name="Slide Number Placeholder 6"/>
          <p:cNvSpPr>
            <a:spLocks noGrp="1"/>
          </p:cNvSpPr>
          <p:nvPr>
            <p:ph type="sldNum" sz="quarter" idx="12"/>
          </p:nvPr>
        </p:nvSpPr>
        <p:spPr/>
        <p:txBody>
          <a:bodyPr/>
          <a:lstStyle/>
          <a:p>
            <a:fld id="{398CCC43-6ECB-4BEF-ACAB-1BF6AAF9EBDA}" type="slidenum">
              <a:rPr lang="en-US" smtClean="0"/>
              <a:pPr/>
              <a:t>‹#›</a:t>
            </a:fld>
            <a:endParaRPr lang="en-US" dirty="0"/>
          </a:p>
        </p:txBody>
      </p:sp>
    </p:spTree>
    <p:extLst>
      <p:ext uri="{BB962C8B-B14F-4D97-AF65-F5344CB8AC3E}">
        <p14:creationId xmlns:p14="http://schemas.microsoft.com/office/powerpoint/2010/main" val="35651478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FAE1A01-C6F3-473A-8EA0-0D5FEC507B1B}" type="datetime1">
              <a:rPr lang="en-US" smtClean="0"/>
              <a:t>7/23/2018</a:t>
            </a:fld>
            <a:endParaRPr lang="en-US" dirty="0"/>
          </a:p>
        </p:txBody>
      </p:sp>
      <p:sp>
        <p:nvSpPr>
          <p:cNvPr id="9" name="Footer Placeholder 8"/>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10" name="Slide Number Placeholder 9"/>
          <p:cNvSpPr>
            <a:spLocks noGrp="1"/>
          </p:cNvSpPr>
          <p:nvPr>
            <p:ph type="sldNum" sz="quarter" idx="12"/>
          </p:nvPr>
        </p:nvSpPr>
        <p:spPr/>
        <p:txBody>
          <a:bodyPr/>
          <a:lstStyle/>
          <a:p>
            <a:fld id="{398CCC43-6ECB-4BEF-ACAB-1BF6AAF9EBDA}" type="slidenum">
              <a:rPr lang="en-US" smtClean="0"/>
              <a:pPr/>
              <a:t>‹#›</a:t>
            </a:fld>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70798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F0824D5-B71F-438F-9DED-7FCC3E2C9DE8}" type="datetime1">
              <a:rPr lang="en-US" smtClean="0"/>
              <a:t>7/23/2018</a:t>
            </a:fld>
            <a:endParaRPr lang="en-US" dirty="0"/>
          </a:p>
        </p:txBody>
      </p:sp>
      <p:sp>
        <p:nvSpPr>
          <p:cNvPr id="9" name="Footer Placeholder 8"/>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10" name="Slide Number Placeholder 9"/>
          <p:cNvSpPr>
            <a:spLocks noGrp="1"/>
          </p:cNvSpPr>
          <p:nvPr>
            <p:ph type="sldNum" sz="quarter" idx="12"/>
          </p:nvPr>
        </p:nvSpPr>
        <p:spPr/>
        <p:txBody>
          <a:bodyPr/>
          <a:lstStyle/>
          <a:p>
            <a:fld id="{398CCC43-6ECB-4BEF-ACAB-1BF6AAF9EBDA}" type="slidenum">
              <a:rPr lang="en-US" smtClean="0"/>
              <a:pPr/>
              <a:t>‹#›</a:t>
            </a:fld>
            <a:endParaRPr lang="en-US" dirty="0"/>
          </a:p>
        </p:txBody>
      </p:sp>
      <p:sp>
        <p:nvSpPr>
          <p:cNvPr id="11" name="Title 10"/>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7921579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D6CEBE-19D2-4F8A-9BB0-B9EE2700A1E5}" type="datetime1">
              <a:rPr lang="en-US" smtClean="0"/>
              <a:t>7/23/2018</a:t>
            </a:fld>
            <a:endParaRPr lang="en-US"/>
          </a:p>
        </p:txBody>
      </p:sp>
      <p:sp>
        <p:nvSpPr>
          <p:cNvPr id="5" name="Footer Placeholder 4"/>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6" name="Slide Number Placeholder 5"/>
          <p:cNvSpPr>
            <a:spLocks noGrp="1"/>
          </p:cNvSpPr>
          <p:nvPr>
            <p:ph type="sldNum" sz="quarter" idx="12"/>
          </p:nvPr>
        </p:nvSpPr>
        <p:spPr/>
        <p:txBody>
          <a:bodyPr/>
          <a:lstStyle/>
          <a:p>
            <a:fld id="{398CCC43-6ECB-4BEF-ACAB-1BF6AAF9EBDA}" type="slidenum">
              <a:rPr lang="en-US" smtClean="0"/>
              <a:t>‹#›</a:t>
            </a:fld>
            <a:endParaRPr lang="en-US"/>
          </a:p>
        </p:txBody>
      </p:sp>
    </p:spTree>
    <p:extLst>
      <p:ext uri="{BB962C8B-B14F-4D97-AF65-F5344CB8AC3E}">
        <p14:creationId xmlns:p14="http://schemas.microsoft.com/office/powerpoint/2010/main" val="12980435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466" y="1040727"/>
            <a:ext cx="7886700" cy="78807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64642" y="2091652"/>
            <a:ext cx="7886700" cy="381781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64642" y="6357622"/>
            <a:ext cx="980694" cy="365125"/>
          </a:xfrm>
          <a:prstGeom prst="rect">
            <a:avLst/>
          </a:prstGeom>
        </p:spPr>
        <p:txBody>
          <a:bodyPr vert="horz" lIns="91440" tIns="45720" rIns="91440" bIns="45720" rtlCol="0" anchor="ctr"/>
          <a:lstStyle>
            <a:lvl1pPr algn="l">
              <a:defRPr sz="1100" i="1">
                <a:solidFill>
                  <a:schemeClr val="tx1">
                    <a:tint val="75000"/>
                  </a:schemeClr>
                </a:solidFill>
              </a:defRPr>
            </a:lvl1pPr>
          </a:lstStyle>
          <a:p>
            <a:fld id="{D89CB8A6-7B09-4B03-ACFE-C5799B44A3BB}" type="datetime1">
              <a:rPr lang="en-US" smtClean="0"/>
              <a:t>7/23/2018</a:t>
            </a:fld>
            <a:endParaRPr lang="en-US" dirty="0"/>
          </a:p>
        </p:txBody>
      </p:sp>
      <p:sp>
        <p:nvSpPr>
          <p:cNvPr id="5" name="Footer Placeholder 4"/>
          <p:cNvSpPr>
            <a:spLocks noGrp="1"/>
          </p:cNvSpPr>
          <p:nvPr>
            <p:ph type="ftr" sz="quarter" idx="3"/>
          </p:nvPr>
        </p:nvSpPr>
        <p:spPr>
          <a:xfrm>
            <a:off x="2395728" y="6357622"/>
            <a:ext cx="4617720" cy="365125"/>
          </a:xfrm>
          <a:prstGeom prst="rect">
            <a:avLst/>
          </a:prstGeom>
        </p:spPr>
        <p:txBody>
          <a:bodyPr vert="horz" lIns="91440" tIns="45720" rIns="91440" bIns="45720" rtlCol="0" anchor="ctr"/>
          <a:lstStyle>
            <a:lvl1pPr algn="ctr">
              <a:defRPr sz="1100" i="1">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smtClean="0"/>
              <a:t>Office of Equal Rights / Office of Disability Integration and Coordination</a:t>
            </a:r>
            <a:endParaRPr lang="en-US" dirty="0"/>
          </a:p>
        </p:txBody>
      </p:sp>
      <p:sp>
        <p:nvSpPr>
          <p:cNvPr id="6" name="Slide Number Placeholder 5"/>
          <p:cNvSpPr>
            <a:spLocks noGrp="1"/>
          </p:cNvSpPr>
          <p:nvPr>
            <p:ph type="sldNum" sz="quarter" idx="4"/>
          </p:nvPr>
        </p:nvSpPr>
        <p:spPr>
          <a:xfrm>
            <a:off x="8092440" y="6356351"/>
            <a:ext cx="422910" cy="365125"/>
          </a:xfrm>
          <a:prstGeom prst="rect">
            <a:avLst/>
          </a:prstGeom>
        </p:spPr>
        <p:txBody>
          <a:bodyPr vert="horz" lIns="91440" tIns="45720" rIns="91440" bIns="45720" rtlCol="0" anchor="ctr"/>
          <a:lstStyle>
            <a:lvl1pPr algn="r">
              <a:defRPr sz="1100" i="1">
                <a:solidFill>
                  <a:schemeClr val="tx1">
                    <a:tint val="75000"/>
                  </a:schemeClr>
                </a:solidFill>
                <a:latin typeface="Times New Roman" panose="02020603050405020304" pitchFamily="18" charset="0"/>
                <a:cs typeface="Times New Roman" panose="02020603050405020304" pitchFamily="18" charset="0"/>
              </a:defRPr>
            </a:lvl1pPr>
          </a:lstStyle>
          <a:p>
            <a:fld id="{398CCC43-6ECB-4BEF-ACAB-1BF6AAF9EBDA}" type="slidenum">
              <a:rPr lang="en-US" smtClean="0"/>
              <a:pPr/>
              <a:t>‹#›</a:t>
            </a:fld>
            <a:endParaRPr lang="en-US" dirty="0"/>
          </a:p>
        </p:txBody>
      </p:sp>
    </p:spTree>
    <p:extLst>
      <p:ext uri="{BB962C8B-B14F-4D97-AF65-F5344CB8AC3E}">
        <p14:creationId xmlns:p14="http://schemas.microsoft.com/office/powerpoint/2010/main" val="1513357385"/>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800" kern="1200">
          <a:solidFill>
            <a:srgbClr val="002060"/>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9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mailto:Stanley.Rayford@fema.dhs.gov" TargetMode="External"/><Relationship Id="rId2" Type="http://schemas.openxmlformats.org/officeDocument/2006/relationships/hyperlink" Target="mailto:Stephanie.fell@fema.dhs.gov" TargetMode="External"/><Relationship Id="rId1" Type="http://schemas.openxmlformats.org/officeDocument/2006/relationships/slideLayout" Target="../slideLayouts/slideLayout3.xml"/><Relationship Id="rId4" Type="http://schemas.openxmlformats.org/officeDocument/2006/relationships/hyperlink" Target="mailto:Amy.Vance@hq.dhs.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7680" y="710432"/>
            <a:ext cx="8059271" cy="4574799"/>
          </a:xfrm>
        </p:spPr>
        <p:txBody>
          <a:bodyPr>
            <a:normAutofit fontScale="90000"/>
          </a:bodyPr>
          <a:lstStyle/>
          <a:p>
            <a:pPr algn="ctr">
              <a:lnSpc>
                <a:spcPct val="100000"/>
              </a:lnSpc>
              <a:spcAft>
                <a:spcPts val="1200"/>
              </a:spcAft>
            </a:pPr>
            <a:r>
              <a:rPr lang="en-US" sz="4000" dirty="0" smtClean="0"/>
              <a:t/>
            </a:r>
            <a:br>
              <a:rPr lang="en-US" sz="4000" dirty="0" smtClean="0"/>
            </a:br>
            <a:r>
              <a:rPr lang="en-US" sz="4000" dirty="0"/>
              <a:t/>
            </a:r>
            <a:br>
              <a:rPr lang="en-US" sz="4000" dirty="0"/>
            </a:br>
            <a:r>
              <a:rPr lang="en-US" sz="4000" dirty="0" smtClean="0"/>
              <a:t/>
            </a:r>
            <a:br>
              <a:rPr lang="en-US" sz="4000" dirty="0" smtClean="0"/>
            </a:br>
            <a:r>
              <a:rPr lang="en-US" sz="4000" dirty="0" smtClean="0">
                <a:solidFill>
                  <a:schemeClr val="tx1"/>
                </a:solidFill>
              </a:rPr>
              <a:t/>
            </a:r>
            <a:br>
              <a:rPr lang="en-US" sz="4000" dirty="0" smtClean="0">
                <a:solidFill>
                  <a:schemeClr val="tx1"/>
                </a:solidFill>
              </a:rPr>
            </a:br>
            <a:r>
              <a:rPr lang="en-US" sz="4000" b="1" dirty="0" smtClean="0">
                <a:solidFill>
                  <a:schemeClr val="tx1"/>
                </a:solidFill>
              </a:rPr>
              <a:t>Civil Rights in Emergencies </a:t>
            </a:r>
            <a:r>
              <a:rPr lang="en-US" sz="4000" dirty="0" smtClean="0">
                <a:solidFill>
                  <a:schemeClr val="tx1"/>
                </a:solidFill>
              </a:rPr>
              <a:t/>
            </a:r>
            <a:br>
              <a:rPr lang="en-US" sz="4000" dirty="0" smtClean="0">
                <a:solidFill>
                  <a:schemeClr val="tx1"/>
                </a:solidFill>
              </a:rPr>
            </a:br>
            <a:r>
              <a:rPr lang="en-US" sz="4000" dirty="0">
                <a:solidFill>
                  <a:schemeClr val="tx1"/>
                </a:solidFill>
              </a:rPr>
              <a:t/>
            </a:r>
            <a:br>
              <a:rPr lang="en-US" sz="4000" dirty="0">
                <a:solidFill>
                  <a:schemeClr val="tx1"/>
                </a:solidFill>
              </a:rPr>
            </a:br>
            <a:r>
              <a:rPr lang="en-US" sz="2900" dirty="0" smtClean="0">
                <a:solidFill>
                  <a:schemeClr val="tx1"/>
                </a:solidFill>
              </a:rPr>
              <a:t>Presentation by</a:t>
            </a:r>
            <a:br>
              <a:rPr lang="en-US" sz="2900" dirty="0" smtClean="0">
                <a:solidFill>
                  <a:schemeClr val="tx1"/>
                </a:solidFill>
              </a:rPr>
            </a:br>
            <a:r>
              <a:rPr lang="en-US" sz="2900" dirty="0" smtClean="0">
                <a:solidFill>
                  <a:schemeClr val="tx1"/>
                </a:solidFill>
              </a:rPr>
              <a:t>DHS Office for Civil Rights and Civil Liberties</a:t>
            </a:r>
            <a:r>
              <a:rPr lang="en-US" sz="2900" dirty="0">
                <a:solidFill>
                  <a:schemeClr val="tx1"/>
                </a:solidFill>
              </a:rPr>
              <a:t/>
            </a:r>
            <a:br>
              <a:rPr lang="en-US" sz="2900" dirty="0">
                <a:solidFill>
                  <a:schemeClr val="tx1"/>
                </a:solidFill>
              </a:rPr>
            </a:br>
            <a:r>
              <a:rPr lang="en-US" sz="2900" dirty="0" smtClean="0">
                <a:solidFill>
                  <a:schemeClr val="tx1"/>
                </a:solidFill>
              </a:rPr>
              <a:t>and FEMA Office of Equal Rights</a:t>
            </a:r>
            <a:br>
              <a:rPr lang="en-US" sz="2900" dirty="0" smtClean="0">
                <a:solidFill>
                  <a:schemeClr val="tx1"/>
                </a:solidFill>
              </a:rPr>
            </a:br>
            <a:r>
              <a:rPr lang="en-US" sz="2900" dirty="0" smtClean="0">
                <a:solidFill>
                  <a:schemeClr val="tx1"/>
                </a:solidFill>
              </a:rPr>
              <a:t/>
            </a:r>
            <a:br>
              <a:rPr lang="en-US" sz="2900" dirty="0" smtClean="0">
                <a:solidFill>
                  <a:schemeClr val="tx1"/>
                </a:solidFill>
              </a:rPr>
            </a:br>
            <a:r>
              <a:rPr lang="en-US" sz="2900" dirty="0" smtClean="0">
                <a:solidFill>
                  <a:schemeClr val="tx1"/>
                </a:solidFill>
              </a:rPr>
              <a:t>June 27, 2018</a:t>
            </a:r>
            <a:br>
              <a:rPr lang="en-US" sz="2900" dirty="0" smtClean="0">
                <a:solidFill>
                  <a:schemeClr val="tx1"/>
                </a:solidFill>
              </a:rPr>
            </a:br>
            <a:r>
              <a:rPr lang="en-US" sz="2900" dirty="0">
                <a:solidFill>
                  <a:schemeClr val="tx1"/>
                </a:solidFill>
              </a:rPr>
              <a:t/>
            </a:r>
            <a:br>
              <a:rPr lang="en-US" sz="2900" dirty="0">
                <a:solidFill>
                  <a:schemeClr val="tx1"/>
                </a:solidFill>
              </a:rPr>
            </a:br>
            <a:r>
              <a:rPr lang="en-US" sz="3100" dirty="0" smtClean="0">
                <a:solidFill>
                  <a:schemeClr val="tx1"/>
                </a:solidFill>
              </a:rPr>
              <a:t>Environmental </a:t>
            </a:r>
            <a:r>
              <a:rPr lang="en-US" sz="3100" dirty="0">
                <a:solidFill>
                  <a:schemeClr val="tx1"/>
                </a:solidFill>
              </a:rPr>
              <a:t>Justice Interagency Working Group </a:t>
            </a:r>
            <a:r>
              <a:rPr lang="en-US" sz="3100" dirty="0" smtClean="0">
                <a:solidFill>
                  <a:schemeClr val="tx1"/>
                </a:solidFill>
              </a:rPr>
              <a:t>Webinar</a:t>
            </a: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3600" dirty="0" smtClean="0"/>
              <a:t/>
            </a:r>
            <a:br>
              <a:rPr lang="en-US" sz="3600" dirty="0" smtClean="0"/>
            </a:br>
            <a:endParaRPr lang="en-US" sz="3100" i="1" dirty="0"/>
          </a:p>
        </p:txBody>
      </p:sp>
    </p:spTree>
    <p:extLst>
      <p:ext uri="{BB962C8B-B14F-4D97-AF65-F5344CB8AC3E}">
        <p14:creationId xmlns:p14="http://schemas.microsoft.com/office/powerpoint/2010/main" val="1424018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672501"/>
            <a:ext cx="7886700" cy="4351338"/>
          </a:xfrm>
        </p:spPr>
        <p:txBody>
          <a:bodyPr>
            <a:normAutofit/>
          </a:bodyPr>
          <a:lstStyle/>
          <a:p>
            <a:r>
              <a:rPr lang="en-US" sz="2200" dirty="0" smtClean="0">
                <a:latin typeface="Times New Roman" panose="02020603050405020304" pitchFamily="18" charset="0"/>
                <a:cs typeface="Times New Roman" panose="02020603050405020304" pitchFamily="18" charset="0"/>
              </a:rPr>
              <a:t>Engage with and provide resources to recipients on their civil rights obligations in the context of emergencies;</a:t>
            </a:r>
            <a:br>
              <a:rPr lang="en-US" sz="2200" dirty="0" smtClean="0">
                <a:latin typeface="Times New Roman" panose="02020603050405020304" pitchFamily="18" charset="0"/>
                <a:cs typeface="Times New Roman" panose="02020603050405020304" pitchFamily="18" charset="0"/>
              </a:rPr>
            </a:br>
            <a:endParaRPr lang="en-US" sz="2200" dirty="0" smtClean="0">
              <a:latin typeface="Times New Roman" panose="02020603050405020304" pitchFamily="18" charset="0"/>
              <a:cs typeface="Times New Roman" panose="02020603050405020304" pitchFamily="18" charset="0"/>
            </a:endParaRPr>
          </a:p>
          <a:p>
            <a:r>
              <a:rPr lang="en-US" sz="2200" dirty="0" smtClean="0">
                <a:latin typeface="Times New Roman" panose="02020603050405020304" pitchFamily="18" charset="0"/>
                <a:cs typeface="Times New Roman" panose="02020603050405020304" pitchFamily="18" charset="0"/>
              </a:rPr>
              <a:t>Engage with and distribute information on civil rights protections and complaint processes to stakeholder organizations that serve or represent persons with disabilities, persons with LEP, and others with access and functional needs;</a:t>
            </a:r>
            <a:br>
              <a:rPr lang="en-US" sz="2200" dirty="0" smtClean="0">
                <a:latin typeface="Times New Roman" panose="02020603050405020304" pitchFamily="18" charset="0"/>
                <a:cs typeface="Times New Roman" panose="02020603050405020304" pitchFamily="18" charset="0"/>
              </a:rPr>
            </a:br>
            <a:endParaRPr lang="en-US" sz="2200" dirty="0" smtClean="0">
              <a:latin typeface="Times New Roman" panose="02020603050405020304" pitchFamily="18" charset="0"/>
              <a:cs typeface="Times New Roman" panose="02020603050405020304" pitchFamily="18" charset="0"/>
            </a:endParaRPr>
          </a:p>
          <a:p>
            <a:r>
              <a:rPr lang="en-US" sz="2200" dirty="0" smtClean="0">
                <a:latin typeface="Times New Roman" panose="02020603050405020304" pitchFamily="18" charset="0"/>
                <a:cs typeface="Times New Roman" panose="02020603050405020304" pitchFamily="18" charset="0"/>
              </a:rPr>
              <a:t>Support FEMA Office of Equal Rights and FEMA Office of Disability Integration and Coordination in identifying and meeting the needs of persons with disabilities, persons with LEP, and others with access and functional needs in emergencies;</a:t>
            </a:r>
          </a:p>
          <a:p>
            <a:pPr marL="0" indent="0">
              <a:buNone/>
            </a:pPr>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smtClean="0">
                <a:solidFill>
                  <a:schemeClr val="tx1"/>
                </a:solidFill>
              </a:rPr>
              <a:t>DHS Office for Civil Rights and Civil Liberties</a:t>
            </a:r>
            <a:br>
              <a:rPr lang="en-US" sz="2800" b="1" dirty="0" smtClean="0">
                <a:solidFill>
                  <a:schemeClr val="tx1"/>
                </a:solidFill>
              </a:rPr>
            </a:br>
            <a:r>
              <a:rPr lang="en-US" sz="2800" b="1" dirty="0" smtClean="0">
                <a:solidFill>
                  <a:schemeClr val="tx1"/>
                </a:solidFill>
              </a:rPr>
              <a:t>Functions </a:t>
            </a:r>
            <a:r>
              <a:rPr lang="en-US" sz="2800" b="1" dirty="0">
                <a:solidFill>
                  <a:schemeClr val="tx1"/>
                </a:solidFill>
              </a:rPr>
              <a:t>and Responsibilities in </a:t>
            </a:r>
            <a:r>
              <a:rPr lang="en-US" sz="2800" b="1" dirty="0" smtClean="0">
                <a:solidFill>
                  <a:schemeClr val="tx1"/>
                </a:solidFill>
              </a:rPr>
              <a:t>Emergencies</a:t>
            </a:r>
            <a:endParaRPr lang="en-US" sz="2800" b="1" dirty="0">
              <a:solidFill>
                <a:schemeClr val="tx1"/>
              </a:solidFill>
            </a:endParaRPr>
          </a:p>
        </p:txBody>
      </p:sp>
    </p:spTree>
    <p:extLst>
      <p:ext uri="{BB962C8B-B14F-4D97-AF65-F5344CB8AC3E}">
        <p14:creationId xmlns:p14="http://schemas.microsoft.com/office/powerpoint/2010/main" val="1749396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672501"/>
            <a:ext cx="7886700" cy="4351338"/>
          </a:xfrm>
        </p:spPr>
        <p:txBody>
          <a:bodyPr>
            <a:normAutofit/>
          </a:bodyPr>
          <a:lstStyle/>
          <a:p>
            <a:endParaRPr lang="en-US" sz="2000" dirty="0" smtClean="0">
              <a:latin typeface="Times New Roman" panose="02020603050405020304" pitchFamily="18" charset="0"/>
              <a:cs typeface="Times New Roman" panose="02020603050405020304" pitchFamily="18" charset="0"/>
            </a:endParaRPr>
          </a:p>
          <a:p>
            <a:r>
              <a:rPr lang="en-US" sz="2300" dirty="0" smtClean="0">
                <a:latin typeface="Times New Roman" panose="02020603050405020304" pitchFamily="18" charset="0"/>
                <a:cs typeface="Times New Roman" panose="02020603050405020304" pitchFamily="18" charset="0"/>
              </a:rPr>
              <a:t>Coordinate with other federal agencies to identify and address civil rights related concerns in emergencies; and</a:t>
            </a:r>
            <a:br>
              <a:rPr lang="en-US" sz="2300" dirty="0" smtClean="0">
                <a:latin typeface="Times New Roman" panose="02020603050405020304" pitchFamily="18" charset="0"/>
                <a:cs typeface="Times New Roman" panose="02020603050405020304" pitchFamily="18" charset="0"/>
              </a:rPr>
            </a:br>
            <a:endParaRPr lang="en-US" sz="2300" dirty="0" smtClean="0">
              <a:latin typeface="Times New Roman" panose="02020603050405020304" pitchFamily="18" charset="0"/>
              <a:cs typeface="Times New Roman" panose="02020603050405020304" pitchFamily="18" charset="0"/>
            </a:endParaRPr>
          </a:p>
          <a:p>
            <a:r>
              <a:rPr lang="en-US" sz="2300" dirty="0" smtClean="0">
                <a:latin typeface="Times New Roman" panose="02020603050405020304" pitchFamily="18" charset="0"/>
                <a:cs typeface="Times New Roman" panose="02020603050405020304" pitchFamily="18" charset="0"/>
              </a:rPr>
              <a:t>Process civil rights complaints, including facilitating informal resolutions.</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smtClean="0">
                <a:solidFill>
                  <a:schemeClr val="tx1"/>
                </a:solidFill>
              </a:rPr>
              <a:t>DHS Office for Civil Rights and Civil Liberties</a:t>
            </a:r>
            <a:br>
              <a:rPr lang="en-US" sz="2800" b="1" dirty="0" smtClean="0">
                <a:solidFill>
                  <a:schemeClr val="tx1"/>
                </a:solidFill>
              </a:rPr>
            </a:br>
            <a:r>
              <a:rPr lang="en-US" sz="2800" b="1" dirty="0" smtClean="0">
                <a:solidFill>
                  <a:schemeClr val="tx1"/>
                </a:solidFill>
              </a:rPr>
              <a:t>Functions </a:t>
            </a:r>
            <a:r>
              <a:rPr lang="en-US" sz="2800" b="1" dirty="0">
                <a:solidFill>
                  <a:schemeClr val="tx1"/>
                </a:solidFill>
              </a:rPr>
              <a:t>and Responsibilities in </a:t>
            </a:r>
            <a:r>
              <a:rPr lang="en-US" sz="2800" b="1" dirty="0" smtClean="0">
                <a:solidFill>
                  <a:schemeClr val="tx1"/>
                </a:solidFill>
              </a:rPr>
              <a:t>Emergencies (cont.)</a:t>
            </a:r>
            <a:endParaRPr lang="en-US" sz="2800" b="1" dirty="0">
              <a:solidFill>
                <a:schemeClr val="tx1"/>
              </a:solidFill>
            </a:endParaRPr>
          </a:p>
        </p:txBody>
      </p:sp>
    </p:spTree>
    <p:extLst>
      <p:ext uri="{BB962C8B-B14F-4D97-AF65-F5344CB8AC3E}">
        <p14:creationId xmlns:p14="http://schemas.microsoft.com/office/powerpoint/2010/main" val="19943908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672501"/>
            <a:ext cx="7886700" cy="4351338"/>
          </a:xfrm>
        </p:spPr>
        <p:txBody>
          <a:bodyPr>
            <a:normAutofit fontScale="25000" lnSpcReduction="20000"/>
          </a:bodyPr>
          <a:lstStyle/>
          <a:p>
            <a:pPr marL="0" indent="0">
              <a:lnSpc>
                <a:spcPct val="120000"/>
              </a:lnSpc>
              <a:buNone/>
            </a:pPr>
            <a:r>
              <a:rPr lang="en-US" sz="9200" u="sng" dirty="0" smtClean="0">
                <a:latin typeface="Times New Roman" panose="02020603050405020304" pitchFamily="18" charset="0"/>
                <a:cs typeface="Times New Roman" panose="02020603050405020304" pitchFamily="18" charset="0"/>
              </a:rPr>
              <a:t>Examples of Current Work:</a:t>
            </a:r>
            <a:r>
              <a:rPr lang="en-US" sz="9200" dirty="0" smtClean="0">
                <a:latin typeface="Times New Roman" panose="02020603050405020304" pitchFamily="18" charset="0"/>
                <a:cs typeface="Times New Roman" panose="02020603050405020304" pitchFamily="18" charset="0"/>
              </a:rPr>
              <a:t/>
            </a:r>
            <a:br>
              <a:rPr lang="en-US" sz="9200" dirty="0" smtClean="0">
                <a:latin typeface="Times New Roman" panose="02020603050405020304" pitchFamily="18" charset="0"/>
                <a:cs typeface="Times New Roman" panose="02020603050405020304" pitchFamily="18" charset="0"/>
              </a:rPr>
            </a:br>
            <a:r>
              <a:rPr lang="en-US" sz="9200" b="1" u="sng" dirty="0" smtClean="0">
                <a:latin typeface="Times New Roman" panose="02020603050405020304" pitchFamily="18" charset="0"/>
                <a:cs typeface="Times New Roman" panose="02020603050405020304" pitchFamily="18" charset="0"/>
              </a:rPr>
              <a:t/>
            </a:r>
            <a:br>
              <a:rPr lang="en-US" sz="9200" b="1" u="sng" dirty="0" smtClean="0">
                <a:latin typeface="Times New Roman" panose="02020603050405020304" pitchFamily="18" charset="0"/>
                <a:cs typeface="Times New Roman" panose="02020603050405020304" pitchFamily="18" charset="0"/>
              </a:rPr>
            </a:br>
            <a:r>
              <a:rPr lang="en-US" sz="9200" b="1" dirty="0" smtClean="0">
                <a:latin typeface="Times New Roman" panose="02020603050405020304" pitchFamily="18" charset="0"/>
                <a:cs typeface="Times New Roman" panose="02020603050405020304" pitchFamily="18" charset="0"/>
              </a:rPr>
              <a:t>Resource Development</a:t>
            </a:r>
          </a:p>
          <a:p>
            <a:pPr>
              <a:lnSpc>
                <a:spcPct val="120000"/>
              </a:lnSpc>
            </a:pPr>
            <a:r>
              <a:rPr lang="en-US" sz="9200" dirty="0" smtClean="0">
                <a:latin typeface="Times New Roman" panose="02020603050405020304" pitchFamily="18" charset="0"/>
                <a:cs typeface="Times New Roman" panose="02020603050405020304" pitchFamily="18" charset="0"/>
              </a:rPr>
              <a:t>Tips for Effectively Communicating with the Whole Community in Disasters</a:t>
            </a:r>
          </a:p>
          <a:p>
            <a:pPr>
              <a:lnSpc>
                <a:spcPct val="120000"/>
              </a:lnSpc>
            </a:pPr>
            <a:r>
              <a:rPr lang="en-US" sz="9200" dirty="0" smtClean="0">
                <a:latin typeface="Times New Roman" panose="02020603050405020304" pitchFamily="18" charset="0"/>
                <a:cs typeface="Times New Roman" panose="02020603050405020304" pitchFamily="18" charset="0"/>
              </a:rPr>
              <a:t>Notice to Recipients on Nondiscrimination and other guidance documents</a:t>
            </a:r>
          </a:p>
          <a:p>
            <a:pPr>
              <a:lnSpc>
                <a:spcPct val="120000"/>
              </a:lnSpc>
            </a:pPr>
            <a:r>
              <a:rPr lang="en-US" sz="9200" dirty="0" smtClean="0">
                <a:latin typeface="Times New Roman" panose="02020603050405020304" pitchFamily="18" charset="0"/>
                <a:cs typeface="Times New Roman" panose="02020603050405020304" pitchFamily="18" charset="0"/>
              </a:rPr>
              <a:t>Joint Federal Guidance on Compliance with Title VI in Emergency Preparedness, Response, Mitigation, and Recovery Activities.  </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smtClean="0">
                <a:solidFill>
                  <a:schemeClr val="tx1"/>
                </a:solidFill>
              </a:rPr>
              <a:t>DHS Office for Civil Rights and Civil Liberties</a:t>
            </a:r>
            <a:br>
              <a:rPr lang="en-US" sz="2800" b="1" dirty="0" smtClean="0">
                <a:solidFill>
                  <a:schemeClr val="tx1"/>
                </a:solidFill>
              </a:rPr>
            </a:br>
            <a:r>
              <a:rPr lang="en-US" sz="2800" b="1" dirty="0" smtClean="0">
                <a:solidFill>
                  <a:schemeClr val="tx1"/>
                </a:solidFill>
              </a:rPr>
              <a:t>Functions and Responsibilities in Emergencies (</a:t>
            </a:r>
            <a:r>
              <a:rPr lang="en-US" sz="2800" b="1" i="1" dirty="0"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3590809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smtClean="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672501"/>
            <a:ext cx="7886700" cy="4351338"/>
          </a:xfrm>
        </p:spPr>
        <p:txBody>
          <a:bodyPr>
            <a:normAutofit fontScale="25000" lnSpcReduction="20000"/>
          </a:bodyPr>
          <a:lstStyle/>
          <a:p>
            <a:pPr marL="0" indent="0">
              <a:lnSpc>
                <a:spcPct val="120000"/>
              </a:lnSpc>
              <a:buNone/>
            </a:pPr>
            <a:r>
              <a:rPr lang="en-US" sz="9200" u="sng" dirty="0" smtClean="0">
                <a:latin typeface="Times New Roman" panose="02020603050405020304" pitchFamily="18" charset="0"/>
                <a:cs typeface="Times New Roman" panose="02020603050405020304" pitchFamily="18" charset="0"/>
              </a:rPr>
              <a:t>Examples of Current Work:</a:t>
            </a:r>
            <a:r>
              <a:rPr lang="en-US" sz="9200" dirty="0" smtClean="0">
                <a:latin typeface="Times New Roman" panose="02020603050405020304" pitchFamily="18" charset="0"/>
                <a:cs typeface="Times New Roman" panose="02020603050405020304" pitchFamily="18" charset="0"/>
              </a:rPr>
              <a:t/>
            </a:r>
            <a:br>
              <a:rPr lang="en-US" sz="9200" dirty="0" smtClean="0">
                <a:latin typeface="Times New Roman" panose="02020603050405020304" pitchFamily="18" charset="0"/>
                <a:cs typeface="Times New Roman" panose="02020603050405020304" pitchFamily="18" charset="0"/>
              </a:rPr>
            </a:br>
            <a:r>
              <a:rPr lang="en-US" sz="9200" b="1" u="sng" dirty="0" smtClean="0">
                <a:latin typeface="Times New Roman" panose="02020603050405020304" pitchFamily="18" charset="0"/>
                <a:cs typeface="Times New Roman" panose="02020603050405020304" pitchFamily="18" charset="0"/>
              </a:rPr>
              <a:t/>
            </a:r>
            <a:br>
              <a:rPr lang="en-US" sz="9200" b="1" u="sng" dirty="0" smtClean="0">
                <a:latin typeface="Times New Roman" panose="02020603050405020304" pitchFamily="18" charset="0"/>
                <a:cs typeface="Times New Roman" panose="02020603050405020304" pitchFamily="18" charset="0"/>
              </a:rPr>
            </a:br>
            <a:r>
              <a:rPr lang="en-US" sz="9200" b="1" dirty="0" smtClean="0">
                <a:latin typeface="Times New Roman" panose="02020603050405020304" pitchFamily="18" charset="0"/>
                <a:cs typeface="Times New Roman" panose="02020603050405020304" pitchFamily="18" charset="0"/>
              </a:rPr>
              <a:t>Community and Stakeholder Engagement</a:t>
            </a:r>
          </a:p>
          <a:p>
            <a:pPr>
              <a:lnSpc>
                <a:spcPct val="120000"/>
              </a:lnSpc>
            </a:pPr>
            <a:r>
              <a:rPr lang="en-US" sz="9200" dirty="0" smtClean="0">
                <a:latin typeface="Times New Roman" panose="02020603050405020304" pitchFamily="18" charset="0"/>
                <a:cs typeface="Times New Roman" panose="02020603050405020304" pitchFamily="18" charset="0"/>
              </a:rPr>
              <a:t>Post-Disaster Community Listening Sessions (TX, CA, FL, PR, and USVI)</a:t>
            </a:r>
          </a:p>
          <a:p>
            <a:pPr lvl="1">
              <a:lnSpc>
                <a:spcPct val="120000"/>
              </a:lnSpc>
            </a:pPr>
            <a:r>
              <a:rPr lang="en-US" sz="9200" dirty="0" smtClean="0">
                <a:latin typeface="Times New Roman" panose="02020603050405020304" pitchFamily="18" charset="0"/>
                <a:cs typeface="Times New Roman" panose="02020603050405020304" pitchFamily="18" charset="0"/>
              </a:rPr>
              <a:t>Disability Access and Language Access</a:t>
            </a:r>
          </a:p>
          <a:p>
            <a:pPr>
              <a:lnSpc>
                <a:spcPct val="120000"/>
              </a:lnSpc>
            </a:pPr>
            <a:r>
              <a:rPr lang="en-US" sz="9200" dirty="0" smtClean="0">
                <a:latin typeface="Times New Roman" panose="02020603050405020304" pitchFamily="18" charset="0"/>
                <a:cs typeface="Times New Roman" panose="02020603050405020304" pitchFamily="18" charset="0"/>
              </a:rPr>
              <a:t>Disability Stakeholder Calls</a:t>
            </a:r>
          </a:p>
          <a:p>
            <a:pPr>
              <a:lnSpc>
                <a:spcPct val="120000"/>
              </a:lnSpc>
            </a:pPr>
            <a:r>
              <a:rPr lang="en-US" sz="9200" dirty="0" smtClean="0">
                <a:latin typeface="Times New Roman" panose="02020603050405020304" pitchFamily="18" charset="0"/>
                <a:cs typeface="Times New Roman" panose="02020603050405020304" pitchFamily="18" charset="0"/>
              </a:rPr>
              <a:t>Participation in emergency management conferences and forums</a:t>
            </a: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smtClean="0">
                <a:solidFill>
                  <a:schemeClr val="tx1"/>
                </a:solidFill>
              </a:rPr>
              <a:t>DHS Office for Civil Rights and Civil Liberties</a:t>
            </a:r>
            <a:br>
              <a:rPr lang="en-US" sz="2800" b="1" smtClean="0">
                <a:solidFill>
                  <a:schemeClr val="tx1"/>
                </a:solidFill>
              </a:rPr>
            </a:br>
            <a:r>
              <a:rPr lang="en-US" sz="2800" b="1" smtClean="0">
                <a:solidFill>
                  <a:schemeClr val="tx1"/>
                </a:solidFill>
              </a:rPr>
              <a:t>Functions and Responsibilities in Emergencies (</a:t>
            </a:r>
            <a:r>
              <a:rPr lang="en-US" sz="2800" b="1" i="1"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1405787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672501"/>
            <a:ext cx="7886700" cy="4351338"/>
          </a:xfrm>
        </p:spPr>
        <p:txBody>
          <a:bodyPr>
            <a:normAutofit fontScale="85000" lnSpcReduction="20000"/>
          </a:bodyPr>
          <a:lstStyle/>
          <a:p>
            <a:pPr marL="0" indent="0">
              <a:lnSpc>
                <a:spcPct val="120000"/>
              </a:lnSpc>
              <a:buNone/>
            </a:pPr>
            <a:r>
              <a:rPr lang="en-US" sz="2700" u="sng" dirty="0" smtClean="0">
                <a:latin typeface="Times New Roman" panose="02020603050405020304" pitchFamily="18" charset="0"/>
                <a:cs typeface="Times New Roman" panose="02020603050405020304" pitchFamily="18" charset="0"/>
              </a:rPr>
              <a:t>Examples of Current Work:</a:t>
            </a:r>
            <a:br>
              <a:rPr lang="en-US" sz="2700" u="sng" dirty="0" smtClean="0">
                <a:latin typeface="Times New Roman" panose="02020603050405020304" pitchFamily="18" charset="0"/>
                <a:cs typeface="Times New Roman" panose="02020603050405020304" pitchFamily="18" charset="0"/>
              </a:rPr>
            </a:br>
            <a:r>
              <a:rPr lang="en-US" sz="2700" dirty="0" smtClean="0">
                <a:latin typeface="Times New Roman" panose="02020603050405020304" pitchFamily="18" charset="0"/>
                <a:cs typeface="Times New Roman" panose="02020603050405020304" pitchFamily="18" charset="0"/>
              </a:rPr>
              <a:t/>
            </a:r>
            <a:br>
              <a:rPr lang="en-US" sz="2700" dirty="0" smtClean="0">
                <a:latin typeface="Times New Roman" panose="02020603050405020304" pitchFamily="18" charset="0"/>
                <a:cs typeface="Times New Roman" panose="02020603050405020304" pitchFamily="18" charset="0"/>
              </a:rPr>
            </a:br>
            <a:r>
              <a:rPr lang="en-US" sz="2700" b="1" dirty="0" smtClean="0">
                <a:latin typeface="Times New Roman" panose="02020603050405020304" pitchFamily="18" charset="0"/>
                <a:cs typeface="Times New Roman" panose="02020603050405020304" pitchFamily="18" charset="0"/>
              </a:rPr>
              <a:t>Complaints</a:t>
            </a:r>
          </a:p>
          <a:p>
            <a:pPr>
              <a:lnSpc>
                <a:spcPct val="120000"/>
              </a:lnSpc>
            </a:pPr>
            <a:r>
              <a:rPr lang="en-US" sz="2700" dirty="0" smtClean="0">
                <a:latin typeface="Times New Roman" panose="02020603050405020304" pitchFamily="18" charset="0"/>
                <a:cs typeface="Times New Roman" panose="02020603050405020304" pitchFamily="18" charset="0"/>
              </a:rPr>
              <a:t>CRCL reviews </a:t>
            </a:r>
            <a:r>
              <a:rPr lang="en-US" sz="2700" dirty="0">
                <a:latin typeface="Times New Roman" panose="02020603050405020304" pitchFamily="18" charset="0"/>
                <a:cs typeface="Times New Roman" panose="02020603050405020304" pitchFamily="18" charset="0"/>
              </a:rPr>
              <a:t>and investigates civil rights and civil liberties complaints filed by the public regarding </a:t>
            </a:r>
            <a:r>
              <a:rPr lang="en-US" sz="2700" dirty="0" smtClean="0">
                <a:latin typeface="Times New Roman" panose="02020603050405020304" pitchFamily="18" charset="0"/>
                <a:cs typeface="Times New Roman" panose="02020603050405020304" pitchFamily="18" charset="0"/>
              </a:rPr>
              <a:t>DHS programs and activities and those of its federally assisted recipients. This includes complaints alleging violations of civil rights in emergencies.</a:t>
            </a:r>
            <a:r>
              <a:rPr lang="en-US" sz="2300" b="1" u="sng" dirty="0" smtClean="0">
                <a:latin typeface="Times New Roman" panose="02020603050405020304" pitchFamily="18" charset="0"/>
                <a:cs typeface="Times New Roman" panose="02020603050405020304" pitchFamily="18" charset="0"/>
              </a:rPr>
              <a:t/>
            </a:r>
            <a:br>
              <a:rPr lang="en-US" sz="2300" b="1" u="sng" dirty="0" smtClean="0">
                <a:latin typeface="Times New Roman" panose="02020603050405020304" pitchFamily="18" charset="0"/>
                <a:cs typeface="Times New Roman" panose="02020603050405020304" pitchFamily="18" charset="0"/>
              </a:rPr>
            </a:br>
            <a:endParaRPr lang="en-US" sz="23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pPr marL="0" indent="0">
              <a:buNone/>
            </a:pP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smtClean="0">
                <a:solidFill>
                  <a:schemeClr val="tx1"/>
                </a:solidFill>
              </a:rPr>
              <a:t>DHS Office for Civil Rights and Civil Liberties</a:t>
            </a:r>
            <a:br>
              <a:rPr lang="en-US" sz="2800" b="1" smtClean="0">
                <a:solidFill>
                  <a:schemeClr val="tx1"/>
                </a:solidFill>
              </a:rPr>
            </a:br>
            <a:r>
              <a:rPr lang="en-US" sz="2800" b="1" smtClean="0">
                <a:solidFill>
                  <a:schemeClr val="tx1"/>
                </a:solidFill>
              </a:rPr>
              <a:t>Functions and Responsibilities in Emergencies (</a:t>
            </a:r>
            <a:r>
              <a:rPr lang="en-US" sz="2800" b="1" i="1"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2713916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1536192"/>
            <a:ext cx="7886700" cy="4640771"/>
          </a:xfrm>
        </p:spPr>
        <p:txBody>
          <a:bodyPr>
            <a:normAutofit fontScale="92500" lnSpcReduction="10000"/>
          </a:bodyPr>
          <a:lstStyle/>
          <a:p>
            <a:r>
              <a:rPr lang="en-US" sz="2500" dirty="0" smtClean="0">
                <a:latin typeface="Times New Roman" panose="02020603050405020304" pitchFamily="18" charset="0"/>
                <a:cs typeface="Times New Roman" panose="02020603050405020304" pitchFamily="18" charset="0"/>
              </a:rPr>
              <a:t>Update of internal civil rights training for FEMA </a:t>
            </a:r>
            <a:r>
              <a:rPr lang="en-US" sz="2500" dirty="0">
                <a:latin typeface="Times New Roman" panose="02020603050405020304" pitchFamily="18" charset="0"/>
                <a:cs typeface="Times New Roman" panose="02020603050405020304" pitchFamily="18" charset="0"/>
              </a:rPr>
              <a:t>Office of Equal </a:t>
            </a:r>
            <a:r>
              <a:rPr lang="en-US" sz="2500" dirty="0" smtClean="0">
                <a:latin typeface="Times New Roman" panose="02020603050405020304" pitchFamily="18" charset="0"/>
                <a:cs typeface="Times New Roman" panose="02020603050405020304" pitchFamily="18" charset="0"/>
              </a:rPr>
              <a:t>Rights (including the ERADs), particularly as it relates to disability and LEP requirements because </a:t>
            </a:r>
            <a:r>
              <a:rPr lang="en-US" sz="2500" dirty="0">
                <a:latin typeface="Times New Roman" panose="02020603050405020304" pitchFamily="18" charset="0"/>
                <a:cs typeface="Times New Roman" panose="02020603050405020304" pitchFamily="18" charset="0"/>
              </a:rPr>
              <a:t>of affirmative </a:t>
            </a:r>
            <a:r>
              <a:rPr lang="en-US" sz="2500" dirty="0" smtClean="0">
                <a:latin typeface="Times New Roman" panose="02020603050405020304" pitchFamily="18" charset="0"/>
                <a:cs typeface="Times New Roman" panose="02020603050405020304" pitchFamily="18" charset="0"/>
              </a:rPr>
              <a:t>obligations;</a:t>
            </a:r>
            <a:br>
              <a:rPr lang="en-US" sz="2500" dirty="0" smtClean="0">
                <a:latin typeface="Times New Roman" panose="02020603050405020304" pitchFamily="18" charset="0"/>
                <a:cs typeface="Times New Roman" panose="02020603050405020304" pitchFamily="18" charset="0"/>
              </a:rPr>
            </a:br>
            <a:endParaRPr lang="en-US" sz="2500" dirty="0" smtClean="0">
              <a:latin typeface="Times New Roman" panose="02020603050405020304" pitchFamily="18" charset="0"/>
              <a:cs typeface="Times New Roman" panose="02020603050405020304" pitchFamily="18" charset="0"/>
            </a:endParaRPr>
          </a:p>
          <a:p>
            <a:r>
              <a:rPr lang="en-US" sz="2500" dirty="0" smtClean="0">
                <a:latin typeface="Times New Roman" panose="02020603050405020304" pitchFamily="18" charset="0"/>
                <a:cs typeface="Times New Roman" panose="02020603050405020304" pitchFamily="18" charset="0"/>
              </a:rPr>
              <a:t>Develop a civil </a:t>
            </a:r>
            <a:r>
              <a:rPr lang="en-US" sz="2500" dirty="0">
                <a:latin typeface="Times New Roman" panose="02020603050405020304" pitchFamily="18" charset="0"/>
                <a:cs typeface="Times New Roman" panose="02020603050405020304" pitchFamily="18" charset="0"/>
              </a:rPr>
              <a:t>rights training </a:t>
            </a:r>
            <a:r>
              <a:rPr lang="en-US" sz="2500" dirty="0" smtClean="0">
                <a:latin typeface="Times New Roman" panose="02020603050405020304" pitchFamily="18" charset="0"/>
                <a:cs typeface="Times New Roman" panose="02020603050405020304" pitchFamily="18" charset="0"/>
              </a:rPr>
              <a:t>course for </a:t>
            </a:r>
            <a:r>
              <a:rPr lang="en-US" sz="2500" dirty="0">
                <a:latin typeface="Times New Roman" panose="02020603050405020304" pitchFamily="18" charset="0"/>
                <a:cs typeface="Times New Roman" panose="02020603050405020304" pitchFamily="18" charset="0"/>
              </a:rPr>
              <a:t>emergency </a:t>
            </a:r>
            <a:r>
              <a:rPr lang="en-US" sz="2500" dirty="0" smtClean="0">
                <a:latin typeface="Times New Roman" panose="02020603050405020304" pitchFamily="18" charset="0"/>
                <a:cs typeface="Times New Roman" panose="02020603050405020304" pitchFamily="18" charset="0"/>
              </a:rPr>
              <a:t>managers; </a:t>
            </a:r>
            <a:r>
              <a:rPr lang="en-US" sz="2500" dirty="0">
                <a:latin typeface="Times New Roman" panose="02020603050405020304" pitchFamily="18" charset="0"/>
                <a:cs typeface="Times New Roman" panose="02020603050405020304" pitchFamily="18" charset="0"/>
              </a:rPr>
              <a:t>and </a:t>
            </a:r>
            <a:endParaRPr lang="en-US" sz="2500" dirty="0" smtClean="0">
              <a:latin typeface="Times New Roman" panose="02020603050405020304" pitchFamily="18" charset="0"/>
              <a:cs typeface="Times New Roman" panose="02020603050405020304" pitchFamily="18" charset="0"/>
            </a:endParaRPr>
          </a:p>
          <a:p>
            <a:pPr marL="0" indent="0">
              <a:buNone/>
            </a:pPr>
            <a:endParaRPr lang="en-US" sz="2500" dirty="0" smtClean="0">
              <a:latin typeface="Times New Roman" panose="02020603050405020304" pitchFamily="18" charset="0"/>
              <a:cs typeface="Times New Roman" panose="02020603050405020304" pitchFamily="18" charset="0"/>
            </a:endParaRPr>
          </a:p>
          <a:p>
            <a:r>
              <a:rPr lang="en-US" sz="2500" dirty="0">
                <a:latin typeface="Times New Roman" panose="02020603050405020304" pitchFamily="18" charset="0"/>
                <a:cs typeface="Times New Roman" panose="02020603050405020304" pitchFamily="18" charset="0"/>
              </a:rPr>
              <a:t>I</a:t>
            </a:r>
            <a:r>
              <a:rPr lang="en-US" sz="2500" dirty="0" smtClean="0">
                <a:latin typeface="Times New Roman" panose="02020603050405020304" pitchFamily="18" charset="0"/>
                <a:cs typeface="Times New Roman" panose="02020603050405020304" pitchFamily="18" charset="0"/>
              </a:rPr>
              <a:t>ntegrate civil rights responsibilities within existing  courses FEMA provides to state, local, tribal, and territorial emergency managers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5" name="Footer Placeholder 4"/>
          <p:cNvSpPr>
            <a:spLocks noGrp="1"/>
          </p:cNvSpPr>
          <p:nvPr>
            <p:ph type="ftr" sz="quarter" idx="11"/>
          </p:nvPr>
        </p:nvSpPr>
        <p:spPr/>
        <p:txBody>
          <a:bodyPr/>
          <a:lstStyle/>
          <a:p>
            <a:r>
              <a:rPr lang="en-US" smtClean="0"/>
              <a:t>Office of Equal Rights / Office of Disability Integration and Coordination</a:t>
            </a:r>
            <a:endParaRPr lang="en-US" dirty="0"/>
          </a:p>
        </p:txBody>
      </p:sp>
      <p:sp>
        <p:nvSpPr>
          <p:cNvPr id="6" name="Slide Number Placeholder 5"/>
          <p:cNvSpPr>
            <a:spLocks noGrp="1"/>
          </p:cNvSpPr>
          <p:nvPr>
            <p:ph type="sldNum" sz="quarter" idx="12"/>
          </p:nvPr>
        </p:nvSpPr>
        <p:spPr/>
        <p:txBody>
          <a:bodyPr/>
          <a:lstStyle/>
          <a:p>
            <a:fld id="{398CCC43-6ECB-4BEF-ACAB-1BF6AAF9EBDA}" type="slidenum">
              <a:rPr lang="en-US" smtClean="0"/>
              <a:pPr/>
              <a:t>15</a:t>
            </a:fld>
            <a:endParaRPr lang="en-US" dirty="0"/>
          </a:p>
        </p:txBody>
      </p:sp>
      <p:sp>
        <p:nvSpPr>
          <p:cNvPr id="7" name="Title 6"/>
          <p:cNvSpPr>
            <a:spLocks noGrp="1"/>
          </p:cNvSpPr>
          <p:nvPr>
            <p:ph type="title"/>
          </p:nvPr>
        </p:nvSpPr>
        <p:spPr>
          <a:xfrm>
            <a:off x="290322" y="553186"/>
            <a:ext cx="7886700" cy="788073"/>
          </a:xfrm>
        </p:spPr>
        <p:txBody>
          <a:bodyPr/>
          <a:lstStyle/>
          <a:p>
            <a:pPr algn="ctr"/>
            <a:r>
              <a:rPr lang="en-US" b="1" dirty="0" smtClean="0">
                <a:solidFill>
                  <a:schemeClr val="tx1"/>
                </a:solidFill>
              </a:rPr>
              <a:t>Future Efforts</a:t>
            </a:r>
            <a:endParaRPr lang="en-US" b="1" dirty="0">
              <a:solidFill>
                <a:schemeClr val="tx1"/>
              </a:solidFill>
            </a:endParaRPr>
          </a:p>
        </p:txBody>
      </p:sp>
    </p:spTree>
    <p:extLst>
      <p:ext uri="{BB962C8B-B14F-4D97-AF65-F5344CB8AC3E}">
        <p14:creationId xmlns:p14="http://schemas.microsoft.com/office/powerpoint/2010/main" val="27066151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28650" y="1783080"/>
            <a:ext cx="7886700" cy="4640771"/>
          </a:xfrm>
        </p:spPr>
        <p:txBody>
          <a:bodyPr>
            <a:normAutofit/>
          </a:bodyPr>
          <a:lstStyle/>
          <a:p>
            <a:r>
              <a:rPr lang="en-US" sz="2300" dirty="0" smtClean="0">
                <a:latin typeface="Times New Roman" panose="02020603050405020304" pitchFamily="18" charset="0"/>
                <a:cs typeface="Times New Roman" panose="02020603050405020304" pitchFamily="18" charset="0"/>
              </a:rPr>
              <a:t>Participate in regional emergency related planning processes</a:t>
            </a:r>
            <a:br>
              <a:rPr lang="en-US" sz="2300" dirty="0" smtClean="0">
                <a:latin typeface="Times New Roman" panose="02020603050405020304" pitchFamily="18" charset="0"/>
                <a:cs typeface="Times New Roman" panose="02020603050405020304" pitchFamily="18" charset="0"/>
              </a:rPr>
            </a:br>
            <a:endParaRPr lang="en-US" sz="2300" dirty="0" smtClean="0">
              <a:latin typeface="Times New Roman" panose="02020603050405020304" pitchFamily="18" charset="0"/>
              <a:cs typeface="Times New Roman" panose="02020603050405020304" pitchFamily="18" charset="0"/>
            </a:endParaRPr>
          </a:p>
          <a:p>
            <a:r>
              <a:rPr lang="en-US" sz="2300" dirty="0" smtClean="0">
                <a:latin typeface="Times New Roman" panose="02020603050405020304" pitchFamily="18" charset="0"/>
                <a:cs typeface="Times New Roman" panose="02020603050405020304" pitchFamily="18" charset="0"/>
              </a:rPr>
              <a:t>Establish of clearinghouse webpage for civil rights related information for emergencies  - </a:t>
            </a:r>
            <a:r>
              <a:rPr lang="en-US" sz="2300" i="1" dirty="0" smtClean="0">
                <a:latin typeface="Times New Roman" panose="02020603050405020304" pitchFamily="18" charset="0"/>
                <a:cs typeface="Times New Roman" panose="02020603050405020304" pitchFamily="18" charset="0"/>
              </a:rPr>
              <a:t>In Progress</a:t>
            </a:r>
            <a:r>
              <a:rPr lang="en-US" sz="2300" dirty="0" smtClean="0">
                <a:latin typeface="Times New Roman" panose="02020603050405020304" pitchFamily="18" charset="0"/>
                <a:cs typeface="Times New Roman" panose="02020603050405020304" pitchFamily="18" charset="0"/>
              </a:rPr>
              <a:t/>
            </a:r>
            <a:br>
              <a:rPr lang="en-US" sz="2300" dirty="0" smtClean="0">
                <a:latin typeface="Times New Roman" panose="02020603050405020304" pitchFamily="18" charset="0"/>
                <a:cs typeface="Times New Roman" panose="02020603050405020304" pitchFamily="18" charset="0"/>
              </a:rPr>
            </a:br>
            <a:endParaRPr lang="en-US" sz="2300" dirty="0" smtClean="0">
              <a:latin typeface="Times New Roman" panose="02020603050405020304" pitchFamily="18" charset="0"/>
              <a:cs typeface="Times New Roman" panose="02020603050405020304" pitchFamily="18" charset="0"/>
            </a:endParaRPr>
          </a:p>
          <a:p>
            <a:r>
              <a:rPr lang="en-US" sz="2300" dirty="0" smtClean="0">
                <a:latin typeface="Times New Roman" panose="02020603050405020304" pitchFamily="18" charset="0"/>
                <a:cs typeface="Times New Roman" panose="02020603050405020304" pitchFamily="18" charset="0"/>
              </a:rPr>
              <a:t>Enhance engagement with stakeholder organizations </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5" name="Footer Placeholder 4"/>
          <p:cNvSpPr>
            <a:spLocks noGrp="1"/>
          </p:cNvSpPr>
          <p:nvPr>
            <p:ph type="ftr" sz="quarter" idx="11"/>
          </p:nvPr>
        </p:nvSpPr>
        <p:spPr/>
        <p:txBody>
          <a:bodyPr/>
          <a:lstStyle/>
          <a:p>
            <a:r>
              <a:rPr lang="en-US" dirty="0" smtClean="0"/>
              <a:t>Office of Equal Rights / Office of Disability Integration and Coordination</a:t>
            </a:r>
            <a:endParaRPr lang="en-US" dirty="0"/>
          </a:p>
        </p:txBody>
      </p:sp>
      <p:sp>
        <p:nvSpPr>
          <p:cNvPr id="6" name="Slide Number Placeholder 5"/>
          <p:cNvSpPr>
            <a:spLocks noGrp="1"/>
          </p:cNvSpPr>
          <p:nvPr>
            <p:ph type="sldNum" sz="quarter" idx="12"/>
          </p:nvPr>
        </p:nvSpPr>
        <p:spPr/>
        <p:txBody>
          <a:bodyPr/>
          <a:lstStyle/>
          <a:p>
            <a:fld id="{398CCC43-6ECB-4BEF-ACAB-1BF6AAF9EBDA}" type="slidenum">
              <a:rPr lang="en-US" smtClean="0"/>
              <a:pPr/>
              <a:t>16</a:t>
            </a:fld>
            <a:endParaRPr lang="en-US" dirty="0"/>
          </a:p>
        </p:txBody>
      </p:sp>
      <p:sp>
        <p:nvSpPr>
          <p:cNvPr id="7" name="Title 6"/>
          <p:cNvSpPr>
            <a:spLocks noGrp="1"/>
          </p:cNvSpPr>
          <p:nvPr>
            <p:ph type="title"/>
          </p:nvPr>
        </p:nvSpPr>
        <p:spPr>
          <a:xfrm>
            <a:off x="290322" y="553186"/>
            <a:ext cx="7886700" cy="788073"/>
          </a:xfrm>
        </p:spPr>
        <p:txBody>
          <a:bodyPr/>
          <a:lstStyle/>
          <a:p>
            <a:pPr algn="ctr"/>
            <a:r>
              <a:rPr lang="en-US" b="1" dirty="0" smtClean="0">
                <a:solidFill>
                  <a:schemeClr val="tx1"/>
                </a:solidFill>
              </a:rPr>
              <a:t>Future Efforts</a:t>
            </a:r>
            <a:endParaRPr lang="en-US" b="1" dirty="0">
              <a:solidFill>
                <a:schemeClr val="tx1"/>
              </a:solidFill>
            </a:endParaRPr>
          </a:p>
        </p:txBody>
      </p:sp>
    </p:spTree>
    <p:extLst>
      <p:ext uri="{BB962C8B-B14F-4D97-AF65-F5344CB8AC3E}">
        <p14:creationId xmlns:p14="http://schemas.microsoft.com/office/powerpoint/2010/main" val="41696626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17</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564642" y="1523624"/>
            <a:ext cx="8000287" cy="4464051"/>
          </a:xfrm>
        </p:spPr>
        <p:txBody>
          <a:bodyPr>
            <a:normAutofit/>
          </a:bodyPr>
          <a:lstStyle/>
          <a:p>
            <a:pPr>
              <a:spcBef>
                <a:spcPts val="0"/>
              </a:spcBef>
            </a:pPr>
            <a:r>
              <a:rPr lang="en-US" sz="2400" dirty="0" smtClean="0">
                <a:latin typeface="Times New Roman" panose="02020603050405020304" pitchFamily="18" charset="0"/>
                <a:cs typeface="Times New Roman" panose="02020603050405020304" pitchFamily="18" charset="0"/>
              </a:rPr>
              <a:t>Stephanie Fell, FEMA Office of Equal Rights</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(202) 368-8543</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hlinkClick r:id="rId2"/>
              </a:rPr>
              <a:t>Stephanie.fell@fema.dhs.gov</a:t>
            </a: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endParaRPr lang="en-US" sz="2400" dirty="0" smtClean="0">
              <a:latin typeface="Times New Roman" panose="02020603050405020304" pitchFamily="18" charset="0"/>
              <a:cs typeface="Times New Roman" panose="02020603050405020304" pitchFamily="18" charset="0"/>
            </a:endParaRPr>
          </a:p>
          <a:p>
            <a:pPr>
              <a:spcBef>
                <a:spcPts val="0"/>
              </a:spcBef>
            </a:pPr>
            <a:r>
              <a:rPr lang="en-US" sz="2400" dirty="0" smtClean="0">
                <a:latin typeface="Times New Roman" panose="02020603050405020304" pitchFamily="18" charset="0"/>
                <a:cs typeface="Times New Roman" panose="02020603050405020304" pitchFamily="18" charset="0"/>
              </a:rPr>
              <a:t>Stanley Rayford, FEMA Office of Equal Rights</a:t>
            </a:r>
          </a:p>
          <a:p>
            <a:pPr marL="0" indent="0">
              <a:spcBef>
                <a:spcPts val="0"/>
              </a:spcBef>
              <a:buNone/>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(202) 258-3277</a:t>
            </a:r>
          </a:p>
          <a:p>
            <a:pPr marL="0" indent="0">
              <a:spcBef>
                <a:spcPts val="0"/>
              </a:spcBef>
              <a:buNone/>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hlinkClick r:id="rId3"/>
              </a:rPr>
              <a:t>Stanley.Rayford@fema.dhs.gov</a:t>
            </a:r>
            <a:endParaRPr lang="en-US" sz="2400" dirty="0" smtClean="0">
              <a:latin typeface="Times New Roman" panose="02020603050405020304" pitchFamily="18" charset="0"/>
              <a:cs typeface="Times New Roman" panose="02020603050405020304" pitchFamily="18" charset="0"/>
            </a:endParaRPr>
          </a:p>
          <a:p>
            <a:pPr marL="0" indent="0" algn="ctr">
              <a:spcBef>
                <a:spcPts val="0"/>
              </a:spcBef>
              <a:buNone/>
            </a:pPr>
            <a:endParaRPr lang="en-US" sz="2400" dirty="0" smtClean="0">
              <a:latin typeface="Times New Roman" panose="02020603050405020304" pitchFamily="18" charset="0"/>
              <a:cs typeface="Times New Roman" panose="02020603050405020304" pitchFamily="18" charset="0"/>
            </a:endParaRPr>
          </a:p>
          <a:p>
            <a:pPr>
              <a:spcBef>
                <a:spcPts val="0"/>
              </a:spcBef>
            </a:pPr>
            <a:r>
              <a:rPr lang="en-US" sz="2400" dirty="0" smtClean="0">
                <a:latin typeface="Times New Roman" panose="02020603050405020304" pitchFamily="18" charset="0"/>
                <a:cs typeface="Times New Roman" panose="02020603050405020304" pitchFamily="18" charset="0"/>
              </a:rPr>
              <a:t>Amy Vance, DHS Office for Civil Rights and Civil Liberties</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(202) 357-7768</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hlinkClick r:id="rId4"/>
              </a:rPr>
              <a:t>Amy.Vance@hq.dhs.gov</a:t>
            </a:r>
            <a:endParaRPr lang="en-US" sz="2400" dirty="0" smtClean="0">
              <a:latin typeface="Times New Roman" panose="02020603050405020304" pitchFamily="18" charset="0"/>
              <a:cs typeface="Times New Roman" panose="02020603050405020304" pitchFamily="18" charset="0"/>
            </a:endParaRPr>
          </a:p>
          <a:p>
            <a:pPr marL="0" indent="0">
              <a:spcBef>
                <a:spcPts val="0"/>
              </a:spcBef>
              <a:buNone/>
            </a:pPr>
            <a:endParaRPr lang="en-US" sz="2400" dirty="0" smtClean="0">
              <a:latin typeface="Times New Roman" panose="02020603050405020304" pitchFamily="18" charset="0"/>
              <a:cs typeface="Times New Roman" panose="02020603050405020304" pitchFamily="18" charset="0"/>
            </a:endParaRPr>
          </a:p>
        </p:txBody>
      </p:sp>
      <p:sp>
        <p:nvSpPr>
          <p:cNvPr id="7" name="Title 6"/>
          <p:cNvSpPr>
            <a:spLocks noGrp="1"/>
          </p:cNvSpPr>
          <p:nvPr>
            <p:ph type="title"/>
          </p:nvPr>
        </p:nvSpPr>
        <p:spPr>
          <a:xfrm>
            <a:off x="564642" y="406246"/>
            <a:ext cx="8552434" cy="749973"/>
          </a:xfrm>
        </p:spPr>
        <p:txBody>
          <a:bodyPr>
            <a:normAutofit/>
          </a:bodyPr>
          <a:lstStyle/>
          <a:p>
            <a:pPr algn="ctr"/>
            <a:r>
              <a:rPr lang="en-US" b="1" dirty="0" smtClean="0">
                <a:solidFill>
                  <a:schemeClr val="tx1"/>
                </a:solidFill>
              </a:rPr>
              <a:t>Contact Information</a:t>
            </a:r>
            <a:endParaRPr lang="en-US" b="1" dirty="0">
              <a:solidFill>
                <a:schemeClr val="tx1"/>
              </a:solidFill>
            </a:endParaRPr>
          </a:p>
        </p:txBody>
      </p:sp>
    </p:spTree>
    <p:extLst>
      <p:ext uri="{BB962C8B-B14F-4D97-AF65-F5344CB8AC3E}">
        <p14:creationId xmlns:p14="http://schemas.microsoft.com/office/powerpoint/2010/main" val="8050200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2</a:t>
            </a:fld>
            <a:endParaRPr lang="en-US" dirty="0"/>
          </a:p>
        </p:txBody>
      </p:sp>
      <p:sp>
        <p:nvSpPr>
          <p:cNvPr id="5" name="Footer Placeholder 4"/>
          <p:cNvSpPr>
            <a:spLocks noGrp="1"/>
          </p:cNvSpPr>
          <p:nvPr>
            <p:ph type="ftr" sz="quarter" idx="11"/>
          </p:nvPr>
        </p:nvSpPr>
        <p:spPr>
          <a:xfrm>
            <a:off x="2423160" y="6356351"/>
            <a:ext cx="4617720" cy="365125"/>
          </a:xfrm>
        </p:spPr>
        <p:txBody>
          <a:bodyPr/>
          <a:lstStyle/>
          <a:p>
            <a:r>
              <a:rPr lang="en-US" dirty="0" smtClean="0"/>
              <a:t>FEMA Office of Equal Rights/DHS Office for Civil Rights and Civil Liberties </a:t>
            </a:r>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564642" y="1583160"/>
            <a:ext cx="8312150" cy="1150840"/>
          </a:xfrm>
        </p:spPr>
        <p:txBody>
          <a:bodyPr>
            <a:normAutofit/>
          </a:bodyPr>
          <a:lstStyle/>
          <a:p>
            <a:pPr marL="0" indent="0">
              <a:buNone/>
            </a:pPr>
            <a:r>
              <a:rPr lang="en-US" b="1" dirty="0" smtClean="0">
                <a:latin typeface="Times New Roman" panose="02020603050405020304" pitchFamily="18" charset="0"/>
                <a:cs typeface="Times New Roman" panose="02020603050405020304" pitchFamily="18" charset="0"/>
              </a:rPr>
              <a:t>FEMA</a:t>
            </a:r>
          </a:p>
          <a:p>
            <a:pPr marL="457200" lvl="1" indent="0">
              <a:buNone/>
            </a:pPr>
            <a:r>
              <a:rPr lang="en-US" sz="2800" dirty="0" smtClean="0">
                <a:latin typeface="Times New Roman" panose="02020603050405020304" pitchFamily="18" charset="0"/>
                <a:cs typeface="Times New Roman" panose="02020603050405020304" pitchFamily="18" charset="0"/>
              </a:rPr>
              <a:t>Helping people before, during, and after disasters.</a:t>
            </a:r>
          </a:p>
          <a:p>
            <a:pPr marL="457200" lvl="1" indent="0">
              <a:buNone/>
            </a:pPr>
            <a:endParaRPr lang="en-US" sz="3600" dirty="0" smtClean="0"/>
          </a:p>
        </p:txBody>
      </p:sp>
      <p:sp>
        <p:nvSpPr>
          <p:cNvPr id="14" name="Content Placeholder 1"/>
          <p:cNvSpPr>
            <a:spLocks noGrp="1"/>
          </p:cNvSpPr>
          <p:nvPr>
            <p:ph sz="half" idx="1"/>
          </p:nvPr>
        </p:nvSpPr>
        <p:spPr>
          <a:xfrm>
            <a:off x="575945" y="3154205"/>
            <a:ext cx="8312150" cy="2780671"/>
          </a:xfrm>
        </p:spPr>
        <p:txBody>
          <a:bodyPr>
            <a:normAutofit fontScale="25000" lnSpcReduction="20000"/>
          </a:bodyPr>
          <a:lstStyle/>
          <a:p>
            <a:pPr marL="0" indent="0">
              <a:buNone/>
            </a:pPr>
            <a:r>
              <a:rPr lang="en-US" sz="11200" b="1" dirty="0">
                <a:latin typeface="Times New Roman" panose="02020603050405020304" pitchFamily="18" charset="0"/>
                <a:cs typeface="Times New Roman" panose="02020603050405020304" pitchFamily="18" charset="0"/>
              </a:rPr>
              <a:t>DHS Office for Civil Rights and Civil Liberties (CRCL)</a:t>
            </a:r>
          </a:p>
          <a:p>
            <a:pPr marL="457200" lvl="1" indent="0">
              <a:buNone/>
            </a:pPr>
            <a:endParaRPr lang="en-US" sz="11200" dirty="0" smtClean="0">
              <a:latin typeface="Times New Roman" panose="02020603050405020304" pitchFamily="18" charset="0"/>
              <a:cs typeface="Times New Roman" panose="02020603050405020304" pitchFamily="18" charset="0"/>
            </a:endParaRPr>
          </a:p>
          <a:p>
            <a:pPr marL="457200" lvl="1" indent="0">
              <a:buNone/>
            </a:pPr>
            <a:r>
              <a:rPr lang="en-US" sz="11200" dirty="0" smtClean="0">
                <a:latin typeface="Times New Roman" panose="02020603050405020304" pitchFamily="18" charset="0"/>
                <a:cs typeface="Times New Roman" panose="02020603050405020304" pitchFamily="18" charset="0"/>
              </a:rPr>
              <a:t>The Office for Civil Rights and Civil Liberties supports the Department's mission to secure the nation while preserving individual liberty, fairness, and equality under the law.</a:t>
            </a:r>
          </a:p>
          <a:p>
            <a:pPr marL="457200" lvl="1" indent="0">
              <a:buNone/>
            </a:pPr>
            <a:endParaRPr lang="en-US" sz="3600" dirty="0" smtClean="0"/>
          </a:p>
        </p:txBody>
      </p:sp>
      <p:sp>
        <p:nvSpPr>
          <p:cNvPr id="15" name="Title 6"/>
          <p:cNvSpPr txBox="1">
            <a:spLocks/>
          </p:cNvSpPr>
          <p:nvPr/>
        </p:nvSpPr>
        <p:spPr>
          <a:xfrm>
            <a:off x="207518" y="467162"/>
            <a:ext cx="8552434" cy="7880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kern="1200">
                <a:solidFill>
                  <a:srgbClr val="002060"/>
                </a:solidFill>
                <a:latin typeface="Times New Roman" panose="02020603050405020304" pitchFamily="18" charset="0"/>
                <a:ea typeface="+mj-ea"/>
                <a:cs typeface="Times New Roman" panose="02020603050405020304" pitchFamily="18" charset="0"/>
              </a:defRPr>
            </a:lvl1pPr>
          </a:lstStyle>
          <a:p>
            <a:pPr algn="ctr"/>
            <a:r>
              <a:rPr lang="en-US" b="1" dirty="0" smtClean="0">
                <a:solidFill>
                  <a:schemeClr val="tx1"/>
                </a:solidFill>
              </a:rPr>
              <a:t>Mission</a:t>
            </a:r>
            <a:endParaRPr lang="en-US" b="1" dirty="0">
              <a:solidFill>
                <a:schemeClr val="tx1"/>
              </a:solidFill>
            </a:endParaRPr>
          </a:p>
        </p:txBody>
      </p:sp>
    </p:spTree>
    <p:extLst>
      <p:ext uri="{BB962C8B-B14F-4D97-AF65-F5344CB8AC3E}">
        <p14:creationId xmlns:p14="http://schemas.microsoft.com/office/powerpoint/2010/main" val="1083981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3</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628650" y="1496441"/>
            <a:ext cx="7886700" cy="4351338"/>
          </a:xfrm>
        </p:spPr>
        <p:txBody>
          <a:bodyPr>
            <a:normAutofit fontScale="25000" lnSpcReduction="20000"/>
          </a:bodyPr>
          <a:lstStyle/>
          <a:p>
            <a:pPr marL="0" indent="0">
              <a:lnSpc>
                <a:spcPct val="120000"/>
              </a:lnSpc>
              <a:spcAft>
                <a:spcPts val="600"/>
              </a:spcAft>
              <a:buNone/>
            </a:pPr>
            <a:r>
              <a:rPr lang="en-US" sz="8000" b="1" dirty="0" smtClean="0">
                <a:latin typeface="Times New Roman" panose="02020603050405020304" pitchFamily="18" charset="0"/>
                <a:cs typeface="Times New Roman" panose="02020603050405020304" pitchFamily="18" charset="0"/>
              </a:rPr>
              <a:t>FEMA</a:t>
            </a:r>
          </a:p>
          <a:p>
            <a:pPr>
              <a:lnSpc>
                <a:spcPct val="120000"/>
              </a:lnSpc>
              <a:spcAft>
                <a:spcPts val="600"/>
              </a:spcAft>
            </a:pPr>
            <a:r>
              <a:rPr lang="en-US" sz="8000" dirty="0" smtClean="0">
                <a:latin typeface="Times New Roman" panose="02020603050405020304" pitchFamily="18" charset="0"/>
                <a:cs typeface="Times New Roman" panose="02020603050405020304" pitchFamily="18" charset="0"/>
              </a:rPr>
              <a:t>Section 308 of The </a:t>
            </a:r>
            <a:r>
              <a:rPr lang="en-US" sz="8000" dirty="0">
                <a:latin typeface="Times New Roman" panose="02020603050405020304" pitchFamily="18" charset="0"/>
                <a:cs typeface="Times New Roman" panose="02020603050405020304" pitchFamily="18" charset="0"/>
              </a:rPr>
              <a:t>Stafford </a:t>
            </a:r>
            <a:r>
              <a:rPr lang="en-US" sz="8000" dirty="0" smtClean="0">
                <a:latin typeface="Times New Roman" panose="02020603050405020304" pitchFamily="18" charset="0"/>
                <a:cs typeface="Times New Roman" panose="02020603050405020304" pitchFamily="18" charset="0"/>
              </a:rPr>
              <a:t>Act: Nondiscrimination in Disaster Assistance (42 U.S.C. 5151) prohibits </a:t>
            </a:r>
            <a:r>
              <a:rPr lang="en-US" sz="8000" dirty="0">
                <a:latin typeface="Times New Roman" panose="02020603050405020304" pitchFamily="18" charset="0"/>
                <a:cs typeface="Times New Roman" panose="02020603050405020304" pitchFamily="18" charset="0"/>
              </a:rPr>
              <a:t>discrimination based on race, color, religion, nationality, sex, age, </a:t>
            </a:r>
            <a:r>
              <a:rPr lang="en-US" sz="8000" dirty="0" smtClean="0">
                <a:latin typeface="Times New Roman" panose="02020603050405020304" pitchFamily="18" charset="0"/>
                <a:cs typeface="Times New Roman" panose="02020603050405020304" pitchFamily="18" charset="0"/>
              </a:rPr>
              <a:t>or economic status, or disability in </a:t>
            </a:r>
            <a:r>
              <a:rPr lang="en-US" sz="8000" dirty="0">
                <a:latin typeface="Times New Roman" panose="02020603050405020304" pitchFamily="18" charset="0"/>
                <a:cs typeface="Times New Roman" panose="02020603050405020304" pitchFamily="18" charset="0"/>
              </a:rPr>
              <a:t>“the distribution of supplies, the processing of applications, and other relief and assistance activities.”  </a:t>
            </a:r>
            <a:endParaRPr lang="en-US" sz="8000" dirty="0" smtClean="0">
              <a:latin typeface="Times New Roman" panose="02020603050405020304" pitchFamily="18" charset="0"/>
              <a:cs typeface="Times New Roman" panose="02020603050405020304" pitchFamily="18" charset="0"/>
            </a:endParaRPr>
          </a:p>
          <a:p>
            <a:pPr>
              <a:lnSpc>
                <a:spcPct val="120000"/>
              </a:lnSpc>
              <a:spcAft>
                <a:spcPts val="600"/>
              </a:spcAft>
            </a:pPr>
            <a:r>
              <a:rPr lang="en-US" sz="8000" dirty="0">
                <a:latin typeface="Times New Roman" panose="02020603050405020304" pitchFamily="18" charset="0"/>
                <a:cs typeface="Times New Roman" panose="02020603050405020304" pitchFamily="18" charset="0"/>
              </a:rPr>
              <a:t>44 CFR Part 16:  Enforcement of nondiscrimination on the basis of [disability] in programs or activities conducted by  FEMA</a:t>
            </a:r>
            <a:r>
              <a:rPr lang="en-US" sz="8000" dirty="0" smtClean="0">
                <a:latin typeface="Times New Roman" panose="02020603050405020304" pitchFamily="18" charset="0"/>
                <a:cs typeface="Times New Roman" panose="02020603050405020304" pitchFamily="18" charset="0"/>
              </a:rPr>
              <a:t>.</a:t>
            </a:r>
          </a:p>
          <a:p>
            <a:pPr>
              <a:lnSpc>
                <a:spcPct val="120000"/>
              </a:lnSpc>
              <a:spcAft>
                <a:spcPts val="600"/>
              </a:spcAft>
            </a:pPr>
            <a:r>
              <a:rPr lang="en-US" sz="8000" dirty="0">
                <a:latin typeface="Times New Roman" panose="02020603050405020304" pitchFamily="18" charset="0"/>
                <a:cs typeface="Times New Roman" panose="02020603050405020304" pitchFamily="18" charset="0"/>
              </a:rPr>
              <a:t>44 CFR Part </a:t>
            </a:r>
            <a:r>
              <a:rPr lang="en-US" sz="8000" dirty="0" smtClean="0">
                <a:latin typeface="Times New Roman" panose="02020603050405020304" pitchFamily="18" charset="0"/>
                <a:cs typeface="Times New Roman" panose="02020603050405020304" pitchFamily="18" charset="0"/>
              </a:rPr>
              <a:t>7: </a:t>
            </a:r>
            <a:r>
              <a:rPr lang="en-US" sz="8000" dirty="0">
                <a:latin typeface="Times New Roman" panose="02020603050405020304" pitchFamily="18" charset="0"/>
                <a:cs typeface="Times New Roman" panose="02020603050405020304" pitchFamily="18" charset="0"/>
              </a:rPr>
              <a:t>Nondiscrimination on the basis of race, color, </a:t>
            </a:r>
            <a:r>
              <a:rPr lang="en-US" sz="8000" dirty="0" smtClean="0">
                <a:latin typeface="Times New Roman" panose="02020603050405020304" pitchFamily="18" charset="0"/>
                <a:cs typeface="Times New Roman" panose="02020603050405020304" pitchFamily="18" charset="0"/>
              </a:rPr>
              <a:t>or national origin in any program or activity receiving federal financial assistance from the </a:t>
            </a:r>
            <a:r>
              <a:rPr lang="en-US" sz="8000" dirty="0">
                <a:latin typeface="Times New Roman" panose="02020603050405020304" pitchFamily="18" charset="0"/>
                <a:cs typeface="Times New Roman" panose="02020603050405020304" pitchFamily="18" charset="0"/>
              </a:rPr>
              <a:t>Federal Emergency Management </a:t>
            </a:r>
            <a:r>
              <a:rPr lang="en-US" sz="8000" dirty="0" smtClean="0">
                <a:latin typeface="Times New Roman" panose="02020603050405020304" pitchFamily="18" charset="0"/>
                <a:cs typeface="Times New Roman" panose="02020603050405020304" pitchFamily="18" charset="0"/>
              </a:rPr>
              <a:t>Agency.</a:t>
            </a:r>
            <a:endParaRPr lang="en-US" sz="8000" dirty="0">
              <a:latin typeface="Times New Roman" panose="02020603050405020304" pitchFamily="18" charset="0"/>
              <a:cs typeface="Times New Roman" panose="02020603050405020304" pitchFamily="18" charset="0"/>
            </a:endParaRPr>
          </a:p>
          <a:p>
            <a:pPr marL="0" indent="0">
              <a:spcAft>
                <a:spcPts val="600"/>
              </a:spcAft>
              <a:buNone/>
            </a:pPr>
            <a:endParaRPr lang="en-US" sz="8000" dirty="0" smtClean="0">
              <a:latin typeface="Times New Roman" panose="02020603050405020304" pitchFamily="18" charset="0"/>
              <a:cs typeface="Times New Roman" panose="02020603050405020304" pitchFamily="18" charset="0"/>
            </a:endParaRPr>
          </a:p>
          <a:p>
            <a:pPr marL="0" indent="0">
              <a:spcAft>
                <a:spcPts val="600"/>
              </a:spcAft>
              <a:buNone/>
            </a:pPr>
            <a:endParaRPr lang="en-US" i="1" strike="sngStrike" dirty="0">
              <a:solidFill>
                <a:srgbClr val="FF0000"/>
              </a:solidFill>
            </a:endParaRPr>
          </a:p>
        </p:txBody>
      </p:sp>
      <p:sp>
        <p:nvSpPr>
          <p:cNvPr id="7" name="Title 6"/>
          <p:cNvSpPr>
            <a:spLocks noGrp="1"/>
          </p:cNvSpPr>
          <p:nvPr>
            <p:ph type="title"/>
          </p:nvPr>
        </p:nvSpPr>
        <p:spPr>
          <a:xfrm>
            <a:off x="295783" y="382062"/>
            <a:ext cx="8552434" cy="788073"/>
          </a:xfrm>
        </p:spPr>
        <p:txBody>
          <a:bodyPr>
            <a:normAutofit/>
          </a:bodyPr>
          <a:lstStyle/>
          <a:p>
            <a:pPr algn="ctr"/>
            <a:r>
              <a:rPr lang="en-US" b="1" dirty="0" smtClean="0">
                <a:solidFill>
                  <a:schemeClr val="tx1"/>
                </a:solidFill>
              </a:rPr>
              <a:t>Civil Rights Authorities</a:t>
            </a:r>
            <a:endParaRPr lang="en-US" b="1" strike="sngStrike" dirty="0">
              <a:solidFill>
                <a:schemeClr val="tx1"/>
              </a:solidFill>
            </a:endParaRPr>
          </a:p>
        </p:txBody>
      </p:sp>
    </p:spTree>
    <p:extLst>
      <p:ext uri="{BB962C8B-B14F-4D97-AF65-F5344CB8AC3E}">
        <p14:creationId xmlns:p14="http://schemas.microsoft.com/office/powerpoint/2010/main" val="137299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4</a:t>
            </a:fld>
            <a:endParaRPr lang="en-US" dirty="0"/>
          </a:p>
        </p:txBody>
      </p:sp>
      <p:sp>
        <p:nvSpPr>
          <p:cNvPr id="5" name="Footer Placeholder 4"/>
          <p:cNvSpPr>
            <a:spLocks noGrp="1"/>
          </p:cNvSpPr>
          <p:nvPr>
            <p:ph type="ftr" sz="quarter" idx="11"/>
          </p:nvPr>
        </p:nvSpPr>
        <p:spPr/>
        <p:txBody>
          <a:bodyPr/>
          <a:lstStyle/>
          <a:p>
            <a:r>
              <a:rPr lang="en-US" smtClean="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628650" y="1496441"/>
            <a:ext cx="7886700" cy="4456303"/>
          </a:xfrm>
        </p:spPr>
        <p:txBody>
          <a:bodyPr>
            <a:noAutofit/>
          </a:bodyPr>
          <a:lstStyle/>
          <a:p>
            <a:pPr marL="0" indent="0">
              <a:lnSpc>
                <a:spcPct val="100000"/>
              </a:lnSpc>
              <a:spcAft>
                <a:spcPts val="600"/>
              </a:spcAft>
              <a:buNone/>
            </a:pPr>
            <a:r>
              <a:rPr lang="en-US" sz="1800" b="1" dirty="0" smtClean="0">
                <a:latin typeface="Times New Roman" panose="02020603050405020304" pitchFamily="18" charset="0"/>
                <a:cs typeface="Times New Roman" panose="02020603050405020304" pitchFamily="18" charset="0"/>
              </a:rPr>
              <a:t>CRCL</a:t>
            </a:r>
            <a:br>
              <a:rPr lang="en-US" sz="1800" b="1" dirty="0" smtClean="0">
                <a:latin typeface="Times New Roman" panose="02020603050405020304" pitchFamily="18" charset="0"/>
                <a:cs typeface="Times New Roman" panose="02020603050405020304" pitchFamily="18" charset="0"/>
              </a:rPr>
            </a:br>
            <a:r>
              <a:rPr lang="en-US" sz="1800" i="1" dirty="0" smtClean="0">
                <a:latin typeface="Times New Roman" panose="02020603050405020304" pitchFamily="18" charset="0"/>
                <a:cs typeface="Times New Roman" panose="02020603050405020304" pitchFamily="18" charset="0"/>
              </a:rPr>
              <a:t>Federally Assisted</a:t>
            </a:r>
            <a:endParaRPr lang="en-US" sz="1800" i="1" dirty="0">
              <a:latin typeface="Times New Roman" panose="02020603050405020304" pitchFamily="18" charset="0"/>
              <a:cs typeface="Times New Roman" panose="02020603050405020304" pitchFamily="18" charset="0"/>
            </a:endParaRPr>
          </a:p>
          <a:p>
            <a:pPr>
              <a:lnSpc>
                <a:spcPct val="100000"/>
              </a:lnSpc>
              <a:spcAft>
                <a:spcPts val="600"/>
              </a:spcAft>
            </a:pPr>
            <a:r>
              <a:rPr lang="en-US" sz="1800" dirty="0" smtClean="0">
                <a:latin typeface="Times New Roman" panose="02020603050405020304" pitchFamily="18" charset="0"/>
                <a:cs typeface="Times New Roman" panose="02020603050405020304" pitchFamily="18" charset="0"/>
              </a:rPr>
              <a:t>6 CFR Part 21: Nondiscrimination on the basis of race, color, or national origin in programs and </a:t>
            </a:r>
            <a:r>
              <a:rPr lang="en-US" sz="1800" dirty="0">
                <a:latin typeface="Times New Roman" panose="02020603050405020304" pitchFamily="18" charset="0"/>
                <a:cs typeface="Times New Roman" panose="02020603050405020304" pitchFamily="18" charset="0"/>
              </a:rPr>
              <a:t>a</a:t>
            </a:r>
            <a:r>
              <a:rPr lang="en-US" sz="1800" dirty="0" smtClean="0">
                <a:latin typeface="Times New Roman" panose="02020603050405020304" pitchFamily="18" charset="0"/>
                <a:cs typeface="Times New Roman" panose="02020603050405020304" pitchFamily="18" charset="0"/>
              </a:rPr>
              <a:t>ctivities </a:t>
            </a:r>
            <a:r>
              <a:rPr lang="en-US" sz="1800" dirty="0">
                <a:latin typeface="Times New Roman" panose="02020603050405020304" pitchFamily="18" charset="0"/>
                <a:cs typeface="Times New Roman" panose="02020603050405020304" pitchFamily="18" charset="0"/>
              </a:rPr>
              <a:t>r</a:t>
            </a:r>
            <a:r>
              <a:rPr lang="en-US" sz="1800" dirty="0" smtClean="0">
                <a:latin typeface="Times New Roman" panose="02020603050405020304" pitchFamily="18" charset="0"/>
                <a:cs typeface="Times New Roman" panose="02020603050405020304" pitchFamily="18" charset="0"/>
              </a:rPr>
              <a:t>eceiving federal financial assistance from DHS.</a:t>
            </a:r>
          </a:p>
          <a:p>
            <a:pPr>
              <a:lnSpc>
                <a:spcPct val="100000"/>
              </a:lnSpc>
              <a:spcAft>
                <a:spcPts val="600"/>
              </a:spcAft>
            </a:pPr>
            <a:r>
              <a:rPr lang="en-US" sz="1800" dirty="0" smtClean="0">
                <a:latin typeface="Times New Roman" panose="02020603050405020304" pitchFamily="18" charset="0"/>
                <a:cs typeface="Times New Roman" panose="02020603050405020304" pitchFamily="18" charset="0"/>
              </a:rPr>
              <a:t>CRCL also enforces nondiscrimination in DHS federally assisted programs and activities on the basis of disability, sex, age, and religion. </a:t>
            </a:r>
            <a:endParaRPr lang="en-US" sz="1800" dirty="0">
              <a:latin typeface="Times New Roman" panose="02020603050405020304" pitchFamily="18" charset="0"/>
              <a:cs typeface="Times New Roman" panose="02020603050405020304" pitchFamily="18" charset="0"/>
            </a:endParaRPr>
          </a:p>
          <a:p>
            <a:pPr marL="0" indent="0">
              <a:lnSpc>
                <a:spcPct val="100000"/>
              </a:lnSpc>
              <a:spcAft>
                <a:spcPts val="600"/>
              </a:spcAft>
              <a:buNone/>
            </a:pPr>
            <a:r>
              <a:rPr lang="en-US" sz="1800" i="1" dirty="0" smtClean="0">
                <a:latin typeface="Times New Roman" panose="02020603050405020304" pitchFamily="18" charset="0"/>
                <a:cs typeface="Times New Roman" panose="02020603050405020304" pitchFamily="18" charset="0"/>
              </a:rPr>
              <a:t>Federally Conducted  </a:t>
            </a:r>
          </a:p>
          <a:p>
            <a:pPr>
              <a:lnSpc>
                <a:spcPct val="100000"/>
              </a:lnSpc>
              <a:spcAft>
                <a:spcPts val="600"/>
              </a:spcAft>
            </a:pPr>
            <a:r>
              <a:rPr lang="en-US" sz="1800" dirty="0" smtClean="0">
                <a:latin typeface="Times New Roman" panose="02020603050405020304" pitchFamily="18" charset="0"/>
                <a:cs typeface="Times New Roman" panose="02020603050405020304" pitchFamily="18" charset="0"/>
              </a:rPr>
              <a:t>6 CFR Part 15: Nondiscrimination on the basis of disability in DHS federally conducted program and activities.</a:t>
            </a:r>
          </a:p>
          <a:p>
            <a:pPr>
              <a:lnSpc>
                <a:spcPct val="100000"/>
              </a:lnSpc>
              <a:spcAft>
                <a:spcPts val="600"/>
              </a:spcAft>
            </a:pPr>
            <a:r>
              <a:rPr lang="en-US" sz="1800" dirty="0" smtClean="0">
                <a:latin typeface="Times New Roman" panose="02020603050405020304" pitchFamily="18" charset="0"/>
                <a:cs typeface="Times New Roman" panose="02020603050405020304" pitchFamily="18" charset="0"/>
              </a:rPr>
              <a:t>CRCL also carries out the Department’s statutory responsibilities to ensure that civil rights and civil liberties of persons are not diminished by efforts, activities and programs aimed at securing the homeland.</a:t>
            </a:r>
          </a:p>
          <a:p>
            <a:pPr>
              <a:spcAft>
                <a:spcPts val="600"/>
              </a:spcAft>
            </a:pPr>
            <a:endParaRPr lang="en-US" sz="8000" dirty="0" smtClean="0">
              <a:latin typeface="Times New Roman" panose="02020603050405020304" pitchFamily="18" charset="0"/>
              <a:cs typeface="Times New Roman" panose="02020603050405020304" pitchFamily="18" charset="0"/>
            </a:endParaRPr>
          </a:p>
          <a:p>
            <a:pPr marL="0" indent="0">
              <a:spcAft>
                <a:spcPts val="600"/>
              </a:spcAft>
              <a:buNone/>
            </a:pPr>
            <a:endParaRPr lang="en-US" i="1" strike="sngStrike" dirty="0">
              <a:solidFill>
                <a:srgbClr val="FF0000"/>
              </a:solidFill>
            </a:endParaRPr>
          </a:p>
        </p:txBody>
      </p:sp>
      <p:sp>
        <p:nvSpPr>
          <p:cNvPr id="7" name="Title 6"/>
          <p:cNvSpPr>
            <a:spLocks noGrp="1"/>
          </p:cNvSpPr>
          <p:nvPr>
            <p:ph type="title"/>
          </p:nvPr>
        </p:nvSpPr>
        <p:spPr>
          <a:xfrm>
            <a:off x="295783" y="382062"/>
            <a:ext cx="8552434" cy="788073"/>
          </a:xfrm>
        </p:spPr>
        <p:txBody>
          <a:bodyPr>
            <a:normAutofit/>
          </a:bodyPr>
          <a:lstStyle/>
          <a:p>
            <a:pPr algn="ctr"/>
            <a:r>
              <a:rPr lang="en-US" b="1" smtClean="0">
                <a:solidFill>
                  <a:schemeClr val="tx1"/>
                </a:solidFill>
              </a:rPr>
              <a:t>Civil Rights Authorities</a:t>
            </a:r>
            <a:endParaRPr lang="en-US" b="1" strike="sngStrike" dirty="0">
              <a:solidFill>
                <a:schemeClr val="tx1"/>
              </a:solidFill>
            </a:endParaRPr>
          </a:p>
        </p:txBody>
      </p:sp>
    </p:spTree>
    <p:extLst>
      <p:ext uri="{BB962C8B-B14F-4D97-AF65-F5344CB8AC3E}">
        <p14:creationId xmlns:p14="http://schemas.microsoft.com/office/powerpoint/2010/main" val="4037920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5</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295783" y="1871104"/>
            <a:ext cx="8552434" cy="2513293"/>
          </a:xfrm>
        </p:spPr>
        <p:txBody>
          <a:bodyPr>
            <a:noAutofit/>
          </a:bodyPr>
          <a:lstStyle/>
          <a:p>
            <a:r>
              <a:rPr lang="en-US" sz="2400" dirty="0" smtClean="0">
                <a:latin typeface="Times New Roman" panose="02020603050405020304" pitchFamily="18" charset="0"/>
                <a:cs typeface="Times New Roman" panose="02020603050405020304" pitchFamily="18" charset="0"/>
              </a:rPr>
              <a:t>FEMA deploys Equal Rights Advisors (ERADs) to the disaster operations to advise the Federal Coordinating Officer on civil rights related issues;</a:t>
            </a:r>
          </a:p>
          <a:p>
            <a:r>
              <a:rPr lang="en-US" sz="2400" dirty="0" smtClean="0">
                <a:latin typeface="Times New Roman" panose="02020603050405020304" pitchFamily="18" charset="0"/>
                <a:cs typeface="Times New Roman" panose="02020603050405020304" pitchFamily="18" charset="0"/>
              </a:rPr>
              <a:t>ERADs maintain a presence at public meetings to educate the impacted community on FEMA civil rights program and foster community engagement; and</a:t>
            </a:r>
          </a:p>
          <a:p>
            <a:r>
              <a:rPr lang="en-US" sz="2400" dirty="0" smtClean="0">
                <a:latin typeface="Times New Roman" panose="02020603050405020304" pitchFamily="18" charset="0"/>
                <a:cs typeface="Times New Roman" panose="02020603050405020304" pitchFamily="18" charset="0"/>
              </a:rPr>
              <a:t>The Office of Equal Rights may conduct </a:t>
            </a:r>
            <a:r>
              <a:rPr lang="en-US" sz="2400" dirty="0">
                <a:latin typeface="Times New Roman" panose="02020603050405020304" pitchFamily="18" charset="0"/>
                <a:cs typeface="Times New Roman" panose="02020603050405020304" pitchFamily="18" charset="0"/>
              </a:rPr>
              <a:t>c</a:t>
            </a:r>
            <a:r>
              <a:rPr lang="en-US" sz="2400" dirty="0" smtClean="0">
                <a:latin typeface="Times New Roman" panose="02020603050405020304" pitchFamily="18" charset="0"/>
                <a:cs typeface="Times New Roman" panose="02020603050405020304" pitchFamily="18" charset="0"/>
              </a:rPr>
              <a:t>ompliance </a:t>
            </a:r>
            <a:r>
              <a:rPr lang="en-US" sz="2400" dirty="0">
                <a:latin typeface="Times New Roman" panose="02020603050405020304" pitchFamily="18" charset="0"/>
                <a:cs typeface="Times New Roman" panose="02020603050405020304" pitchFamily="18" charset="0"/>
              </a:rPr>
              <a:t>reviews </a:t>
            </a:r>
            <a:r>
              <a:rPr lang="en-US" sz="2400" dirty="0" smtClean="0">
                <a:latin typeface="Times New Roman" panose="02020603050405020304" pitchFamily="18" charset="0"/>
                <a:cs typeface="Times New Roman" panose="02020603050405020304" pitchFamily="18" charset="0"/>
              </a:rPr>
              <a:t>of </a:t>
            </a:r>
            <a:r>
              <a:rPr lang="en-US" sz="2400" dirty="0">
                <a:latin typeface="Times New Roman" panose="02020603050405020304" pitchFamily="18" charset="0"/>
                <a:cs typeface="Times New Roman" panose="02020603050405020304" pitchFamily="18" charset="0"/>
              </a:rPr>
              <a:t>grant recipients to </a:t>
            </a:r>
            <a:r>
              <a:rPr lang="en-US" sz="2400" dirty="0" smtClean="0">
                <a:latin typeface="Times New Roman" panose="02020603050405020304" pitchFamily="18" charset="0"/>
                <a:cs typeface="Times New Roman" panose="02020603050405020304" pitchFamily="18" charset="0"/>
              </a:rPr>
              <a:t>ensure inclusion of persons with disabilities  </a:t>
            </a:r>
            <a:r>
              <a:rPr lang="en-US" sz="2400" dirty="0">
                <a:latin typeface="Times New Roman" panose="02020603050405020304" pitchFamily="18" charset="0"/>
                <a:cs typeface="Times New Roman" panose="02020603050405020304" pitchFamily="18" charset="0"/>
              </a:rPr>
              <a:t>and nondiscrimination in services </a:t>
            </a:r>
            <a:r>
              <a:rPr lang="en-US" sz="2400" dirty="0" smtClean="0">
                <a:latin typeface="Times New Roman" panose="02020603050405020304" pitchFamily="18" charset="0"/>
                <a:cs typeface="Times New Roman" panose="02020603050405020304" pitchFamily="18" charset="0"/>
              </a:rPr>
              <a:t>provided.</a:t>
            </a:r>
            <a:endParaRPr lang="en-US" sz="2400" dirty="0">
              <a:solidFill>
                <a:schemeClr val="accent1">
                  <a:lumMod val="75000"/>
                </a:schemeClr>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sz="2600" dirty="0" smtClean="0">
              <a:latin typeface="Times New Roman" panose="02020603050405020304" pitchFamily="18" charset="0"/>
              <a:cs typeface="Times New Roman" panose="02020603050405020304" pitchFamily="18" charset="0"/>
            </a:endParaRPr>
          </a:p>
        </p:txBody>
      </p:sp>
      <p:sp>
        <p:nvSpPr>
          <p:cNvPr id="7" name="Title 6"/>
          <p:cNvSpPr>
            <a:spLocks noGrp="1"/>
          </p:cNvSpPr>
          <p:nvPr>
            <p:ph type="title"/>
          </p:nvPr>
        </p:nvSpPr>
        <p:spPr>
          <a:xfrm>
            <a:off x="295783" y="615130"/>
            <a:ext cx="8552434" cy="788073"/>
          </a:xfrm>
        </p:spPr>
        <p:txBody>
          <a:bodyPr>
            <a:noAutofit/>
          </a:bodyPr>
          <a:lstStyle/>
          <a:p>
            <a:pPr algn="ctr"/>
            <a:r>
              <a:rPr lang="en-US" sz="3200" b="1" dirty="0" smtClean="0">
                <a:solidFill>
                  <a:schemeClr val="tx1"/>
                </a:solidFill>
              </a:rPr>
              <a:t>FEMA Office of Equal Rights </a:t>
            </a:r>
            <a:br>
              <a:rPr lang="en-US" sz="3200" b="1" dirty="0" smtClean="0">
                <a:solidFill>
                  <a:schemeClr val="tx1"/>
                </a:solidFill>
              </a:rPr>
            </a:br>
            <a:r>
              <a:rPr lang="en-US" sz="3200" b="1" dirty="0" smtClean="0">
                <a:solidFill>
                  <a:schemeClr val="tx1"/>
                </a:solidFill>
              </a:rPr>
              <a:t> Functions and Responsibilities in Emergencies</a:t>
            </a:r>
            <a:endParaRPr lang="en-US" sz="3200" b="1" dirty="0">
              <a:solidFill>
                <a:schemeClr val="tx1"/>
              </a:solidFill>
            </a:endParaRPr>
          </a:p>
        </p:txBody>
      </p:sp>
    </p:spTree>
    <p:extLst>
      <p:ext uri="{BB962C8B-B14F-4D97-AF65-F5344CB8AC3E}">
        <p14:creationId xmlns:p14="http://schemas.microsoft.com/office/powerpoint/2010/main" val="1344760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6</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r>
              <a:rPr lang="en-US" dirty="0" smtClean="0"/>
              <a:t> </a:t>
            </a:r>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548513" y="1357928"/>
            <a:ext cx="8312150" cy="4384675"/>
          </a:xfrm>
        </p:spPr>
        <p:txBody>
          <a:bodyPr>
            <a:normAutofit fontScale="92500" lnSpcReduction="10000"/>
          </a:bodyPr>
          <a:lstStyle/>
          <a:p>
            <a:endParaRPr lang="en-US" dirty="0" smtClean="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Before deployment to a disaster, ERADs obtain demographic data regarding the affected populations; populations in need of interpreters are identified.   </a:t>
            </a:r>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ERADs advise Joint Field Office leadership to ensure Disaster  </a:t>
            </a:r>
            <a:r>
              <a:rPr lang="en-US" sz="2600" dirty="0">
                <a:latin typeface="Times New Roman" panose="02020603050405020304" pitchFamily="18" charset="0"/>
                <a:cs typeface="Times New Roman" panose="02020603050405020304" pitchFamily="18" charset="0"/>
              </a:rPr>
              <a:t>Recovery Centers are located in areas accessible to </a:t>
            </a:r>
            <a:r>
              <a:rPr lang="en-US" sz="2600" dirty="0" smtClean="0">
                <a:latin typeface="Times New Roman" panose="02020603050405020304" pitchFamily="18" charset="0"/>
                <a:cs typeface="Times New Roman" panose="02020603050405020304" pitchFamily="18" charset="0"/>
              </a:rPr>
              <a:t>communities that may be disproportionately impacted: minority</a:t>
            </a:r>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low income, and LEP populations as well as people with disabilities.</a:t>
            </a:r>
            <a:endParaRPr lang="en-US" sz="2600" dirty="0">
              <a:latin typeface="Times New Roman" panose="02020603050405020304" pitchFamily="18" charset="0"/>
              <a:cs typeface="Times New Roman" panose="02020603050405020304" pitchFamily="18" charset="0"/>
            </a:endParaRPr>
          </a:p>
          <a:p>
            <a:r>
              <a:rPr lang="en-US" sz="2600" dirty="0" smtClean="0">
                <a:latin typeface="Times New Roman" panose="02020603050405020304" pitchFamily="18" charset="0"/>
                <a:cs typeface="Times New Roman" panose="02020603050405020304" pitchFamily="18" charset="0"/>
              </a:rPr>
              <a:t>ERADs post notice of </a:t>
            </a:r>
            <a:r>
              <a:rPr lang="en-US" sz="2600" dirty="0">
                <a:latin typeface="Times New Roman" panose="02020603050405020304" pitchFamily="18" charset="0"/>
                <a:cs typeface="Times New Roman" panose="02020603050405020304" pitchFamily="18" charset="0"/>
              </a:rPr>
              <a:t>c</a:t>
            </a:r>
            <a:r>
              <a:rPr lang="en-US" sz="2600" dirty="0" smtClean="0">
                <a:latin typeface="Times New Roman" panose="02020603050405020304" pitchFamily="18" charset="0"/>
                <a:cs typeface="Times New Roman" panose="02020603050405020304" pitchFamily="18" charset="0"/>
              </a:rPr>
              <a:t>ivil rights protections at places where FEMA directly engages the public, such as Disaster Recovery Centers.</a:t>
            </a:r>
          </a:p>
          <a:p>
            <a:r>
              <a:rPr lang="en-US" sz="2600" dirty="0" smtClean="0">
                <a:latin typeface="Times New Roman" panose="02020603050405020304" pitchFamily="18" charset="0"/>
                <a:cs typeface="Times New Roman" panose="02020603050405020304" pitchFamily="18" charset="0"/>
              </a:rPr>
              <a:t>ERADs receive </a:t>
            </a:r>
            <a:r>
              <a:rPr lang="en-US" sz="2600" dirty="0">
                <a:latin typeface="Times New Roman" panose="02020603050405020304" pitchFamily="18" charset="0"/>
                <a:cs typeface="Times New Roman" panose="02020603050405020304" pitchFamily="18" charset="0"/>
              </a:rPr>
              <a:t>and investigate civil rights </a:t>
            </a:r>
            <a:r>
              <a:rPr lang="en-US" sz="2600" dirty="0" smtClean="0">
                <a:latin typeface="Times New Roman" panose="02020603050405020304" pitchFamily="18" charset="0"/>
                <a:cs typeface="Times New Roman" panose="02020603050405020304" pitchFamily="18" charset="0"/>
              </a:rPr>
              <a:t>complaints.</a:t>
            </a:r>
          </a:p>
          <a:p>
            <a:pPr marL="0" indent="0">
              <a:buNone/>
            </a:pPr>
            <a:endParaRPr lang="en-US" b="1" dirty="0" smtClean="0">
              <a:latin typeface="Times New Roman" panose="02020603050405020304" pitchFamily="18" charset="0"/>
              <a:cs typeface="Times New Roman" panose="02020603050405020304" pitchFamily="18" charset="0"/>
            </a:endParaRPr>
          </a:p>
          <a:p>
            <a:endParaRPr lang="en-US" b="1" dirty="0" smtClean="0"/>
          </a:p>
        </p:txBody>
      </p:sp>
      <p:sp>
        <p:nvSpPr>
          <p:cNvPr id="7" name="Title 6"/>
          <p:cNvSpPr>
            <a:spLocks noGrp="1"/>
          </p:cNvSpPr>
          <p:nvPr>
            <p:ph type="title"/>
          </p:nvPr>
        </p:nvSpPr>
        <p:spPr>
          <a:xfrm>
            <a:off x="308796" y="569855"/>
            <a:ext cx="8552434" cy="788073"/>
          </a:xfrm>
        </p:spPr>
        <p:txBody>
          <a:bodyPr>
            <a:noAutofit/>
          </a:bodyPr>
          <a:lstStyle/>
          <a:p>
            <a:pPr algn="ctr"/>
            <a:r>
              <a:rPr lang="en-US" sz="2800" b="1" dirty="0">
                <a:solidFill>
                  <a:schemeClr val="tx1"/>
                </a:solidFill>
              </a:rPr>
              <a:t>FEMA Office of Equal Rights </a:t>
            </a:r>
            <a:br>
              <a:rPr lang="en-US" sz="2800" b="1" dirty="0">
                <a:solidFill>
                  <a:schemeClr val="tx1"/>
                </a:solidFill>
              </a:rPr>
            </a:br>
            <a:r>
              <a:rPr lang="en-US" sz="2800" b="1" dirty="0" smtClean="0">
                <a:solidFill>
                  <a:schemeClr val="tx1"/>
                </a:solidFill>
              </a:rPr>
              <a:t>Functions </a:t>
            </a:r>
            <a:r>
              <a:rPr lang="en-US" sz="2800" b="1" dirty="0">
                <a:solidFill>
                  <a:schemeClr val="tx1"/>
                </a:solidFill>
              </a:rPr>
              <a:t>and Responsibilities in </a:t>
            </a:r>
            <a:r>
              <a:rPr lang="en-US" sz="2800" b="1" dirty="0" smtClean="0">
                <a:solidFill>
                  <a:schemeClr val="tx1"/>
                </a:solidFill>
              </a:rPr>
              <a:t>Emergencies </a:t>
            </a:r>
            <a:r>
              <a:rPr lang="en-US" sz="2800" b="1" i="1" dirty="0" smtClean="0">
                <a:solidFill>
                  <a:schemeClr val="tx1"/>
                </a:solidFill>
              </a:rPr>
              <a:t>(cont.)</a:t>
            </a:r>
            <a:endParaRPr lang="en-US" sz="2800" b="1" i="1" dirty="0">
              <a:solidFill>
                <a:schemeClr val="tx1"/>
              </a:solidFill>
            </a:endParaRPr>
          </a:p>
        </p:txBody>
      </p:sp>
    </p:spTree>
    <p:extLst>
      <p:ext uri="{BB962C8B-B14F-4D97-AF65-F5344CB8AC3E}">
        <p14:creationId xmlns:p14="http://schemas.microsoft.com/office/powerpoint/2010/main" val="557300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7</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537747"/>
            <a:ext cx="7886700" cy="4351338"/>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With respect to Section 504, ERADs’ work supports:</a:t>
            </a:r>
          </a:p>
          <a:p>
            <a:r>
              <a:rPr lang="en-US" sz="2400" b="1" dirty="0">
                <a:latin typeface="Times New Roman" panose="02020603050405020304" pitchFamily="18" charset="0"/>
                <a:cs typeface="Times New Roman" panose="02020603050405020304" pitchFamily="18" charset="0"/>
              </a:rPr>
              <a:t>Program Access </a:t>
            </a:r>
            <a:r>
              <a:rPr lang="en-US" sz="2400" dirty="0">
                <a:latin typeface="Times New Roman" panose="02020603050405020304" pitchFamily="18" charset="0"/>
                <a:cs typeface="Times New Roman" panose="02020603050405020304" pitchFamily="18" charset="0"/>
              </a:rPr>
              <a:t>for individuals with disabilities</a:t>
            </a:r>
          </a:p>
          <a:p>
            <a:r>
              <a:rPr lang="en-US" sz="2400" b="1" dirty="0">
                <a:latin typeface="Times New Roman" panose="02020603050405020304" pitchFamily="18" charset="0"/>
                <a:cs typeface="Times New Roman" panose="02020603050405020304" pitchFamily="18" charset="0"/>
              </a:rPr>
              <a:t>Effective Communication Access </a:t>
            </a:r>
            <a:r>
              <a:rPr lang="en-US" sz="2400" dirty="0">
                <a:latin typeface="Times New Roman" panose="02020603050405020304" pitchFamily="18" charset="0"/>
                <a:cs typeface="Times New Roman" panose="02020603050405020304" pitchFamily="18" charset="0"/>
              </a:rPr>
              <a:t>for individuals with disabilities</a:t>
            </a:r>
          </a:p>
          <a:p>
            <a:r>
              <a:rPr lang="en-US" sz="2400" b="1" dirty="0">
                <a:latin typeface="Times New Roman" panose="02020603050405020304" pitchFamily="18" charset="0"/>
                <a:cs typeface="Times New Roman" panose="02020603050405020304" pitchFamily="18" charset="0"/>
              </a:rPr>
              <a:t>Physical Access </a:t>
            </a:r>
            <a:r>
              <a:rPr lang="en-US" sz="2400" dirty="0">
                <a:latin typeface="Times New Roman" panose="02020603050405020304" pitchFamily="18" charset="0"/>
                <a:cs typeface="Times New Roman" panose="02020603050405020304" pitchFamily="18" charset="0"/>
              </a:rPr>
              <a:t>for individuals with disabilities in accordance with the Architectural Barriers Act</a:t>
            </a:r>
          </a:p>
          <a:p>
            <a:r>
              <a:rPr lang="en-US" sz="2400" b="1" dirty="0">
                <a:latin typeface="Times New Roman" panose="02020603050405020304" pitchFamily="18" charset="0"/>
                <a:cs typeface="Times New Roman" panose="02020603050405020304" pitchFamily="18" charset="0"/>
              </a:rPr>
              <a:t>Reasonable Accommodations and Modifications </a:t>
            </a:r>
            <a:r>
              <a:rPr lang="en-US" sz="2400" dirty="0">
                <a:latin typeface="Times New Roman" panose="02020603050405020304" pitchFamily="18" charset="0"/>
                <a:cs typeface="Times New Roman" panose="02020603050405020304" pitchFamily="18" charset="0"/>
              </a:rPr>
              <a:t>to promote access and/or opportunity to participate, when requested by individuals with disabilities</a:t>
            </a: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a:solidFill>
                  <a:schemeClr val="tx1"/>
                </a:solidFill>
              </a:rPr>
              <a:t>FEMA Office of Equal </a:t>
            </a:r>
            <a:r>
              <a:rPr lang="en-US" sz="2800" b="1" dirty="0" smtClean="0">
                <a:solidFill>
                  <a:schemeClr val="tx1"/>
                </a:solidFill>
              </a:rPr>
              <a:t>Rights</a:t>
            </a:r>
            <a:br>
              <a:rPr lang="en-US" sz="2800" b="1" dirty="0" smtClean="0">
                <a:solidFill>
                  <a:schemeClr val="tx1"/>
                </a:solidFill>
              </a:rPr>
            </a:br>
            <a:r>
              <a:rPr lang="en-US" sz="2800" b="1" dirty="0" smtClean="0">
                <a:solidFill>
                  <a:schemeClr val="tx1"/>
                </a:solidFill>
              </a:rPr>
              <a:t>Functions </a:t>
            </a:r>
            <a:r>
              <a:rPr lang="en-US" sz="2800" b="1" dirty="0">
                <a:solidFill>
                  <a:schemeClr val="tx1"/>
                </a:solidFill>
              </a:rPr>
              <a:t>and Responsibilities in Emergencies </a:t>
            </a:r>
            <a:r>
              <a:rPr lang="en-US" sz="2800" b="1" dirty="0" smtClean="0">
                <a:solidFill>
                  <a:schemeClr val="tx1"/>
                </a:solidFill>
              </a:rPr>
              <a:t>(</a:t>
            </a:r>
            <a:r>
              <a:rPr lang="en-US" sz="2800" b="1" i="1" dirty="0"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17330125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8</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537747"/>
            <a:ext cx="7886700" cy="4351338"/>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With respect to Section 504, ERADs:</a:t>
            </a:r>
          </a:p>
          <a:p>
            <a:r>
              <a:rPr lang="en-US" sz="2400" dirty="0">
                <a:latin typeface="Times New Roman" panose="02020603050405020304" pitchFamily="18" charset="0"/>
                <a:cs typeface="Times New Roman" panose="02020603050405020304" pitchFamily="18" charset="0"/>
              </a:rPr>
              <a:t>Ensure that </a:t>
            </a:r>
            <a:r>
              <a:rPr lang="en-US" sz="2400" dirty="0" smtClean="0">
                <a:latin typeface="Times New Roman" panose="02020603050405020304" pitchFamily="18" charset="0"/>
                <a:cs typeface="Times New Roman" panose="02020603050405020304" pitchFamily="18" charset="0"/>
              </a:rPr>
              <a:t>notice </a:t>
            </a:r>
            <a:r>
              <a:rPr lang="en-US" sz="2400" dirty="0">
                <a:latin typeface="Times New Roman" panose="02020603050405020304" pitchFamily="18" charset="0"/>
                <a:cs typeface="Times New Roman" panose="02020603050405020304" pitchFamily="18" charset="0"/>
              </a:rPr>
              <a:t>is provided to the public regarding </a:t>
            </a:r>
            <a:r>
              <a:rPr lang="en-US" sz="2400" dirty="0" smtClean="0">
                <a:latin typeface="Times New Roman" panose="02020603050405020304" pitchFamily="18" charset="0"/>
                <a:cs typeface="Times New Roman" panose="02020603050405020304" pitchFamily="18" charset="0"/>
              </a:rPr>
              <a:t>nondiscrimination on the basis of disability, civil rights complaint process, and the </a:t>
            </a:r>
            <a:r>
              <a:rPr lang="en-US" sz="2400" dirty="0">
                <a:latin typeface="Times New Roman" panose="02020603050405020304" pitchFamily="18" charset="0"/>
                <a:cs typeface="Times New Roman" panose="02020603050405020304" pitchFamily="18" charset="0"/>
              </a:rPr>
              <a:t>process for requesting reasonable </a:t>
            </a:r>
            <a:r>
              <a:rPr lang="en-US" sz="2400" dirty="0" smtClean="0">
                <a:latin typeface="Times New Roman" panose="02020603050405020304" pitchFamily="18" charset="0"/>
                <a:cs typeface="Times New Roman" panose="02020603050405020304" pitchFamily="18" charset="0"/>
              </a:rPr>
              <a:t>accommodation;</a:t>
            </a:r>
            <a:br>
              <a:rPr lang="en-US" sz="2400" dirty="0" smtClean="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Provide tools and guidance </a:t>
            </a:r>
            <a:r>
              <a:rPr lang="en-US" sz="2400" dirty="0" smtClean="0">
                <a:latin typeface="Times New Roman" panose="02020603050405020304" pitchFamily="18" charset="0"/>
                <a:cs typeface="Times New Roman" panose="02020603050405020304" pitchFamily="18" charset="0"/>
              </a:rPr>
              <a:t>to </a:t>
            </a:r>
            <a:r>
              <a:rPr lang="en-US" sz="2400" dirty="0">
                <a:latin typeface="Times New Roman" panose="02020603050405020304" pitchFamily="18" charset="0"/>
                <a:cs typeface="Times New Roman" panose="02020603050405020304" pitchFamily="18" charset="0"/>
              </a:rPr>
              <a:t>address barriers to equal access and equal opportunity for people with </a:t>
            </a:r>
            <a:r>
              <a:rPr lang="en-US" sz="2400" dirty="0" smtClean="0">
                <a:latin typeface="Times New Roman" panose="02020603050405020304" pitchFamily="18" charset="0"/>
                <a:cs typeface="Times New Roman" panose="02020603050405020304" pitchFamily="18" charset="0"/>
              </a:rPr>
              <a:t>disabilities;</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a:solidFill>
                  <a:schemeClr val="tx1"/>
                </a:solidFill>
              </a:rPr>
              <a:t>FEMA Office of Equal </a:t>
            </a:r>
            <a:r>
              <a:rPr lang="en-US" sz="2800" b="1" dirty="0" smtClean="0">
                <a:solidFill>
                  <a:schemeClr val="tx1"/>
                </a:solidFill>
              </a:rPr>
              <a:t>Rights</a:t>
            </a:r>
            <a:br>
              <a:rPr lang="en-US" sz="2800" b="1" dirty="0" smtClean="0">
                <a:solidFill>
                  <a:schemeClr val="tx1"/>
                </a:solidFill>
              </a:rPr>
            </a:br>
            <a:r>
              <a:rPr lang="en-US" sz="2800" b="1" dirty="0" smtClean="0">
                <a:solidFill>
                  <a:schemeClr val="tx1"/>
                </a:solidFill>
              </a:rPr>
              <a:t>Functions </a:t>
            </a:r>
            <a:r>
              <a:rPr lang="en-US" sz="2800" b="1" dirty="0">
                <a:solidFill>
                  <a:schemeClr val="tx1"/>
                </a:solidFill>
              </a:rPr>
              <a:t>and Responsibilities in Emergencies (</a:t>
            </a:r>
            <a:r>
              <a:rPr lang="en-US" sz="2800" b="1" i="1" dirty="0"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596579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98CCC43-6ECB-4BEF-ACAB-1BF6AAF9EBDA}" type="slidenum">
              <a:rPr lang="en-US" smtClean="0"/>
              <a:pPr/>
              <a:t>9</a:t>
            </a:fld>
            <a:endParaRPr lang="en-US" dirty="0"/>
          </a:p>
        </p:txBody>
      </p:sp>
      <p:sp>
        <p:nvSpPr>
          <p:cNvPr id="5" name="Footer Placeholder 4"/>
          <p:cNvSpPr>
            <a:spLocks noGrp="1"/>
          </p:cNvSpPr>
          <p:nvPr>
            <p:ph type="ftr" sz="quarter" idx="11"/>
          </p:nvPr>
        </p:nvSpPr>
        <p:spPr/>
        <p:txBody>
          <a:bodyPr/>
          <a:lstStyle/>
          <a:p>
            <a:r>
              <a:rPr lang="en-US" dirty="0"/>
              <a:t>FEMA Office of Equal Rights/DHS Office for Civil Rights and Civil Liberties </a:t>
            </a:r>
          </a:p>
          <a:p>
            <a:endParaRPr lang="en-US" dirty="0"/>
          </a:p>
        </p:txBody>
      </p:sp>
      <p:sp>
        <p:nvSpPr>
          <p:cNvPr id="4" name="Date Placeholder 3"/>
          <p:cNvSpPr>
            <a:spLocks noGrp="1"/>
          </p:cNvSpPr>
          <p:nvPr>
            <p:ph type="dt" sz="half" idx="10"/>
          </p:nvPr>
        </p:nvSpPr>
        <p:spPr/>
        <p:txBody>
          <a:bodyPr/>
          <a:lstStyle/>
          <a:p>
            <a:fld id="{D0EF48B5-CCBC-402E-BD86-EE165AF465A1}" type="datetime1">
              <a:rPr lang="en-US" smtClean="0"/>
              <a:t>7/23/2018</a:t>
            </a:fld>
            <a:endParaRPr lang="en-US" dirty="0"/>
          </a:p>
        </p:txBody>
      </p:sp>
      <p:sp>
        <p:nvSpPr>
          <p:cNvPr id="2" name="Content Placeholder 1"/>
          <p:cNvSpPr>
            <a:spLocks noGrp="1"/>
          </p:cNvSpPr>
          <p:nvPr>
            <p:ph sz="half" idx="1"/>
          </p:nvPr>
        </p:nvSpPr>
        <p:spPr>
          <a:xfrm>
            <a:off x="417195" y="1537747"/>
            <a:ext cx="7886700" cy="4351338"/>
          </a:xfrm>
        </p:spPr>
        <p:txBody>
          <a:bodyPr>
            <a:normAutofit/>
          </a:bodyPr>
          <a:lstStyle/>
          <a:p>
            <a:pPr marL="0" indent="0">
              <a:buNone/>
            </a:pPr>
            <a:r>
              <a:rPr lang="en-US" sz="2400" dirty="0" smtClean="0">
                <a:latin typeface="Times New Roman" panose="02020603050405020304" pitchFamily="18" charset="0"/>
                <a:cs typeface="Times New Roman" panose="02020603050405020304" pitchFamily="18" charset="0"/>
              </a:rPr>
              <a:t>With respect to Section 504, ERADs:</a:t>
            </a:r>
          </a:p>
          <a:p>
            <a:r>
              <a:rPr lang="en-US" sz="2400" dirty="0" smtClean="0">
                <a:latin typeface="Times New Roman" panose="02020603050405020304" pitchFamily="18" charset="0"/>
                <a:cs typeface="Times New Roman" panose="02020603050405020304" pitchFamily="18" charset="0"/>
              </a:rPr>
              <a:t>Respond </a:t>
            </a:r>
            <a:r>
              <a:rPr lang="en-US" sz="2400" dirty="0">
                <a:latin typeface="Times New Roman" panose="02020603050405020304" pitchFamily="18" charset="0"/>
                <a:cs typeface="Times New Roman" panose="02020603050405020304" pitchFamily="18" charset="0"/>
              </a:rPr>
              <a:t>to and investigate complaints filed under </a:t>
            </a:r>
            <a:r>
              <a:rPr lang="en-US" sz="2400" dirty="0" smtClean="0">
                <a:latin typeface="Times New Roman" panose="02020603050405020304" pitchFamily="18" charset="0"/>
                <a:cs typeface="Times New Roman" panose="02020603050405020304" pitchFamily="18" charset="0"/>
              </a:rPr>
              <a:t>504;</a:t>
            </a:r>
            <a:br>
              <a:rPr lang="en-US" sz="2400" dirty="0" smtClean="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Provide technical assistance </a:t>
            </a:r>
            <a:r>
              <a:rPr lang="en-US" sz="2400" dirty="0" smtClean="0">
                <a:latin typeface="Times New Roman" panose="02020603050405020304" pitchFamily="18" charset="0"/>
                <a:cs typeface="Times New Roman" panose="02020603050405020304" pitchFamily="18" charset="0"/>
              </a:rPr>
              <a:t>to FEMA program offices on </a:t>
            </a:r>
            <a:r>
              <a:rPr lang="en-US" sz="2400" dirty="0">
                <a:latin typeface="Times New Roman" panose="02020603050405020304" pitchFamily="18" charset="0"/>
                <a:cs typeface="Times New Roman" panose="02020603050405020304" pitchFamily="18" charset="0"/>
              </a:rPr>
              <a:t>providing reasonable </a:t>
            </a:r>
            <a:r>
              <a:rPr lang="en-US" sz="2400" dirty="0" smtClean="0">
                <a:latin typeface="Times New Roman" panose="02020603050405020304" pitchFamily="18" charset="0"/>
                <a:cs typeface="Times New Roman" panose="02020603050405020304" pitchFamily="18" charset="0"/>
              </a:rPr>
              <a:t>accommodations </a:t>
            </a:r>
            <a:r>
              <a:rPr lang="en-US" sz="2400" dirty="0">
                <a:latin typeface="Times New Roman" panose="02020603050405020304" pitchFamily="18" charset="0"/>
                <a:cs typeface="Times New Roman" panose="02020603050405020304" pitchFamily="18" charset="0"/>
              </a:rPr>
              <a:t>or modifications to ensure equal access for survivors with </a:t>
            </a:r>
            <a:r>
              <a:rPr lang="en-US" sz="2400" dirty="0" smtClean="0">
                <a:latin typeface="Times New Roman" panose="02020603050405020304" pitchFamily="18" charset="0"/>
                <a:cs typeface="Times New Roman" panose="02020603050405020304" pitchFamily="18" charset="0"/>
              </a:rPr>
              <a:t>disabilities; and</a:t>
            </a:r>
            <a:br>
              <a:rPr lang="en-US" sz="2400" dirty="0" smtClean="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Provide disability-related training to FEMA program offices.</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smtClean="0"/>
          </a:p>
          <a:p>
            <a:pPr marL="514350" indent="-514350">
              <a:buFont typeface="+mj-lt"/>
              <a:buAutoNum type="arabicPeriod"/>
            </a:pPr>
            <a:endParaRPr lang="en-US" dirty="0" smtClean="0"/>
          </a:p>
        </p:txBody>
      </p:sp>
      <p:sp>
        <p:nvSpPr>
          <p:cNvPr id="7" name="Title 6"/>
          <p:cNvSpPr>
            <a:spLocks noGrp="1"/>
          </p:cNvSpPr>
          <p:nvPr>
            <p:ph type="title"/>
          </p:nvPr>
        </p:nvSpPr>
        <p:spPr>
          <a:xfrm>
            <a:off x="295783" y="553186"/>
            <a:ext cx="8552434" cy="788073"/>
          </a:xfrm>
        </p:spPr>
        <p:txBody>
          <a:bodyPr>
            <a:noAutofit/>
          </a:bodyPr>
          <a:lstStyle/>
          <a:p>
            <a:pPr algn="ctr"/>
            <a:r>
              <a:rPr lang="en-US" sz="2800" b="1" dirty="0">
                <a:solidFill>
                  <a:schemeClr val="tx1"/>
                </a:solidFill>
              </a:rPr>
              <a:t>FEMA Office of Equal </a:t>
            </a:r>
            <a:r>
              <a:rPr lang="en-US" sz="2800" b="1" dirty="0" smtClean="0">
                <a:solidFill>
                  <a:schemeClr val="tx1"/>
                </a:solidFill>
              </a:rPr>
              <a:t>Rights</a:t>
            </a:r>
            <a:br>
              <a:rPr lang="en-US" sz="2800" b="1" dirty="0" smtClean="0">
                <a:solidFill>
                  <a:schemeClr val="tx1"/>
                </a:solidFill>
              </a:rPr>
            </a:br>
            <a:r>
              <a:rPr lang="en-US" sz="2800" b="1" dirty="0" smtClean="0">
                <a:solidFill>
                  <a:schemeClr val="tx1"/>
                </a:solidFill>
              </a:rPr>
              <a:t>Functions </a:t>
            </a:r>
            <a:r>
              <a:rPr lang="en-US" sz="2800" b="1" dirty="0">
                <a:solidFill>
                  <a:schemeClr val="tx1"/>
                </a:solidFill>
              </a:rPr>
              <a:t>and Responsibilities in Emergencies (</a:t>
            </a:r>
            <a:r>
              <a:rPr lang="en-US" sz="2800" b="1" i="1" dirty="0" smtClean="0">
                <a:solidFill>
                  <a:schemeClr val="tx1"/>
                </a:solidFill>
              </a:rPr>
              <a:t>cont.)</a:t>
            </a:r>
            <a:endParaRPr lang="en-US" sz="2800" b="1" dirty="0">
              <a:solidFill>
                <a:schemeClr val="tx1"/>
              </a:solidFill>
            </a:endParaRPr>
          </a:p>
        </p:txBody>
      </p:sp>
    </p:spTree>
    <p:extLst>
      <p:ext uri="{BB962C8B-B14F-4D97-AF65-F5344CB8AC3E}">
        <p14:creationId xmlns:p14="http://schemas.microsoft.com/office/powerpoint/2010/main" val="2772814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6694</TotalTime>
  <Words>991</Words>
  <Application>Microsoft Office PowerPoint</Application>
  <PresentationFormat>On-screen Show (4:3)</PresentationFormat>
  <Paragraphs>153</Paragraphs>
  <Slides>17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 New Roman</vt:lpstr>
      <vt:lpstr>Office Theme</vt:lpstr>
      <vt:lpstr>    Civil Rights in Emergencies   Presentation by DHS Office for Civil Rights and Civil Liberties and FEMA Office of Equal Rights  June 27, 2018  Environmental Justice Interagency Working Group Webinar    </vt:lpstr>
      <vt:lpstr>PowerPoint Presentation</vt:lpstr>
      <vt:lpstr>Civil Rights Authorities</vt:lpstr>
      <vt:lpstr>Civil Rights Authorities</vt:lpstr>
      <vt:lpstr>FEMA Office of Equal Rights   Functions and Responsibilities in Emergencies</vt:lpstr>
      <vt:lpstr>FEMA Office of Equal Rights  Functions and Responsibilities in Emergencies (cont.)</vt:lpstr>
      <vt:lpstr>FEMA Office of Equal Rights Functions and Responsibilities in Emergencies (cont.)</vt:lpstr>
      <vt:lpstr>FEMA Office of Equal Rights Functions and Responsibilities in Emergencies (cont.)</vt:lpstr>
      <vt:lpstr>FEMA Office of Equal Rights Functions and Responsibilities in Emergencies (cont.)</vt:lpstr>
      <vt:lpstr>DHS Office for Civil Rights and Civil Liberties Functions and Responsibilities in Emergencies</vt:lpstr>
      <vt:lpstr>DHS Office for Civil Rights and Civil Liberties Functions and Responsibilities in Emergencies (cont.)</vt:lpstr>
      <vt:lpstr>DHS Office for Civil Rights and Civil Liberties Functions and Responsibilities in Emergencies (cont.)</vt:lpstr>
      <vt:lpstr>DHS Office for Civil Rights and Civil Liberties Functions and Responsibilities in Emergencies (cont.)</vt:lpstr>
      <vt:lpstr>DHS Office for Civil Rights and Civil Liberties Functions and Responsibilities in Emergencies (cont.)</vt:lpstr>
      <vt:lpstr>Future Efforts</vt:lpstr>
      <vt:lpstr>Future Efforts</vt:lpstr>
      <vt:lpstr>Contact Information</vt:lpstr>
    </vt:vector>
  </TitlesOfParts>
  <Company>FEMA.NET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Rodriguez-Noble, Jacob</dc:creator>
  <cp:lastModifiedBy>Bandy, Kimberly</cp:lastModifiedBy>
  <cp:revision>220</cp:revision>
  <cp:lastPrinted>2018-06-15T17:18:16Z</cp:lastPrinted>
  <dcterms:created xsi:type="dcterms:W3CDTF">2015-11-13T20:44:47Z</dcterms:created>
  <dcterms:modified xsi:type="dcterms:W3CDTF">2018-07-23T19:51:30Z</dcterms:modified>
</cp:coreProperties>
</file>