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9" r:id="rId2"/>
    <p:sldMasterId id="2147483686" r:id="rId3"/>
    <p:sldMasterId id="2147483693" r:id="rId4"/>
  </p:sldMasterIdLst>
  <p:notesMasterIdLst>
    <p:notesMasterId r:id="rId25"/>
  </p:notesMasterIdLst>
  <p:handoutMasterIdLst>
    <p:handoutMasterId r:id="rId26"/>
  </p:handoutMasterIdLst>
  <p:sldIdLst>
    <p:sldId id="273" r:id="rId5"/>
    <p:sldId id="274" r:id="rId6"/>
    <p:sldId id="278" r:id="rId7"/>
    <p:sldId id="326" r:id="rId8"/>
    <p:sldId id="327" r:id="rId9"/>
    <p:sldId id="328" r:id="rId10"/>
    <p:sldId id="316" r:id="rId11"/>
    <p:sldId id="279" r:id="rId12"/>
    <p:sldId id="317" r:id="rId13"/>
    <p:sldId id="283" r:id="rId14"/>
    <p:sldId id="329" r:id="rId15"/>
    <p:sldId id="324" r:id="rId16"/>
    <p:sldId id="285" r:id="rId17"/>
    <p:sldId id="286" r:id="rId18"/>
    <p:sldId id="287" r:id="rId19"/>
    <p:sldId id="289" r:id="rId20"/>
    <p:sldId id="330" r:id="rId21"/>
    <p:sldId id="321" r:id="rId22"/>
    <p:sldId id="325" r:id="rId23"/>
    <p:sldId id="291" r:id="rId2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O'Loughlin" initials="CO" lastIdx="10" clrIdx="0">
    <p:extLst/>
  </p:cmAuthor>
  <p:cmAuthor id="2" name="Raghavi Ravi" initials="RR" lastIdx="1" clrIdx="1">
    <p:extLst/>
  </p:cmAuthor>
  <p:cmAuthor id="3" name="Raghavi Ravi" initials="RR [2]" lastIdx="1" clrIdx="2">
    <p:extLst/>
  </p:cmAuthor>
  <p:cmAuthor id="4" name="Raghavi Ravi" initials="R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80"/>
    <a:srgbClr val="0070B2"/>
    <a:srgbClr val="B0B1B3"/>
    <a:srgbClr val="598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3" autoAdjust="0"/>
    <p:restoredTop sz="78214" autoAdjust="0"/>
  </p:normalViewPr>
  <p:slideViewPr>
    <p:cSldViewPr snapToGrid="0">
      <p:cViewPr varScale="1">
        <p:scale>
          <a:sx n="84" d="100"/>
          <a:sy n="84" d="100"/>
        </p:scale>
        <p:origin x="-19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59" d="100"/>
          <a:sy n="59" d="100"/>
        </p:scale>
        <p:origin x="3832" y="5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iernanGroupHoldings:Documents:Clock%20slide%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9049756228154401E-2"/>
          <c:y val="4.9772145643234102E-2"/>
          <c:w val="0.952686684964273"/>
          <c:h val="0.90045570871353198"/>
        </c:manualLayout>
      </c:layout>
      <c:barChart>
        <c:barDir val="col"/>
        <c:grouping val="clustered"/>
        <c:varyColors val="0"/>
        <c:ser>
          <c:idx val="0"/>
          <c:order val="0"/>
          <c:tx>
            <c:strRef>
              <c:f>Sheet1!$A$1</c:f>
              <c:strCache>
                <c:ptCount val="1"/>
                <c:pt idx="0">
                  <c:v>Deaths</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Sheet1!$B$1:$E$1</c:f>
              <c:numCache>
                <c:formatCode>General</c:formatCode>
                <c:ptCount val="4"/>
                <c:pt idx="0">
                  <c:v>12</c:v>
                </c:pt>
                <c:pt idx="1">
                  <c:v>6</c:v>
                </c:pt>
                <c:pt idx="2">
                  <c:v>13</c:v>
                </c:pt>
                <c:pt idx="3">
                  <c:v>12</c:v>
                </c:pt>
              </c:numCache>
            </c:numRef>
          </c:val>
          <c:extLst xmlns:c16r2="http://schemas.microsoft.com/office/drawing/2015/06/chart">
            <c:ext xmlns:c16="http://schemas.microsoft.com/office/drawing/2014/chart" uri="{C3380CC4-5D6E-409C-BE32-E72D297353CC}">
              <c16:uniqueId val="{00000000-8D56-412A-ACB7-5F9330967EAE}"/>
            </c:ext>
          </c:extLst>
        </c:ser>
        <c:ser>
          <c:idx val="1"/>
          <c:order val="1"/>
          <c:tx>
            <c:strRef>
              <c:f>Sheet1!$A$2</c:f>
              <c:strCache>
                <c:ptCount val="1"/>
                <c:pt idx="0">
                  <c:v>Wounded</c:v>
                </c:pt>
              </c:strCache>
            </c:strRef>
          </c:tx>
          <c:invertIfNegative val="0"/>
          <c:dLbls>
            <c:dLbl>
              <c:idx val="3"/>
              <c:layout/>
              <c:tx>
                <c:rich>
                  <a:bodyPr/>
                  <a:lstStyle/>
                  <a:p>
                    <a:r>
                      <a:rPr lang="en-US"/>
                      <a:t>7</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D56-412A-ACB7-5F9330967EAE}"/>
                </c:ext>
                <c:ext xmlns:c15="http://schemas.microsoft.com/office/drawing/2012/chart" uri="{CE6537A1-D6FC-4f65-9D91-7224C49458BB}">
                  <c15:layout/>
                </c:ext>
              </c:extLst>
            </c:dLbl>
            <c:numFmt formatCode="General"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Sheet1!$B$2:$E$2</c:f>
              <c:numCache>
                <c:formatCode>General</c:formatCode>
                <c:ptCount val="4"/>
                <c:pt idx="0">
                  <c:v>70</c:v>
                </c:pt>
                <c:pt idx="1">
                  <c:v>14</c:v>
                </c:pt>
                <c:pt idx="2">
                  <c:v>24</c:v>
                </c:pt>
                <c:pt idx="3">
                  <c:v>8</c:v>
                </c:pt>
              </c:numCache>
            </c:numRef>
          </c:val>
          <c:extLst xmlns:c16r2="http://schemas.microsoft.com/office/drawing/2015/06/chart">
            <c:ext xmlns:c16="http://schemas.microsoft.com/office/drawing/2014/chart" uri="{C3380CC4-5D6E-409C-BE32-E72D297353CC}">
              <c16:uniqueId val="{00000002-8D56-412A-ACB7-5F9330967EAE}"/>
            </c:ext>
          </c:extLst>
        </c:ser>
        <c:dLbls>
          <c:showLegendKey val="0"/>
          <c:showVal val="1"/>
          <c:showCatName val="0"/>
          <c:showSerName val="0"/>
          <c:showPercent val="0"/>
          <c:showBubbleSize val="0"/>
        </c:dLbls>
        <c:gapWidth val="150"/>
        <c:axId val="100899456"/>
        <c:axId val="100915456"/>
      </c:barChart>
      <c:catAx>
        <c:axId val="100899456"/>
        <c:scaling>
          <c:orientation val="minMax"/>
        </c:scaling>
        <c:delete val="1"/>
        <c:axPos val="b"/>
        <c:majorTickMark val="out"/>
        <c:minorTickMark val="none"/>
        <c:tickLblPos val="nextTo"/>
        <c:crossAx val="100915456"/>
        <c:crosses val="autoZero"/>
        <c:auto val="1"/>
        <c:lblAlgn val="ctr"/>
        <c:lblOffset val="100"/>
        <c:noMultiLvlLbl val="0"/>
      </c:catAx>
      <c:valAx>
        <c:axId val="100915456"/>
        <c:scaling>
          <c:orientation val="minMax"/>
        </c:scaling>
        <c:delete val="0"/>
        <c:axPos val="l"/>
        <c:numFmt formatCode="General" sourceLinked="1"/>
        <c:majorTickMark val="out"/>
        <c:minorTickMark val="none"/>
        <c:tickLblPos val="nextTo"/>
        <c:crossAx val="100899456"/>
        <c:crosses val="autoZero"/>
        <c:crossBetween val="between"/>
      </c:valAx>
    </c:plotArea>
    <c:legend>
      <c:legendPos val="r"/>
      <c:layout>
        <c:manualLayout>
          <c:xMode val="edge"/>
          <c:yMode val="edge"/>
          <c:x val="0.79385165331163299"/>
          <c:y val="0.19030409996646599"/>
          <c:w val="7.47354903362102E-2"/>
          <c:h val="0.180061773063414"/>
        </c:manualLayout>
      </c:layout>
      <c:overlay val="0"/>
    </c:legend>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DADB7-4D5C-304F-86F7-E3AD0C9A58F9}" type="doc">
      <dgm:prSet loTypeId="urn:microsoft.com/office/officeart/2005/8/layout/StepDownProcess" loCatId="" qsTypeId="urn:microsoft.com/office/officeart/2005/8/quickstyle/3D2" qsCatId="3D" csTypeId="urn:microsoft.com/office/officeart/2005/8/colors/accent1_2" csCatId="accent1" phldr="1"/>
      <dgm:spPr/>
      <dgm:t>
        <a:bodyPr/>
        <a:lstStyle/>
        <a:p>
          <a:endParaRPr lang="en-US"/>
        </a:p>
      </dgm:t>
    </dgm:pt>
    <dgm:pt modelId="{A43E932F-3653-4D42-9D00-03B32D1028D3}">
      <dgm:prSet phldrT="[Text]"/>
      <dgm:spPr/>
      <dgm:t>
        <a:bodyPr/>
        <a:lstStyle/>
        <a:p>
          <a:r>
            <a:rPr lang="en-US" b="1" dirty="0" smtClean="0">
              <a:latin typeface="Arial" panose="020B0604020202020204" pitchFamily="34" charset="0"/>
              <a:cs typeface="Arial" panose="020B0604020202020204" pitchFamily="34" charset="0"/>
            </a:rPr>
            <a:t>Format</a:t>
          </a:r>
          <a:r>
            <a:rPr lang="en-US" b="1" baseline="0" dirty="0" smtClean="0">
              <a:latin typeface="Arial" panose="020B0604020202020204" pitchFamily="34" charset="0"/>
              <a:cs typeface="Arial" panose="020B0604020202020204" pitchFamily="34" charset="0"/>
            </a:rPr>
            <a:t> Plan</a:t>
          </a:r>
          <a:endParaRPr lang="en-US" b="1" dirty="0">
            <a:latin typeface="Arial" panose="020B0604020202020204" pitchFamily="34" charset="0"/>
            <a:cs typeface="Arial" panose="020B0604020202020204" pitchFamily="34" charset="0"/>
          </a:endParaRPr>
        </a:p>
      </dgm:t>
    </dgm:pt>
    <dgm:pt modelId="{CC4210E5-88EF-0B45-B78B-86527F0F62CF}" type="parTrans" cxnId="{F2177903-6794-6247-8F19-752FD4649BEF}">
      <dgm:prSet/>
      <dgm:spPr/>
      <dgm:t>
        <a:bodyPr/>
        <a:lstStyle/>
        <a:p>
          <a:endParaRPr lang="en-US">
            <a:latin typeface="Arial" panose="020B0604020202020204" pitchFamily="34" charset="0"/>
            <a:cs typeface="Arial" panose="020B0604020202020204" pitchFamily="34" charset="0"/>
          </a:endParaRPr>
        </a:p>
      </dgm:t>
    </dgm:pt>
    <dgm:pt modelId="{6ABF0AE8-2C27-1F42-97F3-AA667320EF1D}" type="sibTrans" cxnId="{F2177903-6794-6247-8F19-752FD4649BEF}">
      <dgm:prSet/>
      <dgm:spPr/>
      <dgm:t>
        <a:bodyPr/>
        <a:lstStyle/>
        <a:p>
          <a:endParaRPr lang="en-US">
            <a:latin typeface="Arial" panose="020B0604020202020204" pitchFamily="34" charset="0"/>
            <a:cs typeface="Arial" panose="020B0604020202020204" pitchFamily="34" charset="0"/>
          </a:endParaRPr>
        </a:p>
      </dgm:t>
    </dgm:pt>
    <dgm:pt modelId="{B7CE9F33-2195-C348-93AE-CD431FED2466}">
      <dgm:prSet phldrT="[Text]"/>
      <dgm:spPr/>
      <dgm:t>
        <a:bodyPr/>
        <a:lstStyle/>
        <a:p>
          <a:r>
            <a:rPr lang="en-US" b="1" dirty="0">
              <a:latin typeface="Arial" panose="020B0604020202020204" pitchFamily="34" charset="0"/>
              <a:cs typeface="Arial" panose="020B0604020202020204" pitchFamily="34" charset="0"/>
            </a:rPr>
            <a:t>Write Plan </a:t>
          </a:r>
        </a:p>
      </dgm:t>
    </dgm:pt>
    <dgm:pt modelId="{E3859596-08AD-B446-89A2-0940E2ABBAF8}" type="parTrans" cxnId="{C167BF7A-5B48-DE45-A5BF-59290C6349EA}">
      <dgm:prSet/>
      <dgm:spPr/>
      <dgm:t>
        <a:bodyPr/>
        <a:lstStyle/>
        <a:p>
          <a:endParaRPr lang="en-US">
            <a:latin typeface="Arial" panose="020B0604020202020204" pitchFamily="34" charset="0"/>
            <a:cs typeface="Arial" panose="020B0604020202020204" pitchFamily="34" charset="0"/>
          </a:endParaRPr>
        </a:p>
      </dgm:t>
    </dgm:pt>
    <dgm:pt modelId="{475528C6-FA4F-1144-A9B8-65DA6C7993EE}" type="sibTrans" cxnId="{C167BF7A-5B48-DE45-A5BF-59290C6349EA}">
      <dgm:prSet/>
      <dgm:spPr/>
      <dgm:t>
        <a:bodyPr/>
        <a:lstStyle/>
        <a:p>
          <a:endParaRPr lang="en-US">
            <a:latin typeface="Arial" panose="020B0604020202020204" pitchFamily="34" charset="0"/>
            <a:cs typeface="Arial" panose="020B0604020202020204" pitchFamily="34" charset="0"/>
          </a:endParaRPr>
        </a:p>
      </dgm:t>
    </dgm:pt>
    <dgm:pt modelId="{22BD37B2-102B-A842-B8E7-7A7A71D1C940}">
      <dgm:prSet/>
      <dgm:spPr/>
      <dgm:t>
        <a:bodyPr/>
        <a:lstStyle/>
        <a:p>
          <a:r>
            <a:rPr lang="en-US" b="1" dirty="0">
              <a:latin typeface="Arial" panose="020B0604020202020204" pitchFamily="34" charset="0"/>
              <a:cs typeface="Arial" panose="020B0604020202020204" pitchFamily="34" charset="0"/>
            </a:rPr>
            <a:t>Review Plan </a:t>
          </a:r>
        </a:p>
      </dgm:t>
    </dgm:pt>
    <dgm:pt modelId="{3E2D454D-8282-0C4E-A3C7-A02C8F338259}" type="parTrans" cxnId="{DE8C83AB-6DF4-CD4F-984B-32A8D9C4D2C9}">
      <dgm:prSet/>
      <dgm:spPr/>
      <dgm:t>
        <a:bodyPr/>
        <a:lstStyle/>
        <a:p>
          <a:endParaRPr lang="en-US">
            <a:latin typeface="Arial" panose="020B0604020202020204" pitchFamily="34" charset="0"/>
            <a:cs typeface="Arial" panose="020B0604020202020204" pitchFamily="34" charset="0"/>
          </a:endParaRPr>
        </a:p>
      </dgm:t>
    </dgm:pt>
    <dgm:pt modelId="{F77E841F-BA80-E945-AA43-D573605A2F47}" type="sibTrans" cxnId="{DE8C83AB-6DF4-CD4F-984B-32A8D9C4D2C9}">
      <dgm:prSet/>
      <dgm:spPr/>
      <dgm:t>
        <a:bodyPr/>
        <a:lstStyle/>
        <a:p>
          <a:endParaRPr lang="en-US">
            <a:latin typeface="Arial" panose="020B0604020202020204" pitchFamily="34" charset="0"/>
            <a:cs typeface="Arial" panose="020B0604020202020204" pitchFamily="34" charset="0"/>
          </a:endParaRPr>
        </a:p>
      </dgm:t>
    </dgm:pt>
    <dgm:pt modelId="{2D7D3186-716B-144D-BCA1-DE7604B5D4E3}">
      <dgm:prSet/>
      <dgm:spPr/>
      <dgm:t>
        <a:bodyPr/>
        <a:lstStyle/>
        <a:p>
          <a:r>
            <a:rPr lang="en-US" b="1" dirty="0">
              <a:latin typeface="Arial" panose="020B0604020202020204" pitchFamily="34" charset="0"/>
              <a:cs typeface="Arial" panose="020B0604020202020204" pitchFamily="34" charset="0"/>
            </a:rPr>
            <a:t>Approve and Share Plan </a:t>
          </a:r>
        </a:p>
      </dgm:t>
    </dgm:pt>
    <dgm:pt modelId="{94E57D22-195C-EE46-9538-D404D21C7B93}" type="parTrans" cxnId="{7DF3376C-530A-0940-AD17-561D587EAAE6}">
      <dgm:prSet/>
      <dgm:spPr/>
      <dgm:t>
        <a:bodyPr/>
        <a:lstStyle/>
        <a:p>
          <a:endParaRPr lang="en-US">
            <a:latin typeface="Arial" panose="020B0604020202020204" pitchFamily="34" charset="0"/>
            <a:cs typeface="Arial" panose="020B0604020202020204" pitchFamily="34" charset="0"/>
          </a:endParaRPr>
        </a:p>
      </dgm:t>
    </dgm:pt>
    <dgm:pt modelId="{01185DDF-D067-8447-8B89-F4EC4CF12026}" type="sibTrans" cxnId="{7DF3376C-530A-0940-AD17-561D587EAAE6}">
      <dgm:prSet/>
      <dgm:spPr/>
      <dgm:t>
        <a:bodyPr/>
        <a:lstStyle/>
        <a:p>
          <a:endParaRPr lang="en-US">
            <a:latin typeface="Arial" panose="020B0604020202020204" pitchFamily="34" charset="0"/>
            <a:cs typeface="Arial" panose="020B0604020202020204" pitchFamily="34" charset="0"/>
          </a:endParaRPr>
        </a:p>
      </dgm:t>
    </dgm:pt>
    <dgm:pt modelId="{36B64D73-B17E-C44A-8A30-ABA55C7FE8D0}">
      <dgm:prSet phldrT="[Text]"/>
      <dgm:spPr/>
      <dgm:t>
        <a:bodyPr/>
        <a:lstStyle/>
        <a:p>
          <a:r>
            <a:rPr lang="en-US" b="1" dirty="0">
              <a:latin typeface="Arial" panose="020B0604020202020204" pitchFamily="34" charset="0"/>
              <a:cs typeface="Arial" panose="020B0604020202020204" pitchFamily="34" charset="0"/>
            </a:rPr>
            <a:t>Step 5</a:t>
          </a:r>
        </a:p>
        <a:p>
          <a:r>
            <a:rPr lang="en-US" b="1" dirty="0">
              <a:latin typeface="Arial" panose="020B0604020202020204" pitchFamily="34" charset="0"/>
              <a:cs typeface="Arial" panose="020B0604020202020204" pitchFamily="34" charset="0"/>
            </a:rPr>
            <a:t>Draft Plan </a:t>
          </a:r>
        </a:p>
      </dgm:t>
    </dgm:pt>
    <dgm:pt modelId="{732794B1-E952-AE47-809E-259108483A1D}" type="sibTrans" cxnId="{AE1B6796-7A05-8945-B3D0-10FE4313A26B}">
      <dgm:prSet/>
      <dgm:spPr/>
      <dgm:t>
        <a:bodyPr/>
        <a:lstStyle/>
        <a:p>
          <a:endParaRPr lang="en-US">
            <a:latin typeface="Arial" panose="020B0604020202020204" pitchFamily="34" charset="0"/>
            <a:cs typeface="Arial" panose="020B0604020202020204" pitchFamily="34" charset="0"/>
          </a:endParaRPr>
        </a:p>
      </dgm:t>
    </dgm:pt>
    <dgm:pt modelId="{BCF22FB7-1881-6B43-9327-2055AC756BD1}" type="parTrans" cxnId="{AE1B6796-7A05-8945-B3D0-10FE4313A26B}">
      <dgm:prSet/>
      <dgm:spPr/>
      <dgm:t>
        <a:bodyPr/>
        <a:lstStyle/>
        <a:p>
          <a:endParaRPr lang="en-US">
            <a:latin typeface="Arial" panose="020B0604020202020204" pitchFamily="34" charset="0"/>
            <a:cs typeface="Arial" panose="020B0604020202020204" pitchFamily="34" charset="0"/>
          </a:endParaRPr>
        </a:p>
      </dgm:t>
    </dgm:pt>
    <dgm:pt modelId="{D6DC02BB-26B8-5D4D-B045-4B645EDE0297}" type="pres">
      <dgm:prSet presAssocID="{D7ADADB7-4D5C-304F-86F7-E3AD0C9A58F9}" presName="rootnode" presStyleCnt="0">
        <dgm:presLayoutVars>
          <dgm:chMax/>
          <dgm:chPref/>
          <dgm:dir/>
          <dgm:animLvl val="lvl"/>
        </dgm:presLayoutVars>
      </dgm:prSet>
      <dgm:spPr/>
      <dgm:t>
        <a:bodyPr/>
        <a:lstStyle/>
        <a:p>
          <a:endParaRPr lang="en-US"/>
        </a:p>
      </dgm:t>
    </dgm:pt>
    <dgm:pt modelId="{DE302680-48AD-294A-B232-148C6370E2FD}" type="pres">
      <dgm:prSet presAssocID="{36B64D73-B17E-C44A-8A30-ABA55C7FE8D0}" presName="composite" presStyleCnt="0"/>
      <dgm:spPr/>
    </dgm:pt>
    <dgm:pt modelId="{DABEC916-4F2D-C845-A838-5A6594B4A402}" type="pres">
      <dgm:prSet presAssocID="{36B64D73-B17E-C44A-8A30-ABA55C7FE8D0}" presName="bentUpArrow1" presStyleLbl="alignImgPlace1" presStyleIdx="0" presStyleCnt="4"/>
      <dgm:spPr>
        <a:solidFill>
          <a:schemeClr val="accent4"/>
        </a:solidFill>
      </dgm:spPr>
    </dgm:pt>
    <dgm:pt modelId="{6D4A2255-A0E6-984C-A951-01AD46222E30}" type="pres">
      <dgm:prSet presAssocID="{36B64D73-B17E-C44A-8A30-ABA55C7FE8D0}" presName="ParentText" presStyleLbl="node1" presStyleIdx="0" presStyleCnt="5">
        <dgm:presLayoutVars>
          <dgm:chMax val="1"/>
          <dgm:chPref val="1"/>
          <dgm:bulletEnabled val="1"/>
        </dgm:presLayoutVars>
      </dgm:prSet>
      <dgm:spPr/>
      <dgm:t>
        <a:bodyPr/>
        <a:lstStyle/>
        <a:p>
          <a:endParaRPr lang="en-US"/>
        </a:p>
      </dgm:t>
    </dgm:pt>
    <dgm:pt modelId="{1E00ED54-C2B3-4A4C-B5AF-324A97CB4BFF}" type="pres">
      <dgm:prSet presAssocID="{36B64D73-B17E-C44A-8A30-ABA55C7FE8D0}" presName="ChildText" presStyleLbl="revTx" presStyleIdx="0" presStyleCnt="4">
        <dgm:presLayoutVars>
          <dgm:chMax val="0"/>
          <dgm:chPref val="0"/>
          <dgm:bulletEnabled val="1"/>
        </dgm:presLayoutVars>
      </dgm:prSet>
      <dgm:spPr/>
    </dgm:pt>
    <dgm:pt modelId="{7448121D-5D49-C842-9027-C38E52F193C7}" type="pres">
      <dgm:prSet presAssocID="{732794B1-E952-AE47-809E-259108483A1D}" presName="sibTrans" presStyleCnt="0"/>
      <dgm:spPr/>
    </dgm:pt>
    <dgm:pt modelId="{B6CFD58A-29A5-E640-89B5-12C18B6DDDC2}" type="pres">
      <dgm:prSet presAssocID="{A43E932F-3653-4D42-9D00-03B32D1028D3}" presName="composite" presStyleCnt="0"/>
      <dgm:spPr/>
    </dgm:pt>
    <dgm:pt modelId="{A0E3CCDA-3BB6-7C47-9504-8A219F955BBA}" type="pres">
      <dgm:prSet presAssocID="{A43E932F-3653-4D42-9D00-03B32D1028D3}" presName="bentUpArrow1" presStyleLbl="alignImgPlace1" presStyleIdx="1" presStyleCnt="4"/>
      <dgm:spPr>
        <a:solidFill>
          <a:schemeClr val="accent4"/>
        </a:solidFill>
      </dgm:spPr>
    </dgm:pt>
    <dgm:pt modelId="{EB893525-FC3B-6041-951A-3A38CEA881B5}" type="pres">
      <dgm:prSet presAssocID="{A43E932F-3653-4D42-9D00-03B32D1028D3}" presName="ParentText" presStyleLbl="node1" presStyleIdx="1" presStyleCnt="5">
        <dgm:presLayoutVars>
          <dgm:chMax val="1"/>
          <dgm:chPref val="1"/>
          <dgm:bulletEnabled val="1"/>
        </dgm:presLayoutVars>
      </dgm:prSet>
      <dgm:spPr/>
      <dgm:t>
        <a:bodyPr/>
        <a:lstStyle/>
        <a:p>
          <a:endParaRPr lang="en-US"/>
        </a:p>
      </dgm:t>
    </dgm:pt>
    <dgm:pt modelId="{A4CCF6BD-1F40-854E-B9BA-8DAB18D815D2}" type="pres">
      <dgm:prSet presAssocID="{A43E932F-3653-4D42-9D00-03B32D1028D3}" presName="ChildText" presStyleLbl="revTx" presStyleIdx="1" presStyleCnt="4">
        <dgm:presLayoutVars>
          <dgm:chMax val="0"/>
          <dgm:chPref val="0"/>
          <dgm:bulletEnabled val="1"/>
        </dgm:presLayoutVars>
      </dgm:prSet>
      <dgm:spPr/>
    </dgm:pt>
    <dgm:pt modelId="{B4B34887-8CE6-4A4D-B18D-81A7EE6556E9}" type="pres">
      <dgm:prSet presAssocID="{6ABF0AE8-2C27-1F42-97F3-AA667320EF1D}" presName="sibTrans" presStyleCnt="0"/>
      <dgm:spPr/>
    </dgm:pt>
    <dgm:pt modelId="{F52B13DA-774C-194E-A42C-27DD5DF4A819}" type="pres">
      <dgm:prSet presAssocID="{B7CE9F33-2195-C348-93AE-CD431FED2466}" presName="composite" presStyleCnt="0"/>
      <dgm:spPr/>
    </dgm:pt>
    <dgm:pt modelId="{6D22A9F5-1B68-464B-A2FA-F51B682D38F2}" type="pres">
      <dgm:prSet presAssocID="{B7CE9F33-2195-C348-93AE-CD431FED2466}" presName="bentUpArrow1" presStyleLbl="alignImgPlace1" presStyleIdx="2" presStyleCnt="4"/>
      <dgm:spPr>
        <a:solidFill>
          <a:schemeClr val="accent4"/>
        </a:solidFill>
      </dgm:spPr>
    </dgm:pt>
    <dgm:pt modelId="{6D5C6E1C-70B0-B94A-AABF-E6C6A96D3B12}" type="pres">
      <dgm:prSet presAssocID="{B7CE9F33-2195-C348-93AE-CD431FED2466}" presName="ParentText" presStyleLbl="node1" presStyleIdx="2" presStyleCnt="5">
        <dgm:presLayoutVars>
          <dgm:chMax val="1"/>
          <dgm:chPref val="1"/>
          <dgm:bulletEnabled val="1"/>
        </dgm:presLayoutVars>
      </dgm:prSet>
      <dgm:spPr/>
      <dgm:t>
        <a:bodyPr/>
        <a:lstStyle/>
        <a:p>
          <a:endParaRPr lang="en-US"/>
        </a:p>
      </dgm:t>
    </dgm:pt>
    <dgm:pt modelId="{3F6F43CA-A8FC-FD4D-9B0E-A7265CB8E08F}" type="pres">
      <dgm:prSet presAssocID="{B7CE9F33-2195-C348-93AE-CD431FED2466}" presName="ChildText" presStyleLbl="revTx" presStyleIdx="2" presStyleCnt="4">
        <dgm:presLayoutVars>
          <dgm:chMax val="0"/>
          <dgm:chPref val="0"/>
          <dgm:bulletEnabled val="1"/>
        </dgm:presLayoutVars>
      </dgm:prSet>
      <dgm:spPr/>
    </dgm:pt>
    <dgm:pt modelId="{A7A97334-F7D5-DD43-B3D6-A490C1B4AC02}" type="pres">
      <dgm:prSet presAssocID="{475528C6-FA4F-1144-A9B8-65DA6C7993EE}" presName="sibTrans" presStyleCnt="0"/>
      <dgm:spPr/>
    </dgm:pt>
    <dgm:pt modelId="{EDE9402B-DF6C-E349-8BAA-F471FF5B95BB}" type="pres">
      <dgm:prSet presAssocID="{22BD37B2-102B-A842-B8E7-7A7A71D1C940}" presName="composite" presStyleCnt="0"/>
      <dgm:spPr/>
    </dgm:pt>
    <dgm:pt modelId="{2012B66C-54FB-B147-8649-F760AFDDB08B}" type="pres">
      <dgm:prSet presAssocID="{22BD37B2-102B-A842-B8E7-7A7A71D1C940}" presName="bentUpArrow1" presStyleLbl="alignImgPlace1" presStyleIdx="3" presStyleCnt="4"/>
      <dgm:spPr>
        <a:solidFill>
          <a:schemeClr val="accent4"/>
        </a:solidFill>
      </dgm:spPr>
    </dgm:pt>
    <dgm:pt modelId="{F49865E9-40BD-174F-830F-CD344908B0DD}" type="pres">
      <dgm:prSet presAssocID="{22BD37B2-102B-A842-B8E7-7A7A71D1C940}" presName="ParentText" presStyleLbl="node1" presStyleIdx="3" presStyleCnt="5">
        <dgm:presLayoutVars>
          <dgm:chMax val="1"/>
          <dgm:chPref val="1"/>
          <dgm:bulletEnabled val="1"/>
        </dgm:presLayoutVars>
      </dgm:prSet>
      <dgm:spPr/>
      <dgm:t>
        <a:bodyPr/>
        <a:lstStyle/>
        <a:p>
          <a:endParaRPr lang="en-US"/>
        </a:p>
      </dgm:t>
    </dgm:pt>
    <dgm:pt modelId="{BAFED0BB-BC69-104C-B7E2-6C2BA559F8C9}" type="pres">
      <dgm:prSet presAssocID="{22BD37B2-102B-A842-B8E7-7A7A71D1C940}" presName="ChildText" presStyleLbl="revTx" presStyleIdx="3" presStyleCnt="4">
        <dgm:presLayoutVars>
          <dgm:chMax val="0"/>
          <dgm:chPref val="0"/>
          <dgm:bulletEnabled val="1"/>
        </dgm:presLayoutVars>
      </dgm:prSet>
      <dgm:spPr/>
    </dgm:pt>
    <dgm:pt modelId="{3A53529A-AC43-1045-B192-EF388E10A968}" type="pres">
      <dgm:prSet presAssocID="{F77E841F-BA80-E945-AA43-D573605A2F47}" presName="sibTrans" presStyleCnt="0"/>
      <dgm:spPr/>
    </dgm:pt>
    <dgm:pt modelId="{ED694F53-0FF8-B84C-A22D-1E7416FE966E}" type="pres">
      <dgm:prSet presAssocID="{2D7D3186-716B-144D-BCA1-DE7604B5D4E3}" presName="composite" presStyleCnt="0"/>
      <dgm:spPr/>
    </dgm:pt>
    <dgm:pt modelId="{8C866466-C24E-3D4D-B88C-8662AAAE0F80}" type="pres">
      <dgm:prSet presAssocID="{2D7D3186-716B-144D-BCA1-DE7604B5D4E3}" presName="ParentText" presStyleLbl="node1" presStyleIdx="4" presStyleCnt="5">
        <dgm:presLayoutVars>
          <dgm:chMax val="1"/>
          <dgm:chPref val="1"/>
          <dgm:bulletEnabled val="1"/>
        </dgm:presLayoutVars>
      </dgm:prSet>
      <dgm:spPr/>
      <dgm:t>
        <a:bodyPr/>
        <a:lstStyle/>
        <a:p>
          <a:endParaRPr lang="en-US"/>
        </a:p>
      </dgm:t>
    </dgm:pt>
  </dgm:ptLst>
  <dgm:cxnLst>
    <dgm:cxn modelId="{D981701A-E521-49ED-91EF-A9ED6DFC2C44}" type="presOf" srcId="{22BD37B2-102B-A842-B8E7-7A7A71D1C940}" destId="{F49865E9-40BD-174F-830F-CD344908B0DD}" srcOrd="0" destOrd="0" presId="urn:microsoft.com/office/officeart/2005/8/layout/StepDownProcess"/>
    <dgm:cxn modelId="{58FDFDF3-F9F0-479C-BA15-1DCB139FB4E0}" type="presOf" srcId="{B7CE9F33-2195-C348-93AE-CD431FED2466}" destId="{6D5C6E1C-70B0-B94A-AABF-E6C6A96D3B12}" srcOrd="0" destOrd="0" presId="urn:microsoft.com/office/officeart/2005/8/layout/StepDownProcess"/>
    <dgm:cxn modelId="{62408211-6637-48BB-BF8B-34506EF5CE27}" type="presOf" srcId="{2D7D3186-716B-144D-BCA1-DE7604B5D4E3}" destId="{8C866466-C24E-3D4D-B88C-8662AAAE0F80}" srcOrd="0" destOrd="0" presId="urn:microsoft.com/office/officeart/2005/8/layout/StepDownProcess"/>
    <dgm:cxn modelId="{DCF72783-8489-40D0-88FF-FA50F7759C43}" type="presOf" srcId="{A43E932F-3653-4D42-9D00-03B32D1028D3}" destId="{EB893525-FC3B-6041-951A-3A38CEA881B5}" srcOrd="0" destOrd="0" presId="urn:microsoft.com/office/officeart/2005/8/layout/StepDownProcess"/>
    <dgm:cxn modelId="{7DF3376C-530A-0940-AD17-561D587EAAE6}" srcId="{D7ADADB7-4D5C-304F-86F7-E3AD0C9A58F9}" destId="{2D7D3186-716B-144D-BCA1-DE7604B5D4E3}" srcOrd="4" destOrd="0" parTransId="{94E57D22-195C-EE46-9538-D404D21C7B93}" sibTransId="{01185DDF-D067-8447-8B89-F4EC4CF12026}"/>
    <dgm:cxn modelId="{478C1DD1-5A2D-46BD-8D67-FBF6DFE5FCD1}" type="presOf" srcId="{D7ADADB7-4D5C-304F-86F7-E3AD0C9A58F9}" destId="{D6DC02BB-26B8-5D4D-B045-4B645EDE0297}" srcOrd="0" destOrd="0" presId="urn:microsoft.com/office/officeart/2005/8/layout/StepDownProcess"/>
    <dgm:cxn modelId="{F2177903-6794-6247-8F19-752FD4649BEF}" srcId="{D7ADADB7-4D5C-304F-86F7-E3AD0C9A58F9}" destId="{A43E932F-3653-4D42-9D00-03B32D1028D3}" srcOrd="1" destOrd="0" parTransId="{CC4210E5-88EF-0B45-B78B-86527F0F62CF}" sibTransId="{6ABF0AE8-2C27-1F42-97F3-AA667320EF1D}"/>
    <dgm:cxn modelId="{DE8C83AB-6DF4-CD4F-984B-32A8D9C4D2C9}" srcId="{D7ADADB7-4D5C-304F-86F7-E3AD0C9A58F9}" destId="{22BD37B2-102B-A842-B8E7-7A7A71D1C940}" srcOrd="3" destOrd="0" parTransId="{3E2D454D-8282-0C4E-A3C7-A02C8F338259}" sibTransId="{F77E841F-BA80-E945-AA43-D573605A2F47}"/>
    <dgm:cxn modelId="{C167BF7A-5B48-DE45-A5BF-59290C6349EA}" srcId="{D7ADADB7-4D5C-304F-86F7-E3AD0C9A58F9}" destId="{B7CE9F33-2195-C348-93AE-CD431FED2466}" srcOrd="2" destOrd="0" parTransId="{E3859596-08AD-B446-89A2-0940E2ABBAF8}" sibTransId="{475528C6-FA4F-1144-A9B8-65DA6C7993EE}"/>
    <dgm:cxn modelId="{17266FEE-A1C4-4A55-86DE-568547A5EE32}" type="presOf" srcId="{36B64D73-B17E-C44A-8A30-ABA55C7FE8D0}" destId="{6D4A2255-A0E6-984C-A951-01AD46222E30}" srcOrd="0" destOrd="0" presId="urn:microsoft.com/office/officeart/2005/8/layout/StepDownProcess"/>
    <dgm:cxn modelId="{AE1B6796-7A05-8945-B3D0-10FE4313A26B}" srcId="{D7ADADB7-4D5C-304F-86F7-E3AD0C9A58F9}" destId="{36B64D73-B17E-C44A-8A30-ABA55C7FE8D0}" srcOrd="0" destOrd="0" parTransId="{BCF22FB7-1881-6B43-9327-2055AC756BD1}" sibTransId="{732794B1-E952-AE47-809E-259108483A1D}"/>
    <dgm:cxn modelId="{3FCD3EDD-2D5B-4891-B32E-0C18D6E9DB0B}" type="presParOf" srcId="{D6DC02BB-26B8-5D4D-B045-4B645EDE0297}" destId="{DE302680-48AD-294A-B232-148C6370E2FD}" srcOrd="0" destOrd="0" presId="urn:microsoft.com/office/officeart/2005/8/layout/StepDownProcess"/>
    <dgm:cxn modelId="{EFC4E5D0-185B-4EF8-AEAE-54F7B9F3973F}" type="presParOf" srcId="{DE302680-48AD-294A-B232-148C6370E2FD}" destId="{DABEC916-4F2D-C845-A838-5A6594B4A402}" srcOrd="0" destOrd="0" presId="urn:microsoft.com/office/officeart/2005/8/layout/StepDownProcess"/>
    <dgm:cxn modelId="{9C348D0C-2C56-4827-93E2-A09012AACA3B}" type="presParOf" srcId="{DE302680-48AD-294A-B232-148C6370E2FD}" destId="{6D4A2255-A0E6-984C-A951-01AD46222E30}" srcOrd="1" destOrd="0" presId="urn:microsoft.com/office/officeart/2005/8/layout/StepDownProcess"/>
    <dgm:cxn modelId="{3239DB80-A65C-4866-BE45-1D47B7F428E6}" type="presParOf" srcId="{DE302680-48AD-294A-B232-148C6370E2FD}" destId="{1E00ED54-C2B3-4A4C-B5AF-324A97CB4BFF}" srcOrd="2" destOrd="0" presId="urn:microsoft.com/office/officeart/2005/8/layout/StepDownProcess"/>
    <dgm:cxn modelId="{7749F66C-FB51-4494-A035-A127009F9775}" type="presParOf" srcId="{D6DC02BB-26B8-5D4D-B045-4B645EDE0297}" destId="{7448121D-5D49-C842-9027-C38E52F193C7}" srcOrd="1" destOrd="0" presId="urn:microsoft.com/office/officeart/2005/8/layout/StepDownProcess"/>
    <dgm:cxn modelId="{BB3F6CBB-0194-44BC-B60A-E20A50692704}" type="presParOf" srcId="{D6DC02BB-26B8-5D4D-B045-4B645EDE0297}" destId="{B6CFD58A-29A5-E640-89B5-12C18B6DDDC2}" srcOrd="2" destOrd="0" presId="urn:microsoft.com/office/officeart/2005/8/layout/StepDownProcess"/>
    <dgm:cxn modelId="{26B2E1FC-523B-489E-AB63-32797ACDD943}" type="presParOf" srcId="{B6CFD58A-29A5-E640-89B5-12C18B6DDDC2}" destId="{A0E3CCDA-3BB6-7C47-9504-8A219F955BBA}" srcOrd="0" destOrd="0" presId="urn:microsoft.com/office/officeart/2005/8/layout/StepDownProcess"/>
    <dgm:cxn modelId="{7963D734-A7CA-4CB8-BC3B-DEEDBB71E38A}" type="presParOf" srcId="{B6CFD58A-29A5-E640-89B5-12C18B6DDDC2}" destId="{EB893525-FC3B-6041-951A-3A38CEA881B5}" srcOrd="1" destOrd="0" presId="urn:microsoft.com/office/officeart/2005/8/layout/StepDownProcess"/>
    <dgm:cxn modelId="{F932290B-921C-482A-ADAB-5B88D7DBC220}" type="presParOf" srcId="{B6CFD58A-29A5-E640-89B5-12C18B6DDDC2}" destId="{A4CCF6BD-1F40-854E-B9BA-8DAB18D815D2}" srcOrd="2" destOrd="0" presId="urn:microsoft.com/office/officeart/2005/8/layout/StepDownProcess"/>
    <dgm:cxn modelId="{548D1DF1-C480-404C-8F2F-B53B69DF500F}" type="presParOf" srcId="{D6DC02BB-26B8-5D4D-B045-4B645EDE0297}" destId="{B4B34887-8CE6-4A4D-B18D-81A7EE6556E9}" srcOrd="3" destOrd="0" presId="urn:microsoft.com/office/officeart/2005/8/layout/StepDownProcess"/>
    <dgm:cxn modelId="{DEC70E43-0988-42E1-9942-C1CD3488A541}" type="presParOf" srcId="{D6DC02BB-26B8-5D4D-B045-4B645EDE0297}" destId="{F52B13DA-774C-194E-A42C-27DD5DF4A819}" srcOrd="4" destOrd="0" presId="urn:microsoft.com/office/officeart/2005/8/layout/StepDownProcess"/>
    <dgm:cxn modelId="{36A637F7-1B9D-4685-A6DC-E3240CF73F11}" type="presParOf" srcId="{F52B13DA-774C-194E-A42C-27DD5DF4A819}" destId="{6D22A9F5-1B68-464B-A2FA-F51B682D38F2}" srcOrd="0" destOrd="0" presId="urn:microsoft.com/office/officeart/2005/8/layout/StepDownProcess"/>
    <dgm:cxn modelId="{53241CE4-D337-4405-B175-D7D3D31DC7CA}" type="presParOf" srcId="{F52B13DA-774C-194E-A42C-27DD5DF4A819}" destId="{6D5C6E1C-70B0-B94A-AABF-E6C6A96D3B12}" srcOrd="1" destOrd="0" presId="urn:microsoft.com/office/officeart/2005/8/layout/StepDownProcess"/>
    <dgm:cxn modelId="{74D7E2DE-3C17-421F-B591-45210B4ED6B0}" type="presParOf" srcId="{F52B13DA-774C-194E-A42C-27DD5DF4A819}" destId="{3F6F43CA-A8FC-FD4D-9B0E-A7265CB8E08F}" srcOrd="2" destOrd="0" presId="urn:microsoft.com/office/officeart/2005/8/layout/StepDownProcess"/>
    <dgm:cxn modelId="{2883E2E2-8338-4BFB-9843-936FCF924A30}" type="presParOf" srcId="{D6DC02BB-26B8-5D4D-B045-4B645EDE0297}" destId="{A7A97334-F7D5-DD43-B3D6-A490C1B4AC02}" srcOrd="5" destOrd="0" presId="urn:microsoft.com/office/officeart/2005/8/layout/StepDownProcess"/>
    <dgm:cxn modelId="{854ADE0B-CA86-4377-B2DC-A1CC319052A3}" type="presParOf" srcId="{D6DC02BB-26B8-5D4D-B045-4B645EDE0297}" destId="{EDE9402B-DF6C-E349-8BAA-F471FF5B95BB}" srcOrd="6" destOrd="0" presId="urn:microsoft.com/office/officeart/2005/8/layout/StepDownProcess"/>
    <dgm:cxn modelId="{5F4B2BE5-350E-430E-8798-85D4C4EBD7E4}" type="presParOf" srcId="{EDE9402B-DF6C-E349-8BAA-F471FF5B95BB}" destId="{2012B66C-54FB-B147-8649-F760AFDDB08B}" srcOrd="0" destOrd="0" presId="urn:microsoft.com/office/officeart/2005/8/layout/StepDownProcess"/>
    <dgm:cxn modelId="{9CBA31E8-7026-4F8E-95B6-DF169D5D8C85}" type="presParOf" srcId="{EDE9402B-DF6C-E349-8BAA-F471FF5B95BB}" destId="{F49865E9-40BD-174F-830F-CD344908B0DD}" srcOrd="1" destOrd="0" presId="urn:microsoft.com/office/officeart/2005/8/layout/StepDownProcess"/>
    <dgm:cxn modelId="{89DEA141-9080-4B59-A6E4-A7F1050290E5}" type="presParOf" srcId="{EDE9402B-DF6C-E349-8BAA-F471FF5B95BB}" destId="{BAFED0BB-BC69-104C-B7E2-6C2BA559F8C9}" srcOrd="2" destOrd="0" presId="urn:microsoft.com/office/officeart/2005/8/layout/StepDownProcess"/>
    <dgm:cxn modelId="{AA476EF5-42D7-4556-960A-70639AF60D09}" type="presParOf" srcId="{D6DC02BB-26B8-5D4D-B045-4B645EDE0297}" destId="{3A53529A-AC43-1045-B192-EF388E10A968}" srcOrd="7" destOrd="0" presId="urn:microsoft.com/office/officeart/2005/8/layout/StepDownProcess"/>
    <dgm:cxn modelId="{EA95A7A9-0908-4972-8A5C-FBBF5598A11F}" type="presParOf" srcId="{D6DC02BB-26B8-5D4D-B045-4B645EDE0297}" destId="{ED694F53-0FF8-B84C-A22D-1E7416FE966E}" srcOrd="8" destOrd="0" presId="urn:microsoft.com/office/officeart/2005/8/layout/StepDownProcess"/>
    <dgm:cxn modelId="{94BE0902-C782-45F6-97EE-726DB9A62291}" type="presParOf" srcId="{ED694F53-0FF8-B84C-A22D-1E7416FE966E}" destId="{8C866466-C24E-3D4D-B88C-8662AAAE0F8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4573A-790A-2642-AE9C-7E622D4B6D22}" type="doc">
      <dgm:prSet loTypeId="urn:microsoft.com/office/officeart/2005/8/layout/process1" loCatId="" qsTypeId="urn:microsoft.com/office/officeart/2005/8/quickstyle/3D2" qsCatId="3D" csTypeId="urn:microsoft.com/office/officeart/2005/8/colors/accent1_2" csCatId="accent1" phldr="1"/>
      <dgm:spPr/>
      <dgm:t>
        <a:bodyPr/>
        <a:lstStyle/>
        <a:p>
          <a:endParaRPr lang="en-US"/>
        </a:p>
      </dgm:t>
    </dgm:pt>
    <dgm:pt modelId="{BF8CF230-D378-034B-A1FF-023949A49E8F}">
      <dgm:prSet phldrT="[Text]" custT="1"/>
      <dgm:spPr/>
      <dgm:t>
        <a:bodyPr/>
        <a:lstStyle/>
        <a:p>
          <a:r>
            <a:rPr lang="en-US" sz="1400" b="1" dirty="0">
              <a:latin typeface="Arial" panose="020B0604020202020204" pitchFamily="34" charset="0"/>
              <a:cs typeface="Arial" panose="020B0604020202020204" pitchFamily="34" charset="0"/>
            </a:rPr>
            <a:t>Protect Lives and Eliminate Threats</a:t>
          </a:r>
        </a:p>
      </dgm:t>
    </dgm:pt>
    <dgm:pt modelId="{6265CD52-E5F9-0B48-9323-A1FEB15EEA2F}" type="parTrans" cxnId="{7ED3DB69-E281-D04E-9901-F3818F40FAF6}">
      <dgm:prSet/>
      <dgm:spPr/>
      <dgm:t>
        <a:bodyPr/>
        <a:lstStyle/>
        <a:p>
          <a:endParaRPr lang="en-US" sz="1400">
            <a:latin typeface="Arial" panose="020B0604020202020204" pitchFamily="34" charset="0"/>
            <a:cs typeface="Arial" panose="020B0604020202020204" pitchFamily="34" charset="0"/>
          </a:endParaRPr>
        </a:p>
      </dgm:t>
    </dgm:pt>
    <dgm:pt modelId="{4B7AA9CD-9EB5-0044-B007-B2F0C25555EF}" type="sibTrans" cxnId="{7ED3DB69-E281-D04E-9901-F3818F40FAF6}">
      <dgm:prSet custT="1"/>
      <dgm:spPr>
        <a:solidFill>
          <a:schemeClr val="accent4"/>
        </a:solidFill>
      </dgm:spPr>
      <dgm:t>
        <a:bodyPr/>
        <a:lstStyle/>
        <a:p>
          <a:endParaRPr lang="en-US" sz="1400" dirty="0">
            <a:latin typeface="Arial" panose="020B0604020202020204" pitchFamily="34" charset="0"/>
            <a:cs typeface="Arial" panose="020B0604020202020204" pitchFamily="34" charset="0"/>
          </a:endParaRPr>
        </a:p>
      </dgm:t>
    </dgm:pt>
    <dgm:pt modelId="{1398806D-34F2-184F-8961-0E894D71A641}">
      <dgm:prSet phldrT="[Text]" custT="1"/>
      <dgm:spPr/>
      <dgm:t>
        <a:bodyPr/>
        <a:lstStyle/>
        <a:p>
          <a:r>
            <a:rPr lang="en-US" sz="1400" b="1" dirty="0">
              <a:latin typeface="Arial" panose="020B0604020202020204" pitchFamily="34" charset="0"/>
              <a:cs typeface="Arial" panose="020B0604020202020204" pitchFamily="34" charset="0"/>
            </a:rPr>
            <a:t>Manage the Incident</a:t>
          </a:r>
        </a:p>
      </dgm:t>
    </dgm:pt>
    <dgm:pt modelId="{67339B3B-DFC8-884F-B08D-E14ECAACF9E8}" type="parTrans" cxnId="{69CA0ACC-6230-E249-9093-60F2D3F80C0F}">
      <dgm:prSet/>
      <dgm:spPr/>
      <dgm:t>
        <a:bodyPr/>
        <a:lstStyle/>
        <a:p>
          <a:endParaRPr lang="en-US" sz="1400">
            <a:latin typeface="Arial" panose="020B0604020202020204" pitchFamily="34" charset="0"/>
            <a:cs typeface="Arial" panose="020B0604020202020204" pitchFamily="34" charset="0"/>
          </a:endParaRPr>
        </a:p>
      </dgm:t>
    </dgm:pt>
    <dgm:pt modelId="{A48F2A17-C3FE-C342-A8B3-D9726B2F978C}" type="sibTrans" cxnId="{69CA0ACC-6230-E249-9093-60F2D3F80C0F}">
      <dgm:prSet custT="1"/>
      <dgm:spPr>
        <a:solidFill>
          <a:schemeClr val="accent4"/>
        </a:solidFill>
      </dgm:spPr>
      <dgm:t>
        <a:bodyPr/>
        <a:lstStyle/>
        <a:p>
          <a:endParaRPr lang="en-US" sz="1400" dirty="0">
            <a:latin typeface="Arial" panose="020B0604020202020204" pitchFamily="34" charset="0"/>
            <a:cs typeface="Arial" panose="020B0604020202020204" pitchFamily="34" charset="0"/>
          </a:endParaRPr>
        </a:p>
      </dgm:t>
    </dgm:pt>
    <dgm:pt modelId="{8AA813BA-2F1A-344A-B858-4B80DF6DCC7E}">
      <dgm:prSet phldrT="[Text]" custT="1"/>
      <dgm:spPr/>
      <dgm:t>
        <a:bodyPr/>
        <a:lstStyle/>
        <a:p>
          <a:r>
            <a:rPr lang="en-US" sz="1400" b="1" dirty="0">
              <a:latin typeface="Arial" panose="020B0604020202020204" pitchFamily="34" charset="0"/>
              <a:cs typeface="Arial" panose="020B0604020202020204" pitchFamily="34" charset="0"/>
            </a:rPr>
            <a:t>Participate in Unified Command</a:t>
          </a:r>
        </a:p>
      </dgm:t>
    </dgm:pt>
    <dgm:pt modelId="{3A1E3F37-6A79-1E41-A951-7496973AA1B7}" type="parTrans" cxnId="{057525A3-D9AE-274D-8A92-A3ED22ED375A}">
      <dgm:prSet/>
      <dgm:spPr/>
      <dgm:t>
        <a:bodyPr/>
        <a:lstStyle/>
        <a:p>
          <a:endParaRPr lang="en-US" sz="1400">
            <a:latin typeface="Arial" panose="020B0604020202020204" pitchFamily="34" charset="0"/>
            <a:cs typeface="Arial" panose="020B0604020202020204" pitchFamily="34" charset="0"/>
          </a:endParaRPr>
        </a:p>
      </dgm:t>
    </dgm:pt>
    <dgm:pt modelId="{17187829-5282-9943-BBD3-49D54A0A4997}" type="sibTrans" cxnId="{057525A3-D9AE-274D-8A92-A3ED22ED375A}">
      <dgm:prSet custT="1"/>
      <dgm:spPr>
        <a:solidFill>
          <a:schemeClr val="accent4"/>
        </a:solidFill>
      </dgm:spPr>
      <dgm:t>
        <a:bodyPr/>
        <a:lstStyle/>
        <a:p>
          <a:endParaRPr lang="en-US" sz="1400" dirty="0">
            <a:latin typeface="Arial" panose="020B0604020202020204" pitchFamily="34" charset="0"/>
            <a:cs typeface="Arial" panose="020B0604020202020204" pitchFamily="34" charset="0"/>
          </a:endParaRPr>
        </a:p>
      </dgm:t>
    </dgm:pt>
    <dgm:pt modelId="{CF32AFB8-26B6-6D42-BEAD-12125DCF27FA}">
      <dgm:prSet phldrT="[Text]" custT="1"/>
      <dgm:spPr/>
      <dgm:t>
        <a:bodyPr/>
        <a:lstStyle/>
        <a:p>
          <a:r>
            <a:rPr lang="en-US" sz="1400" b="1" dirty="0">
              <a:latin typeface="Arial" panose="020B0604020202020204" pitchFamily="34" charset="0"/>
              <a:cs typeface="Arial" panose="020B0604020202020204" pitchFamily="34" charset="0"/>
            </a:rPr>
            <a:t>Secure Scene/ Conduct Investigation</a:t>
          </a:r>
        </a:p>
      </dgm:t>
    </dgm:pt>
    <dgm:pt modelId="{5813573E-8312-4F43-928D-EC1CE46C5AB7}" type="parTrans" cxnId="{42CAA399-E7C3-954C-A038-7CDB2E6EBAEA}">
      <dgm:prSet/>
      <dgm:spPr/>
      <dgm:t>
        <a:bodyPr/>
        <a:lstStyle/>
        <a:p>
          <a:endParaRPr lang="en-US" sz="1400">
            <a:latin typeface="Arial" panose="020B0604020202020204" pitchFamily="34" charset="0"/>
            <a:cs typeface="Arial" panose="020B0604020202020204" pitchFamily="34" charset="0"/>
          </a:endParaRPr>
        </a:p>
      </dgm:t>
    </dgm:pt>
    <dgm:pt modelId="{9980B092-1A10-D148-8C11-15EC82FAF597}" type="sibTrans" cxnId="{42CAA399-E7C3-954C-A038-7CDB2E6EBAEA}">
      <dgm:prSet/>
      <dgm:spPr/>
      <dgm:t>
        <a:bodyPr/>
        <a:lstStyle/>
        <a:p>
          <a:endParaRPr lang="en-US" sz="1400">
            <a:latin typeface="Arial" panose="020B0604020202020204" pitchFamily="34" charset="0"/>
            <a:cs typeface="Arial" panose="020B0604020202020204" pitchFamily="34" charset="0"/>
          </a:endParaRPr>
        </a:p>
      </dgm:t>
    </dgm:pt>
    <dgm:pt modelId="{C5A38835-180B-D341-9207-6A0491EA13BC}" type="pres">
      <dgm:prSet presAssocID="{9AC4573A-790A-2642-AE9C-7E622D4B6D22}" presName="Name0" presStyleCnt="0">
        <dgm:presLayoutVars>
          <dgm:dir/>
          <dgm:resizeHandles val="exact"/>
        </dgm:presLayoutVars>
      </dgm:prSet>
      <dgm:spPr/>
      <dgm:t>
        <a:bodyPr/>
        <a:lstStyle/>
        <a:p>
          <a:endParaRPr lang="en-US"/>
        </a:p>
      </dgm:t>
    </dgm:pt>
    <dgm:pt modelId="{B8513165-E23F-5649-907F-5B49D268EF6F}" type="pres">
      <dgm:prSet presAssocID="{BF8CF230-D378-034B-A1FF-023949A49E8F}" presName="node" presStyleLbl="node1" presStyleIdx="0" presStyleCnt="4" custLinFactNeighborX="-572" custLinFactNeighborY="-3765">
        <dgm:presLayoutVars>
          <dgm:bulletEnabled val="1"/>
        </dgm:presLayoutVars>
      </dgm:prSet>
      <dgm:spPr/>
      <dgm:t>
        <a:bodyPr/>
        <a:lstStyle/>
        <a:p>
          <a:endParaRPr lang="en-US"/>
        </a:p>
      </dgm:t>
    </dgm:pt>
    <dgm:pt modelId="{9C079E4F-C1D7-884D-90DD-64E0F5D1D4BD}" type="pres">
      <dgm:prSet presAssocID="{4B7AA9CD-9EB5-0044-B007-B2F0C25555EF}" presName="sibTrans" presStyleLbl="sibTrans2D1" presStyleIdx="0" presStyleCnt="3"/>
      <dgm:spPr/>
      <dgm:t>
        <a:bodyPr/>
        <a:lstStyle/>
        <a:p>
          <a:endParaRPr lang="en-US"/>
        </a:p>
      </dgm:t>
    </dgm:pt>
    <dgm:pt modelId="{5EB81CEE-666D-2E49-B1AA-B3625F0D9318}" type="pres">
      <dgm:prSet presAssocID="{4B7AA9CD-9EB5-0044-B007-B2F0C25555EF}" presName="connectorText" presStyleLbl="sibTrans2D1" presStyleIdx="0" presStyleCnt="3"/>
      <dgm:spPr/>
      <dgm:t>
        <a:bodyPr/>
        <a:lstStyle/>
        <a:p>
          <a:endParaRPr lang="en-US"/>
        </a:p>
      </dgm:t>
    </dgm:pt>
    <dgm:pt modelId="{FC23484D-01E8-3D4E-B5A8-FEFE43CCF8F8}" type="pres">
      <dgm:prSet presAssocID="{1398806D-34F2-184F-8961-0E894D71A641}" presName="node" presStyleLbl="node1" presStyleIdx="1" presStyleCnt="4">
        <dgm:presLayoutVars>
          <dgm:bulletEnabled val="1"/>
        </dgm:presLayoutVars>
      </dgm:prSet>
      <dgm:spPr/>
      <dgm:t>
        <a:bodyPr/>
        <a:lstStyle/>
        <a:p>
          <a:endParaRPr lang="en-US"/>
        </a:p>
      </dgm:t>
    </dgm:pt>
    <dgm:pt modelId="{3A4AB6F8-0C6E-4F48-8AC2-F33EC7BACD2D}" type="pres">
      <dgm:prSet presAssocID="{A48F2A17-C3FE-C342-A8B3-D9726B2F978C}" presName="sibTrans" presStyleLbl="sibTrans2D1" presStyleIdx="1" presStyleCnt="3"/>
      <dgm:spPr/>
      <dgm:t>
        <a:bodyPr/>
        <a:lstStyle/>
        <a:p>
          <a:endParaRPr lang="en-US"/>
        </a:p>
      </dgm:t>
    </dgm:pt>
    <dgm:pt modelId="{0A8DDA87-C803-ED44-A299-ADB0665AA1A6}" type="pres">
      <dgm:prSet presAssocID="{A48F2A17-C3FE-C342-A8B3-D9726B2F978C}" presName="connectorText" presStyleLbl="sibTrans2D1" presStyleIdx="1" presStyleCnt="3"/>
      <dgm:spPr/>
      <dgm:t>
        <a:bodyPr/>
        <a:lstStyle/>
        <a:p>
          <a:endParaRPr lang="en-US"/>
        </a:p>
      </dgm:t>
    </dgm:pt>
    <dgm:pt modelId="{B6F03474-796E-484E-96DE-402ADC60B5F6}" type="pres">
      <dgm:prSet presAssocID="{8AA813BA-2F1A-344A-B858-4B80DF6DCC7E}" presName="node" presStyleLbl="node1" presStyleIdx="2" presStyleCnt="4">
        <dgm:presLayoutVars>
          <dgm:bulletEnabled val="1"/>
        </dgm:presLayoutVars>
      </dgm:prSet>
      <dgm:spPr/>
      <dgm:t>
        <a:bodyPr/>
        <a:lstStyle/>
        <a:p>
          <a:endParaRPr lang="en-US"/>
        </a:p>
      </dgm:t>
    </dgm:pt>
    <dgm:pt modelId="{C4D17170-D8A4-3444-A2C3-D4392112B368}" type="pres">
      <dgm:prSet presAssocID="{17187829-5282-9943-BBD3-49D54A0A4997}" presName="sibTrans" presStyleLbl="sibTrans2D1" presStyleIdx="2" presStyleCnt="3"/>
      <dgm:spPr/>
      <dgm:t>
        <a:bodyPr/>
        <a:lstStyle/>
        <a:p>
          <a:endParaRPr lang="en-US"/>
        </a:p>
      </dgm:t>
    </dgm:pt>
    <dgm:pt modelId="{E87C6DEF-4E11-834D-8F71-3EB1164A31D3}" type="pres">
      <dgm:prSet presAssocID="{17187829-5282-9943-BBD3-49D54A0A4997}" presName="connectorText" presStyleLbl="sibTrans2D1" presStyleIdx="2" presStyleCnt="3"/>
      <dgm:spPr/>
      <dgm:t>
        <a:bodyPr/>
        <a:lstStyle/>
        <a:p>
          <a:endParaRPr lang="en-US"/>
        </a:p>
      </dgm:t>
    </dgm:pt>
    <dgm:pt modelId="{E6D0380B-F909-0040-9159-6A55A19A45F0}" type="pres">
      <dgm:prSet presAssocID="{CF32AFB8-26B6-6D42-BEAD-12125DCF27FA}" presName="node" presStyleLbl="node1" presStyleIdx="3" presStyleCnt="4">
        <dgm:presLayoutVars>
          <dgm:bulletEnabled val="1"/>
        </dgm:presLayoutVars>
      </dgm:prSet>
      <dgm:spPr/>
      <dgm:t>
        <a:bodyPr/>
        <a:lstStyle/>
        <a:p>
          <a:endParaRPr lang="en-US"/>
        </a:p>
      </dgm:t>
    </dgm:pt>
  </dgm:ptLst>
  <dgm:cxnLst>
    <dgm:cxn modelId="{057525A3-D9AE-274D-8A92-A3ED22ED375A}" srcId="{9AC4573A-790A-2642-AE9C-7E622D4B6D22}" destId="{8AA813BA-2F1A-344A-B858-4B80DF6DCC7E}" srcOrd="2" destOrd="0" parTransId="{3A1E3F37-6A79-1E41-A951-7496973AA1B7}" sibTransId="{17187829-5282-9943-BBD3-49D54A0A4997}"/>
    <dgm:cxn modelId="{864AEBB0-4262-492A-896F-D92D501BA277}" type="presOf" srcId="{4B7AA9CD-9EB5-0044-B007-B2F0C25555EF}" destId="{5EB81CEE-666D-2E49-B1AA-B3625F0D9318}" srcOrd="1" destOrd="0" presId="urn:microsoft.com/office/officeart/2005/8/layout/process1"/>
    <dgm:cxn modelId="{208E3235-7B4E-4071-99EE-E5DAF387987F}" type="presOf" srcId="{17187829-5282-9943-BBD3-49D54A0A4997}" destId="{E87C6DEF-4E11-834D-8F71-3EB1164A31D3}" srcOrd="1" destOrd="0" presId="urn:microsoft.com/office/officeart/2005/8/layout/process1"/>
    <dgm:cxn modelId="{8FBBCBA6-BEDF-4348-84AC-D82777240771}" type="presOf" srcId="{4B7AA9CD-9EB5-0044-B007-B2F0C25555EF}" destId="{9C079E4F-C1D7-884D-90DD-64E0F5D1D4BD}" srcOrd="0" destOrd="0" presId="urn:microsoft.com/office/officeart/2005/8/layout/process1"/>
    <dgm:cxn modelId="{22CF28E3-E8FF-41D2-BEF1-C62ED722B7F8}" type="presOf" srcId="{BF8CF230-D378-034B-A1FF-023949A49E8F}" destId="{B8513165-E23F-5649-907F-5B49D268EF6F}" srcOrd="0" destOrd="0" presId="urn:microsoft.com/office/officeart/2005/8/layout/process1"/>
    <dgm:cxn modelId="{7ED3DB69-E281-D04E-9901-F3818F40FAF6}" srcId="{9AC4573A-790A-2642-AE9C-7E622D4B6D22}" destId="{BF8CF230-D378-034B-A1FF-023949A49E8F}" srcOrd="0" destOrd="0" parTransId="{6265CD52-E5F9-0B48-9323-A1FEB15EEA2F}" sibTransId="{4B7AA9CD-9EB5-0044-B007-B2F0C25555EF}"/>
    <dgm:cxn modelId="{4653E3BA-AF7D-4AF3-8711-F834F0915825}" type="presOf" srcId="{9AC4573A-790A-2642-AE9C-7E622D4B6D22}" destId="{C5A38835-180B-D341-9207-6A0491EA13BC}" srcOrd="0" destOrd="0" presId="urn:microsoft.com/office/officeart/2005/8/layout/process1"/>
    <dgm:cxn modelId="{F50A00DD-A309-497F-830E-B6ED0DCDDB38}" type="presOf" srcId="{CF32AFB8-26B6-6D42-BEAD-12125DCF27FA}" destId="{E6D0380B-F909-0040-9159-6A55A19A45F0}" srcOrd="0" destOrd="0" presId="urn:microsoft.com/office/officeart/2005/8/layout/process1"/>
    <dgm:cxn modelId="{42CAA399-E7C3-954C-A038-7CDB2E6EBAEA}" srcId="{9AC4573A-790A-2642-AE9C-7E622D4B6D22}" destId="{CF32AFB8-26B6-6D42-BEAD-12125DCF27FA}" srcOrd="3" destOrd="0" parTransId="{5813573E-8312-4F43-928D-EC1CE46C5AB7}" sibTransId="{9980B092-1A10-D148-8C11-15EC82FAF597}"/>
    <dgm:cxn modelId="{491D4519-83B1-41BB-97FD-6430E07AF403}" type="presOf" srcId="{A48F2A17-C3FE-C342-A8B3-D9726B2F978C}" destId="{0A8DDA87-C803-ED44-A299-ADB0665AA1A6}" srcOrd="1" destOrd="0" presId="urn:microsoft.com/office/officeart/2005/8/layout/process1"/>
    <dgm:cxn modelId="{69CA0ACC-6230-E249-9093-60F2D3F80C0F}" srcId="{9AC4573A-790A-2642-AE9C-7E622D4B6D22}" destId="{1398806D-34F2-184F-8961-0E894D71A641}" srcOrd="1" destOrd="0" parTransId="{67339B3B-DFC8-884F-B08D-E14ECAACF9E8}" sibTransId="{A48F2A17-C3FE-C342-A8B3-D9726B2F978C}"/>
    <dgm:cxn modelId="{FC4EC160-2EAD-40CE-BDB1-9736CB1B680A}" type="presOf" srcId="{A48F2A17-C3FE-C342-A8B3-D9726B2F978C}" destId="{3A4AB6F8-0C6E-4F48-8AC2-F33EC7BACD2D}" srcOrd="0" destOrd="0" presId="urn:microsoft.com/office/officeart/2005/8/layout/process1"/>
    <dgm:cxn modelId="{2D5FBAA7-7A9B-407C-B88F-F023EC6667E4}" type="presOf" srcId="{1398806D-34F2-184F-8961-0E894D71A641}" destId="{FC23484D-01E8-3D4E-B5A8-FEFE43CCF8F8}" srcOrd="0" destOrd="0" presId="urn:microsoft.com/office/officeart/2005/8/layout/process1"/>
    <dgm:cxn modelId="{9B2F2B8C-D9F4-4195-BA38-57D6E0696D04}" type="presOf" srcId="{17187829-5282-9943-BBD3-49D54A0A4997}" destId="{C4D17170-D8A4-3444-A2C3-D4392112B368}" srcOrd="0" destOrd="0" presId="urn:microsoft.com/office/officeart/2005/8/layout/process1"/>
    <dgm:cxn modelId="{3769311D-E609-4685-8577-8CED38449D05}" type="presOf" srcId="{8AA813BA-2F1A-344A-B858-4B80DF6DCC7E}" destId="{B6F03474-796E-484E-96DE-402ADC60B5F6}" srcOrd="0" destOrd="0" presId="urn:microsoft.com/office/officeart/2005/8/layout/process1"/>
    <dgm:cxn modelId="{24410D1C-3189-4AC6-9C07-3AB7408A283A}" type="presParOf" srcId="{C5A38835-180B-D341-9207-6A0491EA13BC}" destId="{B8513165-E23F-5649-907F-5B49D268EF6F}" srcOrd="0" destOrd="0" presId="urn:microsoft.com/office/officeart/2005/8/layout/process1"/>
    <dgm:cxn modelId="{1387A374-4F5E-463B-BD67-76A6C3201E3E}" type="presParOf" srcId="{C5A38835-180B-D341-9207-6A0491EA13BC}" destId="{9C079E4F-C1D7-884D-90DD-64E0F5D1D4BD}" srcOrd="1" destOrd="0" presId="urn:microsoft.com/office/officeart/2005/8/layout/process1"/>
    <dgm:cxn modelId="{51B54F1B-1F5A-420D-95F3-9EBDF4200CFE}" type="presParOf" srcId="{9C079E4F-C1D7-884D-90DD-64E0F5D1D4BD}" destId="{5EB81CEE-666D-2E49-B1AA-B3625F0D9318}" srcOrd="0" destOrd="0" presId="urn:microsoft.com/office/officeart/2005/8/layout/process1"/>
    <dgm:cxn modelId="{FAB345E4-3EAB-4F9B-8C5A-C80542B566EB}" type="presParOf" srcId="{C5A38835-180B-D341-9207-6A0491EA13BC}" destId="{FC23484D-01E8-3D4E-B5A8-FEFE43CCF8F8}" srcOrd="2" destOrd="0" presId="urn:microsoft.com/office/officeart/2005/8/layout/process1"/>
    <dgm:cxn modelId="{3CD53745-04F8-4692-B05C-7D0F513D2874}" type="presParOf" srcId="{C5A38835-180B-D341-9207-6A0491EA13BC}" destId="{3A4AB6F8-0C6E-4F48-8AC2-F33EC7BACD2D}" srcOrd="3" destOrd="0" presId="urn:microsoft.com/office/officeart/2005/8/layout/process1"/>
    <dgm:cxn modelId="{45739AA2-1003-4BB2-B881-54086EB6F71C}" type="presParOf" srcId="{3A4AB6F8-0C6E-4F48-8AC2-F33EC7BACD2D}" destId="{0A8DDA87-C803-ED44-A299-ADB0665AA1A6}" srcOrd="0" destOrd="0" presId="urn:microsoft.com/office/officeart/2005/8/layout/process1"/>
    <dgm:cxn modelId="{987617F0-00C4-4512-AF44-5656FE6F8C6E}" type="presParOf" srcId="{C5A38835-180B-D341-9207-6A0491EA13BC}" destId="{B6F03474-796E-484E-96DE-402ADC60B5F6}" srcOrd="4" destOrd="0" presId="urn:microsoft.com/office/officeart/2005/8/layout/process1"/>
    <dgm:cxn modelId="{CDA23DC5-44A4-4A40-A3F1-E676FCB18C69}" type="presParOf" srcId="{C5A38835-180B-D341-9207-6A0491EA13BC}" destId="{C4D17170-D8A4-3444-A2C3-D4392112B368}" srcOrd="5" destOrd="0" presId="urn:microsoft.com/office/officeart/2005/8/layout/process1"/>
    <dgm:cxn modelId="{09816DE9-3E89-4786-BDE6-5E1372E7EC15}" type="presParOf" srcId="{C4D17170-D8A4-3444-A2C3-D4392112B368}" destId="{E87C6DEF-4E11-834D-8F71-3EB1164A31D3}" srcOrd="0" destOrd="0" presId="urn:microsoft.com/office/officeart/2005/8/layout/process1"/>
    <dgm:cxn modelId="{A26831BA-4714-4174-B058-B71228558E4B}" type="presParOf" srcId="{C5A38835-180B-D341-9207-6A0491EA13BC}" destId="{E6D0380B-F909-0040-9159-6A55A19A45F0}"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BCAC16-A938-4974-84F5-90FAFA00F48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6240CA01-93F9-4757-9CA7-4EA56E58A1A3}">
      <dgm:prSet phldrT="[Text]" custT="1"/>
      <dgm:spPr/>
      <dgm:t>
        <a:bodyPr/>
        <a:lstStyle/>
        <a:p>
          <a:r>
            <a:rPr lang="en-US" sz="1800" b="1" dirty="0">
              <a:latin typeface="Arial" panose="020B0604020202020204" pitchFamily="34" charset="0"/>
              <a:cs typeface="Arial" panose="020B0604020202020204" pitchFamily="34" charset="0"/>
            </a:rPr>
            <a:t>Socially Isolated, Multiple Scenes </a:t>
          </a:r>
        </a:p>
      </dgm:t>
    </dgm:pt>
    <dgm:pt modelId="{EFCD0B60-FBA1-48E7-94F1-C3A8C5104421}" type="parTrans" cxnId="{42909371-E298-481B-8133-4B2C78EFF189}">
      <dgm:prSet/>
      <dgm:spPr/>
      <dgm:t>
        <a:bodyPr/>
        <a:lstStyle/>
        <a:p>
          <a:endParaRPr lang="en-US"/>
        </a:p>
      </dgm:t>
    </dgm:pt>
    <dgm:pt modelId="{08793239-456B-43ED-B942-E5602E8920BF}" type="sibTrans" cxnId="{42909371-E298-481B-8133-4B2C78EFF189}">
      <dgm:prSet/>
      <dgm:spPr/>
      <dgm:t>
        <a:bodyPr/>
        <a:lstStyle/>
        <a:p>
          <a:endParaRPr lang="en-US"/>
        </a:p>
      </dgm:t>
    </dgm:pt>
    <dgm:pt modelId="{B7E734D1-197A-4A78-B8E9-806A70E96A79}">
      <dgm:prSet/>
      <dgm:spPr/>
      <dgm:t>
        <a:bodyPr/>
        <a:lstStyle/>
        <a:p>
          <a:endParaRPr lang="en-US" dirty="0"/>
        </a:p>
      </dgm:t>
    </dgm:pt>
    <dgm:pt modelId="{85092280-DDBE-429B-AC66-6E03B5253749}" type="parTrans" cxnId="{4157997F-366B-403C-BF24-7771A02B90ED}">
      <dgm:prSet/>
      <dgm:spPr/>
      <dgm:t>
        <a:bodyPr/>
        <a:lstStyle/>
        <a:p>
          <a:endParaRPr lang="en-US"/>
        </a:p>
      </dgm:t>
    </dgm:pt>
    <dgm:pt modelId="{116420C9-1BE6-45F5-B716-0DFF04D4DF26}" type="sibTrans" cxnId="{4157997F-366B-403C-BF24-7771A02B90ED}">
      <dgm:prSet/>
      <dgm:spPr/>
      <dgm:t>
        <a:bodyPr/>
        <a:lstStyle/>
        <a:p>
          <a:endParaRPr lang="en-US"/>
        </a:p>
      </dgm:t>
    </dgm:pt>
    <dgm:pt modelId="{49CF5767-2D9A-46E1-8E17-8A31C50FDA3A}">
      <dgm:prSet/>
      <dgm:spPr/>
      <dgm:t>
        <a:bodyPr/>
        <a:lstStyle/>
        <a:p>
          <a:endParaRPr lang="en-US" dirty="0"/>
        </a:p>
      </dgm:t>
    </dgm:pt>
    <dgm:pt modelId="{366402FF-62F3-4A47-A9AC-9E9B33422B64}" type="parTrans" cxnId="{2455AF7B-B335-474A-BDFE-61C4871E4256}">
      <dgm:prSet/>
      <dgm:spPr/>
      <dgm:t>
        <a:bodyPr/>
        <a:lstStyle/>
        <a:p>
          <a:endParaRPr lang="en-US"/>
        </a:p>
      </dgm:t>
    </dgm:pt>
    <dgm:pt modelId="{C9269432-7F7D-4DE6-8755-98A1550C099F}" type="sibTrans" cxnId="{2455AF7B-B335-474A-BDFE-61C4871E4256}">
      <dgm:prSet/>
      <dgm:spPr/>
      <dgm:t>
        <a:bodyPr/>
        <a:lstStyle/>
        <a:p>
          <a:endParaRPr lang="en-US"/>
        </a:p>
      </dgm:t>
    </dgm:pt>
    <dgm:pt modelId="{E0F68322-3E0F-4D36-A2BE-E9A9EC77F5EE}">
      <dgm:prSet/>
      <dgm:spPr/>
      <dgm:t>
        <a:bodyPr/>
        <a:lstStyle/>
        <a:p>
          <a:endParaRPr lang="en-US" dirty="0"/>
        </a:p>
      </dgm:t>
    </dgm:pt>
    <dgm:pt modelId="{5215C005-B0A9-4AF2-9307-EB527BA50D64}" type="parTrans" cxnId="{C1A912A7-BEB2-4EDF-9CBD-CD7D29086778}">
      <dgm:prSet/>
      <dgm:spPr/>
      <dgm:t>
        <a:bodyPr/>
        <a:lstStyle/>
        <a:p>
          <a:endParaRPr lang="en-US"/>
        </a:p>
      </dgm:t>
    </dgm:pt>
    <dgm:pt modelId="{16EE4C0A-5E28-48AF-8043-F6741172E3A7}" type="sibTrans" cxnId="{C1A912A7-BEB2-4EDF-9CBD-CD7D29086778}">
      <dgm:prSet/>
      <dgm:spPr/>
      <dgm:t>
        <a:bodyPr/>
        <a:lstStyle/>
        <a:p>
          <a:endParaRPr lang="en-US"/>
        </a:p>
      </dgm:t>
    </dgm:pt>
    <dgm:pt modelId="{14587A06-B419-4C70-967A-8C581113F7AE}">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extLst>
        <a:ext uri="{E40237B7-FDA0-4F09-8148-C483321AD2D9}">
          <dgm14:cNvPr xmlns:dgm14="http://schemas.microsoft.com/office/drawing/2010/diagram" id="0" name="" descr="This is a picture of the UC Santa Barbara Campus."/>
        </a:ext>
      </dgm:extLst>
    </dgm:pt>
    <dgm:pt modelId="{6CF7A7E5-31BA-498F-8A8D-042988E023A2}" type="sibTrans" cxnId="{8A3396AE-9279-4F9E-83EC-4B4BD3D7E068}">
      <dgm:prSet/>
      <dgm:spPr/>
      <dgm:t>
        <a:bodyPr/>
        <a:lstStyle/>
        <a:p>
          <a:endParaRPr lang="en-US"/>
        </a:p>
      </dgm:t>
    </dgm:pt>
    <dgm:pt modelId="{B8FE5E31-F306-45F1-8ED6-2F9B17F3833D}" type="parTrans" cxnId="{8A3396AE-9279-4F9E-83EC-4B4BD3D7E068}">
      <dgm:prSet/>
      <dgm:spPr/>
      <dgm:t>
        <a:bodyPr/>
        <a:lstStyle/>
        <a:p>
          <a:endParaRPr lang="en-US"/>
        </a:p>
      </dgm:t>
    </dgm:pt>
    <dgm:pt modelId="{06DBE539-C11A-46A4-AFA9-C73820681890}" type="pres">
      <dgm:prSet presAssocID="{D7BCAC16-A938-4974-84F5-90FAFA00F480}" presName="diagram" presStyleCnt="0">
        <dgm:presLayoutVars>
          <dgm:chMax val="1"/>
          <dgm:dir/>
          <dgm:animLvl val="ctr"/>
          <dgm:resizeHandles val="exact"/>
        </dgm:presLayoutVars>
      </dgm:prSet>
      <dgm:spPr/>
      <dgm:t>
        <a:bodyPr/>
        <a:lstStyle/>
        <a:p>
          <a:endParaRPr lang="en-US"/>
        </a:p>
      </dgm:t>
    </dgm:pt>
    <dgm:pt modelId="{9D83DA18-1B28-4A9A-9A1C-5C67526F0A39}" type="pres">
      <dgm:prSet presAssocID="{D7BCAC16-A938-4974-84F5-90FAFA00F480}" presName="matrix" presStyleCnt="0"/>
      <dgm:spPr/>
    </dgm:pt>
    <dgm:pt modelId="{8D7D86AB-C809-42DD-BA4A-6DB707C478DF}" type="pres">
      <dgm:prSet presAssocID="{D7BCAC16-A938-4974-84F5-90FAFA00F480}" presName="tile1" presStyleLbl="node1" presStyleIdx="0" presStyleCnt="4"/>
      <dgm:spPr/>
      <dgm:t>
        <a:bodyPr/>
        <a:lstStyle/>
        <a:p>
          <a:endParaRPr lang="en-US"/>
        </a:p>
      </dgm:t>
    </dgm:pt>
    <dgm:pt modelId="{E9A97AC4-AF6F-4E04-934C-05203361A783}" type="pres">
      <dgm:prSet presAssocID="{D7BCAC16-A938-4974-84F5-90FAFA00F480}" presName="tile1text" presStyleLbl="node1" presStyleIdx="0" presStyleCnt="4">
        <dgm:presLayoutVars>
          <dgm:chMax val="0"/>
          <dgm:chPref val="0"/>
          <dgm:bulletEnabled val="1"/>
        </dgm:presLayoutVars>
      </dgm:prSet>
      <dgm:spPr/>
      <dgm:t>
        <a:bodyPr/>
        <a:lstStyle/>
        <a:p>
          <a:endParaRPr lang="en-US"/>
        </a:p>
      </dgm:t>
    </dgm:pt>
    <dgm:pt modelId="{4B05E799-B8CF-4559-A1A6-E95CA8332BA4}" type="pres">
      <dgm:prSet presAssocID="{D7BCAC16-A938-4974-84F5-90FAFA00F480}" presName="tile2" presStyleLbl="node1" presStyleIdx="1" presStyleCnt="4"/>
      <dgm:spPr/>
      <dgm:t>
        <a:bodyPr/>
        <a:lstStyle/>
        <a:p>
          <a:endParaRPr lang="en-US"/>
        </a:p>
      </dgm:t>
      <dgm:extLst>
        <a:ext uri="{E40237B7-FDA0-4F09-8148-C483321AD2D9}">
          <dgm14:cNvPr xmlns:dgm14="http://schemas.microsoft.com/office/drawing/2010/diagram" id="0" name="" descr="Information on the shooter"/>
        </a:ext>
      </dgm:extLst>
    </dgm:pt>
    <dgm:pt modelId="{206DA6AE-D417-4E4E-A630-A10B90711759}" type="pres">
      <dgm:prSet presAssocID="{D7BCAC16-A938-4974-84F5-90FAFA00F480}" presName="tile2text" presStyleLbl="node1" presStyleIdx="1" presStyleCnt="4">
        <dgm:presLayoutVars>
          <dgm:chMax val="0"/>
          <dgm:chPref val="0"/>
          <dgm:bulletEnabled val="1"/>
        </dgm:presLayoutVars>
      </dgm:prSet>
      <dgm:spPr/>
      <dgm:t>
        <a:bodyPr/>
        <a:lstStyle/>
        <a:p>
          <a:endParaRPr lang="en-US"/>
        </a:p>
      </dgm:t>
    </dgm:pt>
    <dgm:pt modelId="{A6CD66B6-A3BA-49B2-8CF0-637367521A65}" type="pres">
      <dgm:prSet presAssocID="{D7BCAC16-A938-4974-84F5-90FAFA00F480}" presName="tile3" presStyleLbl="node1" presStyleIdx="2" presStyleCnt="4"/>
      <dgm:spPr/>
      <dgm:extLst>
        <a:ext uri="{E40237B7-FDA0-4F09-8148-C483321AD2D9}">
          <dgm14:cNvPr xmlns:dgm14="http://schemas.microsoft.com/office/drawing/2010/diagram" id="0" name="" descr="Information on lessons learned, including driving and shooting creating concern about multiple shooters."/>
        </a:ext>
      </dgm:extLst>
    </dgm:pt>
    <dgm:pt modelId="{97E2BD55-6447-410C-82F1-7EBCBCF8C887}" type="pres">
      <dgm:prSet presAssocID="{D7BCAC16-A938-4974-84F5-90FAFA00F480}" presName="tile3text" presStyleLbl="node1" presStyleIdx="2" presStyleCnt="4">
        <dgm:presLayoutVars>
          <dgm:chMax val="0"/>
          <dgm:chPref val="0"/>
          <dgm:bulletEnabled val="1"/>
        </dgm:presLayoutVars>
      </dgm:prSet>
      <dgm:spPr/>
    </dgm:pt>
    <dgm:pt modelId="{9F89ED32-7F13-4EEC-A1CA-C19339FCF570}" type="pres">
      <dgm:prSet presAssocID="{D7BCAC16-A938-4974-84F5-90FAFA00F480}" presName="tile4" presStyleLbl="node1" presStyleIdx="3"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This is a picture of a Santa Barbara Police Car with a police man walking near the scene of the incident. "/>
        </a:ext>
      </dgm:extLst>
    </dgm:pt>
    <dgm:pt modelId="{A1E0B4AC-4990-4680-9FB6-6036EC0F000B}" type="pres">
      <dgm:prSet presAssocID="{D7BCAC16-A938-4974-84F5-90FAFA00F480}" presName="tile4text" presStyleLbl="node1" presStyleIdx="3" presStyleCnt="4">
        <dgm:presLayoutVars>
          <dgm:chMax val="0"/>
          <dgm:chPref val="0"/>
          <dgm:bulletEnabled val="1"/>
        </dgm:presLayoutVars>
      </dgm:prSet>
      <dgm:spPr/>
    </dgm:pt>
    <dgm:pt modelId="{BA4918E3-C5CA-4AEC-AE3D-2BAFAFA54A0A}" type="pres">
      <dgm:prSet presAssocID="{D7BCAC16-A938-4974-84F5-90FAFA00F480}" presName="centerTile" presStyleLbl="fgShp" presStyleIdx="0" presStyleCnt="1" custScaleX="86639" custScaleY="63289" custLinFactNeighborX="-2388" custLinFactNeighborY="9774">
        <dgm:presLayoutVars>
          <dgm:chMax val="0"/>
          <dgm:chPref val="0"/>
        </dgm:presLayoutVars>
      </dgm:prSet>
      <dgm:spPr/>
      <dgm:t>
        <a:bodyPr/>
        <a:lstStyle/>
        <a:p>
          <a:endParaRPr lang="en-US"/>
        </a:p>
      </dgm:t>
    </dgm:pt>
  </dgm:ptLst>
  <dgm:cxnLst>
    <dgm:cxn modelId="{DE9C1CF0-689F-4184-AD2B-10D58C34A760}" type="presOf" srcId="{6240CA01-93F9-4757-9CA7-4EA56E58A1A3}" destId="{BA4918E3-C5CA-4AEC-AE3D-2BAFAFA54A0A}" srcOrd="0" destOrd="0" presId="urn:microsoft.com/office/officeart/2005/8/layout/matrix1"/>
    <dgm:cxn modelId="{2455AF7B-B335-474A-BDFE-61C4871E4256}" srcId="{D7BCAC16-A938-4974-84F5-90FAFA00F480}" destId="{49CF5767-2D9A-46E1-8E17-8A31C50FDA3A}" srcOrd="2" destOrd="0" parTransId="{366402FF-62F3-4A47-A9AC-9E9B33422B64}" sibTransId="{C9269432-7F7D-4DE6-8755-98A1550C099F}"/>
    <dgm:cxn modelId="{E5DC371F-80C5-4DCA-812F-04C55935CD1E}" type="presOf" srcId="{14587A06-B419-4C70-967A-8C581113F7AE}" destId="{8D7D86AB-C809-42DD-BA4A-6DB707C478DF}" srcOrd="0" destOrd="0" presId="urn:microsoft.com/office/officeart/2005/8/layout/matrix1"/>
    <dgm:cxn modelId="{42909371-E298-481B-8133-4B2C78EFF189}" srcId="{D7BCAC16-A938-4974-84F5-90FAFA00F480}" destId="{6240CA01-93F9-4757-9CA7-4EA56E58A1A3}" srcOrd="0" destOrd="0" parTransId="{EFCD0B60-FBA1-48E7-94F1-C3A8C5104421}" sibTransId="{08793239-456B-43ED-B942-E5602E8920BF}"/>
    <dgm:cxn modelId="{8A3396AE-9279-4F9E-83EC-4B4BD3D7E068}" srcId="{6240CA01-93F9-4757-9CA7-4EA56E58A1A3}" destId="{14587A06-B419-4C70-967A-8C581113F7AE}" srcOrd="0" destOrd="0" parTransId="{B8FE5E31-F306-45F1-8ED6-2F9B17F3833D}" sibTransId="{6CF7A7E5-31BA-498F-8A8D-042988E023A2}"/>
    <dgm:cxn modelId="{C1A912A7-BEB2-4EDF-9CBD-CD7D29086778}" srcId="{D7BCAC16-A938-4974-84F5-90FAFA00F480}" destId="{E0F68322-3E0F-4D36-A2BE-E9A9EC77F5EE}" srcOrd="3" destOrd="0" parTransId="{5215C005-B0A9-4AF2-9307-EB527BA50D64}" sibTransId="{16EE4C0A-5E28-48AF-8043-F6741172E3A7}"/>
    <dgm:cxn modelId="{58E54F58-E8C2-4635-854C-961095A91112}" type="presOf" srcId="{14587A06-B419-4C70-967A-8C581113F7AE}" destId="{E9A97AC4-AF6F-4E04-934C-05203361A783}" srcOrd="1" destOrd="0" presId="urn:microsoft.com/office/officeart/2005/8/layout/matrix1"/>
    <dgm:cxn modelId="{9D759C62-9876-4B71-BAEB-C6F61D070933}" type="presOf" srcId="{D7BCAC16-A938-4974-84F5-90FAFA00F480}" destId="{06DBE539-C11A-46A4-AFA9-C73820681890}" srcOrd="0" destOrd="0" presId="urn:microsoft.com/office/officeart/2005/8/layout/matrix1"/>
    <dgm:cxn modelId="{4157997F-366B-403C-BF24-7771A02B90ED}" srcId="{D7BCAC16-A938-4974-84F5-90FAFA00F480}" destId="{B7E734D1-197A-4A78-B8E9-806A70E96A79}" srcOrd="1" destOrd="0" parTransId="{85092280-DDBE-429B-AC66-6E03B5253749}" sibTransId="{116420C9-1BE6-45F5-B716-0DFF04D4DF26}"/>
    <dgm:cxn modelId="{17040904-1621-4899-BCE4-968D0299EC80}" type="presParOf" srcId="{06DBE539-C11A-46A4-AFA9-C73820681890}" destId="{9D83DA18-1B28-4A9A-9A1C-5C67526F0A39}" srcOrd="0" destOrd="0" presId="urn:microsoft.com/office/officeart/2005/8/layout/matrix1"/>
    <dgm:cxn modelId="{21DD5F2B-6617-4ACF-9EA1-B840FB53C91F}" type="presParOf" srcId="{9D83DA18-1B28-4A9A-9A1C-5C67526F0A39}" destId="{8D7D86AB-C809-42DD-BA4A-6DB707C478DF}" srcOrd="0" destOrd="0" presId="urn:microsoft.com/office/officeart/2005/8/layout/matrix1"/>
    <dgm:cxn modelId="{028AD847-CA88-4E49-8A5A-AAF95E8DA357}" type="presParOf" srcId="{9D83DA18-1B28-4A9A-9A1C-5C67526F0A39}" destId="{E9A97AC4-AF6F-4E04-934C-05203361A783}" srcOrd="1" destOrd="0" presId="urn:microsoft.com/office/officeart/2005/8/layout/matrix1"/>
    <dgm:cxn modelId="{0B511227-20B0-4C0F-81FC-EAE4CB1D33E5}" type="presParOf" srcId="{9D83DA18-1B28-4A9A-9A1C-5C67526F0A39}" destId="{4B05E799-B8CF-4559-A1A6-E95CA8332BA4}" srcOrd="2" destOrd="0" presId="urn:microsoft.com/office/officeart/2005/8/layout/matrix1"/>
    <dgm:cxn modelId="{A089DB38-2AC7-449A-BF61-4851161C592C}" type="presParOf" srcId="{9D83DA18-1B28-4A9A-9A1C-5C67526F0A39}" destId="{206DA6AE-D417-4E4E-A630-A10B90711759}" srcOrd="3" destOrd="0" presId="urn:microsoft.com/office/officeart/2005/8/layout/matrix1"/>
    <dgm:cxn modelId="{B4A5E011-6174-40DA-AA7F-B5B4EDBE9C28}" type="presParOf" srcId="{9D83DA18-1B28-4A9A-9A1C-5C67526F0A39}" destId="{A6CD66B6-A3BA-49B2-8CF0-637367521A65}" srcOrd="4" destOrd="0" presId="urn:microsoft.com/office/officeart/2005/8/layout/matrix1"/>
    <dgm:cxn modelId="{CA84FC1D-F8BB-4775-803A-7FBBFBB8E816}" type="presParOf" srcId="{9D83DA18-1B28-4A9A-9A1C-5C67526F0A39}" destId="{97E2BD55-6447-410C-82F1-7EBCBCF8C887}" srcOrd="5" destOrd="0" presId="urn:microsoft.com/office/officeart/2005/8/layout/matrix1"/>
    <dgm:cxn modelId="{33A28266-826B-4AE3-8C4E-49699252EAE7}" type="presParOf" srcId="{9D83DA18-1B28-4A9A-9A1C-5C67526F0A39}" destId="{9F89ED32-7F13-4EEC-A1CA-C19339FCF570}" srcOrd="6" destOrd="0" presId="urn:microsoft.com/office/officeart/2005/8/layout/matrix1"/>
    <dgm:cxn modelId="{7F56FD4B-B6CD-478C-8021-E117CC47CA64}" type="presParOf" srcId="{9D83DA18-1B28-4A9A-9A1C-5C67526F0A39}" destId="{A1E0B4AC-4990-4680-9FB6-6036EC0F000B}" srcOrd="7" destOrd="0" presId="urn:microsoft.com/office/officeart/2005/8/layout/matrix1"/>
    <dgm:cxn modelId="{A9E61D7C-CC72-43BE-915A-2538D5BC23F2}" type="presParOf" srcId="{06DBE539-C11A-46A4-AFA9-C73820681890}" destId="{BA4918E3-C5CA-4AEC-AE3D-2BAFAFA54A0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703B71-C462-4E33-B790-A446022788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BDE7A2-533B-4274-8D1D-098B7D64952D}">
      <dgm:prSet custT="1"/>
      <dgm:spPr>
        <a:solidFill>
          <a:schemeClr val="tx2"/>
        </a:solidFill>
      </dgm:spPr>
      <dgm:t>
        <a:bodyPr/>
        <a:lstStyle/>
        <a:p>
          <a:pPr rtl="0"/>
          <a:r>
            <a:rPr lang="en-US" sz="2000" dirty="0">
              <a:latin typeface="Arial" panose="020B0604020202020204" pitchFamily="34" charset="0"/>
              <a:cs typeface="Arial" panose="020B0604020202020204" pitchFamily="34" charset="0"/>
            </a:rPr>
            <a:t>Designate someone to coordinate with emergency responders</a:t>
          </a:r>
        </a:p>
      </dgm:t>
    </dgm:pt>
    <dgm:pt modelId="{1FB61909-150B-453A-92EB-1E8058A311E3}" type="parTrans" cxnId="{1293E601-5934-4DBE-AFEE-6CA3B8B5C9BC}">
      <dgm:prSet/>
      <dgm:spPr/>
      <dgm:t>
        <a:bodyPr/>
        <a:lstStyle/>
        <a:p>
          <a:endParaRPr lang="en-US">
            <a:latin typeface="Arial" panose="020B0604020202020204" pitchFamily="34" charset="0"/>
            <a:cs typeface="Arial" panose="020B0604020202020204" pitchFamily="34" charset="0"/>
          </a:endParaRPr>
        </a:p>
      </dgm:t>
    </dgm:pt>
    <dgm:pt modelId="{5B05F80D-544B-4786-B6B7-8CC36E85ECE4}" type="sibTrans" cxnId="{1293E601-5934-4DBE-AFEE-6CA3B8B5C9BC}">
      <dgm:prSet/>
      <dgm:spPr/>
      <dgm:t>
        <a:bodyPr/>
        <a:lstStyle/>
        <a:p>
          <a:endParaRPr lang="en-US">
            <a:latin typeface="Arial" panose="020B0604020202020204" pitchFamily="34" charset="0"/>
            <a:cs typeface="Arial" panose="020B0604020202020204" pitchFamily="34" charset="0"/>
          </a:endParaRPr>
        </a:p>
      </dgm:t>
    </dgm:pt>
    <dgm:pt modelId="{53D6F75E-9228-4539-928F-DB1E295AE48D}">
      <dgm:prSet/>
      <dgm:spPr/>
      <dgm:t>
        <a:bodyPr/>
        <a:lstStyle/>
        <a:p>
          <a:pPr rtl="0"/>
          <a:r>
            <a:rPr lang="en-US" dirty="0">
              <a:latin typeface="Arial" panose="020B0604020202020204" pitchFamily="34" charset="0"/>
              <a:cs typeface="Arial" panose="020B0604020202020204" pitchFamily="34" charset="0"/>
            </a:rPr>
            <a:t>Knowledgeable of the facility’s security procedures</a:t>
          </a:r>
        </a:p>
      </dgm:t>
    </dgm:pt>
    <dgm:pt modelId="{5DDBDB43-05E0-42F8-97FC-D8E1D57C7584}" type="parTrans" cxnId="{7739A820-B90B-4F7D-A25E-50D24CC3E33E}">
      <dgm:prSet/>
      <dgm:spPr/>
      <dgm:t>
        <a:bodyPr/>
        <a:lstStyle/>
        <a:p>
          <a:endParaRPr lang="en-US">
            <a:latin typeface="Arial" panose="020B0604020202020204" pitchFamily="34" charset="0"/>
            <a:cs typeface="Arial" panose="020B0604020202020204" pitchFamily="34" charset="0"/>
          </a:endParaRPr>
        </a:p>
      </dgm:t>
    </dgm:pt>
    <dgm:pt modelId="{CAB26F37-7591-4CD5-AB59-6BD2B7BFF7BA}" type="sibTrans" cxnId="{7739A820-B90B-4F7D-A25E-50D24CC3E33E}">
      <dgm:prSet/>
      <dgm:spPr/>
      <dgm:t>
        <a:bodyPr/>
        <a:lstStyle/>
        <a:p>
          <a:endParaRPr lang="en-US">
            <a:latin typeface="Arial" panose="020B0604020202020204" pitchFamily="34" charset="0"/>
            <a:cs typeface="Arial" panose="020B0604020202020204" pitchFamily="34" charset="0"/>
          </a:endParaRPr>
        </a:p>
      </dgm:t>
    </dgm:pt>
    <dgm:pt modelId="{6F4862DD-D1A6-4CE5-B1DA-BD842A448ED9}">
      <dgm:prSet/>
      <dgm:spPr/>
      <dgm:t>
        <a:bodyPr/>
        <a:lstStyle/>
        <a:p>
          <a:pPr rtl="0"/>
          <a:r>
            <a:rPr lang="en-US" dirty="0">
              <a:latin typeface="Arial" panose="020B0604020202020204" pitchFamily="34" charset="0"/>
              <a:cs typeface="Arial" panose="020B0604020202020204" pitchFamily="34" charset="0"/>
            </a:rPr>
            <a:t>Knowledgeable of the floor plans</a:t>
          </a:r>
        </a:p>
      </dgm:t>
    </dgm:pt>
    <dgm:pt modelId="{0D80CB7B-486A-470D-A4C1-96A65E6DA295}" type="parTrans" cxnId="{10223711-6B87-4EFB-9CF6-6EEE815B9F64}">
      <dgm:prSet/>
      <dgm:spPr/>
      <dgm:t>
        <a:bodyPr/>
        <a:lstStyle/>
        <a:p>
          <a:endParaRPr lang="en-US">
            <a:latin typeface="Arial" panose="020B0604020202020204" pitchFamily="34" charset="0"/>
            <a:cs typeface="Arial" panose="020B0604020202020204" pitchFamily="34" charset="0"/>
          </a:endParaRPr>
        </a:p>
      </dgm:t>
    </dgm:pt>
    <dgm:pt modelId="{72893010-001F-495A-AA1B-5880B2512D35}" type="sibTrans" cxnId="{10223711-6B87-4EFB-9CF6-6EEE815B9F64}">
      <dgm:prSet/>
      <dgm:spPr/>
      <dgm:t>
        <a:bodyPr/>
        <a:lstStyle/>
        <a:p>
          <a:endParaRPr lang="en-US">
            <a:latin typeface="Arial" panose="020B0604020202020204" pitchFamily="34" charset="0"/>
            <a:cs typeface="Arial" panose="020B0604020202020204" pitchFamily="34" charset="0"/>
          </a:endParaRPr>
        </a:p>
      </dgm:t>
    </dgm:pt>
    <dgm:pt modelId="{35BBB368-F602-41BA-B17F-0F385ECD8496}">
      <dgm:prSet/>
      <dgm:spPr>
        <a:solidFill>
          <a:schemeClr val="tx2"/>
        </a:solidFill>
      </dgm:spPr>
      <dgm:t>
        <a:bodyPr/>
        <a:lstStyle/>
        <a:p>
          <a:pPr rtl="0"/>
          <a:r>
            <a:rPr lang="en-US" dirty="0">
              <a:latin typeface="Arial" panose="020B0604020202020204" pitchFamily="34" charset="0"/>
              <a:cs typeface="Arial" panose="020B0604020202020204" pitchFamily="34" charset="0"/>
            </a:rPr>
            <a:t>Invite first responders to tour your facility</a:t>
          </a:r>
        </a:p>
      </dgm:t>
    </dgm:pt>
    <dgm:pt modelId="{DFEF4A88-395B-4FEF-A7CD-8E04D7F7C528}" type="parTrans" cxnId="{12C81645-24A9-4A79-B891-E9B10F4FA7F7}">
      <dgm:prSet/>
      <dgm:spPr/>
      <dgm:t>
        <a:bodyPr/>
        <a:lstStyle/>
        <a:p>
          <a:endParaRPr lang="en-US">
            <a:latin typeface="Arial" panose="020B0604020202020204" pitchFamily="34" charset="0"/>
            <a:cs typeface="Arial" panose="020B0604020202020204" pitchFamily="34" charset="0"/>
          </a:endParaRPr>
        </a:p>
      </dgm:t>
    </dgm:pt>
    <dgm:pt modelId="{3B45090E-88BA-433B-B485-26BF788FDFCB}" type="sibTrans" cxnId="{12C81645-24A9-4A79-B891-E9B10F4FA7F7}">
      <dgm:prSet/>
      <dgm:spPr/>
      <dgm:t>
        <a:bodyPr/>
        <a:lstStyle/>
        <a:p>
          <a:endParaRPr lang="en-US">
            <a:latin typeface="Arial" panose="020B0604020202020204" pitchFamily="34" charset="0"/>
            <a:cs typeface="Arial" panose="020B0604020202020204" pitchFamily="34" charset="0"/>
          </a:endParaRPr>
        </a:p>
      </dgm:t>
    </dgm:pt>
    <dgm:pt modelId="{2C977602-7175-495C-9790-9FF010C097EF}">
      <dgm:prSet/>
      <dgm:spPr/>
      <dgm:t>
        <a:bodyPr/>
        <a:lstStyle/>
        <a:p>
          <a:pPr rtl="0"/>
          <a:r>
            <a:rPr lang="en-US" dirty="0">
              <a:latin typeface="Arial" panose="020B0604020202020204" pitchFamily="34" charset="0"/>
              <a:cs typeface="Arial" panose="020B0604020202020204" pitchFamily="34" charset="0"/>
            </a:rPr>
            <a:t>Ask for advice and recommendations</a:t>
          </a:r>
        </a:p>
      </dgm:t>
    </dgm:pt>
    <dgm:pt modelId="{AD4D83E5-1B12-45BB-AA9A-47039D5B4CBC}" type="parTrans" cxnId="{79AEF36C-9448-4C84-B14B-FA152E167F74}">
      <dgm:prSet/>
      <dgm:spPr/>
      <dgm:t>
        <a:bodyPr/>
        <a:lstStyle/>
        <a:p>
          <a:endParaRPr lang="en-US">
            <a:latin typeface="Arial" panose="020B0604020202020204" pitchFamily="34" charset="0"/>
            <a:cs typeface="Arial" panose="020B0604020202020204" pitchFamily="34" charset="0"/>
          </a:endParaRPr>
        </a:p>
      </dgm:t>
    </dgm:pt>
    <dgm:pt modelId="{CA7A95EA-061B-4889-80E8-54937C93EA65}" type="sibTrans" cxnId="{79AEF36C-9448-4C84-B14B-FA152E167F74}">
      <dgm:prSet/>
      <dgm:spPr/>
      <dgm:t>
        <a:bodyPr/>
        <a:lstStyle/>
        <a:p>
          <a:endParaRPr lang="en-US">
            <a:latin typeface="Arial" panose="020B0604020202020204" pitchFamily="34" charset="0"/>
            <a:cs typeface="Arial" panose="020B0604020202020204" pitchFamily="34" charset="0"/>
          </a:endParaRPr>
        </a:p>
      </dgm:t>
    </dgm:pt>
    <dgm:pt modelId="{A8F8133D-E8CC-4AC1-894E-0E5CEABDFEEA}">
      <dgm:prSet/>
      <dgm:spPr/>
      <dgm:t>
        <a:bodyPr/>
        <a:lstStyle/>
        <a:p>
          <a:pPr rtl="0"/>
          <a:r>
            <a:rPr lang="en-US" dirty="0">
              <a:latin typeface="Arial" panose="020B0604020202020204" pitchFamily="34" charset="0"/>
              <a:cs typeface="Arial" panose="020B0604020202020204" pitchFamily="34" charset="0"/>
            </a:rPr>
            <a:t>Prepare Go-Bags</a:t>
          </a:r>
        </a:p>
      </dgm:t>
    </dgm:pt>
    <dgm:pt modelId="{846E6C16-CCAE-4C48-890F-393BE2353CE2}" type="parTrans" cxnId="{A4058735-4D74-4AE8-A56C-F22D0C8E237F}">
      <dgm:prSet/>
      <dgm:spPr/>
      <dgm:t>
        <a:bodyPr/>
        <a:lstStyle/>
        <a:p>
          <a:endParaRPr lang="en-US">
            <a:latin typeface="Arial" panose="020B0604020202020204" pitchFamily="34" charset="0"/>
            <a:cs typeface="Arial" panose="020B0604020202020204" pitchFamily="34" charset="0"/>
          </a:endParaRPr>
        </a:p>
      </dgm:t>
    </dgm:pt>
    <dgm:pt modelId="{ADF40591-83F4-4DE7-9D9A-8FBC49926994}" type="sibTrans" cxnId="{A4058735-4D74-4AE8-A56C-F22D0C8E237F}">
      <dgm:prSet/>
      <dgm:spPr/>
      <dgm:t>
        <a:bodyPr/>
        <a:lstStyle/>
        <a:p>
          <a:endParaRPr lang="en-US">
            <a:latin typeface="Arial" panose="020B0604020202020204" pitchFamily="34" charset="0"/>
            <a:cs typeface="Arial" panose="020B0604020202020204" pitchFamily="34" charset="0"/>
          </a:endParaRPr>
        </a:p>
      </dgm:t>
    </dgm:pt>
    <dgm:pt modelId="{3949D762-2490-48E4-A3EE-13F1DF619EBB}" type="pres">
      <dgm:prSet presAssocID="{9A703B71-C462-4E33-B790-A4460227882E}" presName="Name0" presStyleCnt="0">
        <dgm:presLayoutVars>
          <dgm:dir/>
          <dgm:animLvl val="lvl"/>
          <dgm:resizeHandles val="exact"/>
        </dgm:presLayoutVars>
      </dgm:prSet>
      <dgm:spPr/>
      <dgm:t>
        <a:bodyPr/>
        <a:lstStyle/>
        <a:p>
          <a:endParaRPr lang="en-US"/>
        </a:p>
      </dgm:t>
    </dgm:pt>
    <dgm:pt modelId="{8CC21E51-4081-456A-BBDC-79CFDE2B6440}" type="pres">
      <dgm:prSet presAssocID="{2EBDE7A2-533B-4274-8D1D-098B7D64952D}" presName="linNode" presStyleCnt="0"/>
      <dgm:spPr/>
    </dgm:pt>
    <dgm:pt modelId="{92A394A9-A063-4D67-ABD1-490A5BA1BB77}" type="pres">
      <dgm:prSet presAssocID="{2EBDE7A2-533B-4274-8D1D-098B7D64952D}" presName="parentText" presStyleLbl="node1" presStyleIdx="0" presStyleCnt="2">
        <dgm:presLayoutVars>
          <dgm:chMax val="1"/>
          <dgm:bulletEnabled val="1"/>
        </dgm:presLayoutVars>
      </dgm:prSet>
      <dgm:spPr/>
      <dgm:t>
        <a:bodyPr/>
        <a:lstStyle/>
        <a:p>
          <a:endParaRPr lang="en-US"/>
        </a:p>
      </dgm:t>
    </dgm:pt>
    <dgm:pt modelId="{3CCF31AD-9AEF-4B2A-BCFD-B1DC351BBF81}" type="pres">
      <dgm:prSet presAssocID="{2EBDE7A2-533B-4274-8D1D-098B7D64952D}" presName="descendantText" presStyleLbl="alignAccFollowNode1" presStyleIdx="0" presStyleCnt="2">
        <dgm:presLayoutVars>
          <dgm:bulletEnabled val="1"/>
        </dgm:presLayoutVars>
      </dgm:prSet>
      <dgm:spPr/>
      <dgm:t>
        <a:bodyPr/>
        <a:lstStyle/>
        <a:p>
          <a:endParaRPr lang="en-US"/>
        </a:p>
      </dgm:t>
    </dgm:pt>
    <dgm:pt modelId="{835F2F4D-2BEC-454E-ACF4-BA0ACBEFE7E9}" type="pres">
      <dgm:prSet presAssocID="{5B05F80D-544B-4786-B6B7-8CC36E85ECE4}" presName="sp" presStyleCnt="0"/>
      <dgm:spPr/>
    </dgm:pt>
    <dgm:pt modelId="{A2CDAD4D-F306-45C7-8CB5-E3AB9C5F7748}" type="pres">
      <dgm:prSet presAssocID="{35BBB368-F602-41BA-B17F-0F385ECD8496}" presName="linNode" presStyleCnt="0"/>
      <dgm:spPr/>
    </dgm:pt>
    <dgm:pt modelId="{68787B9B-049B-469E-90B7-E34E9793E7E3}" type="pres">
      <dgm:prSet presAssocID="{35BBB368-F602-41BA-B17F-0F385ECD8496}" presName="parentText" presStyleLbl="node1" presStyleIdx="1" presStyleCnt="2">
        <dgm:presLayoutVars>
          <dgm:chMax val="1"/>
          <dgm:bulletEnabled val="1"/>
        </dgm:presLayoutVars>
      </dgm:prSet>
      <dgm:spPr/>
      <dgm:t>
        <a:bodyPr/>
        <a:lstStyle/>
        <a:p>
          <a:endParaRPr lang="en-US"/>
        </a:p>
      </dgm:t>
    </dgm:pt>
    <dgm:pt modelId="{A3ABF293-A074-4B73-AD42-6439416250FE}" type="pres">
      <dgm:prSet presAssocID="{35BBB368-F602-41BA-B17F-0F385ECD8496}" presName="descendantText" presStyleLbl="alignAccFollowNode1" presStyleIdx="1" presStyleCnt="2">
        <dgm:presLayoutVars>
          <dgm:bulletEnabled val="1"/>
        </dgm:presLayoutVars>
      </dgm:prSet>
      <dgm:spPr/>
      <dgm:t>
        <a:bodyPr/>
        <a:lstStyle/>
        <a:p>
          <a:endParaRPr lang="en-US"/>
        </a:p>
      </dgm:t>
    </dgm:pt>
  </dgm:ptLst>
  <dgm:cxnLst>
    <dgm:cxn modelId="{10223711-6B87-4EFB-9CF6-6EEE815B9F64}" srcId="{2EBDE7A2-533B-4274-8D1D-098B7D64952D}" destId="{6F4862DD-D1A6-4CE5-B1DA-BD842A448ED9}" srcOrd="1" destOrd="0" parTransId="{0D80CB7B-486A-470D-A4C1-96A65E6DA295}" sibTransId="{72893010-001F-495A-AA1B-5880B2512D35}"/>
    <dgm:cxn modelId="{7739A820-B90B-4F7D-A25E-50D24CC3E33E}" srcId="{2EBDE7A2-533B-4274-8D1D-098B7D64952D}" destId="{53D6F75E-9228-4539-928F-DB1E295AE48D}" srcOrd="0" destOrd="0" parTransId="{5DDBDB43-05E0-42F8-97FC-D8E1D57C7584}" sibTransId="{CAB26F37-7591-4CD5-AB59-6BD2B7BFF7BA}"/>
    <dgm:cxn modelId="{054D3B47-9991-42B7-AC35-271174B863F4}" type="presOf" srcId="{2C977602-7175-495C-9790-9FF010C097EF}" destId="{A3ABF293-A074-4B73-AD42-6439416250FE}" srcOrd="0" destOrd="0" presId="urn:microsoft.com/office/officeart/2005/8/layout/vList5"/>
    <dgm:cxn modelId="{A274F6D6-AEBC-4D8A-9981-E6725F8A124A}" type="presOf" srcId="{53D6F75E-9228-4539-928F-DB1E295AE48D}" destId="{3CCF31AD-9AEF-4B2A-BCFD-B1DC351BBF81}" srcOrd="0" destOrd="0" presId="urn:microsoft.com/office/officeart/2005/8/layout/vList5"/>
    <dgm:cxn modelId="{FA9EB390-2890-4046-85F7-5C0A58318C89}" type="presOf" srcId="{6F4862DD-D1A6-4CE5-B1DA-BD842A448ED9}" destId="{3CCF31AD-9AEF-4B2A-BCFD-B1DC351BBF81}" srcOrd="0" destOrd="1" presId="urn:microsoft.com/office/officeart/2005/8/layout/vList5"/>
    <dgm:cxn modelId="{CC382705-41FD-4E2A-A7AE-D0B522B0447C}" type="presOf" srcId="{35BBB368-F602-41BA-B17F-0F385ECD8496}" destId="{68787B9B-049B-469E-90B7-E34E9793E7E3}" srcOrd="0" destOrd="0" presId="urn:microsoft.com/office/officeart/2005/8/layout/vList5"/>
    <dgm:cxn modelId="{460AFAE6-0604-4C13-89D5-2BAA3156CE55}" type="presOf" srcId="{A8F8133D-E8CC-4AC1-894E-0E5CEABDFEEA}" destId="{A3ABF293-A074-4B73-AD42-6439416250FE}" srcOrd="0" destOrd="1" presId="urn:microsoft.com/office/officeart/2005/8/layout/vList5"/>
    <dgm:cxn modelId="{1293E601-5934-4DBE-AFEE-6CA3B8B5C9BC}" srcId="{9A703B71-C462-4E33-B790-A4460227882E}" destId="{2EBDE7A2-533B-4274-8D1D-098B7D64952D}" srcOrd="0" destOrd="0" parTransId="{1FB61909-150B-453A-92EB-1E8058A311E3}" sibTransId="{5B05F80D-544B-4786-B6B7-8CC36E85ECE4}"/>
    <dgm:cxn modelId="{E4717939-C4A2-494A-ADA5-8FB45209D825}" type="presOf" srcId="{9A703B71-C462-4E33-B790-A4460227882E}" destId="{3949D762-2490-48E4-A3EE-13F1DF619EBB}" srcOrd="0" destOrd="0" presId="urn:microsoft.com/office/officeart/2005/8/layout/vList5"/>
    <dgm:cxn modelId="{12C81645-24A9-4A79-B891-E9B10F4FA7F7}" srcId="{9A703B71-C462-4E33-B790-A4460227882E}" destId="{35BBB368-F602-41BA-B17F-0F385ECD8496}" srcOrd="1" destOrd="0" parTransId="{DFEF4A88-395B-4FEF-A7CD-8E04D7F7C528}" sibTransId="{3B45090E-88BA-433B-B485-26BF788FDFCB}"/>
    <dgm:cxn modelId="{ACD2CFD5-A47A-4474-A64A-3B0FE109ADEF}" type="presOf" srcId="{2EBDE7A2-533B-4274-8D1D-098B7D64952D}" destId="{92A394A9-A063-4D67-ABD1-490A5BA1BB77}" srcOrd="0" destOrd="0" presId="urn:microsoft.com/office/officeart/2005/8/layout/vList5"/>
    <dgm:cxn modelId="{79AEF36C-9448-4C84-B14B-FA152E167F74}" srcId="{35BBB368-F602-41BA-B17F-0F385ECD8496}" destId="{2C977602-7175-495C-9790-9FF010C097EF}" srcOrd="0" destOrd="0" parTransId="{AD4D83E5-1B12-45BB-AA9A-47039D5B4CBC}" sibTransId="{CA7A95EA-061B-4889-80E8-54937C93EA65}"/>
    <dgm:cxn modelId="{A4058735-4D74-4AE8-A56C-F22D0C8E237F}" srcId="{35BBB368-F602-41BA-B17F-0F385ECD8496}" destId="{A8F8133D-E8CC-4AC1-894E-0E5CEABDFEEA}" srcOrd="1" destOrd="0" parTransId="{846E6C16-CCAE-4C48-890F-393BE2353CE2}" sibTransId="{ADF40591-83F4-4DE7-9D9A-8FBC49926994}"/>
    <dgm:cxn modelId="{B2D500C9-BA32-47F4-AA3E-80AB8772C5C5}" type="presParOf" srcId="{3949D762-2490-48E4-A3EE-13F1DF619EBB}" destId="{8CC21E51-4081-456A-BBDC-79CFDE2B6440}" srcOrd="0" destOrd="0" presId="urn:microsoft.com/office/officeart/2005/8/layout/vList5"/>
    <dgm:cxn modelId="{DFE64003-7F79-47E9-8EAC-33238F66D8A7}" type="presParOf" srcId="{8CC21E51-4081-456A-BBDC-79CFDE2B6440}" destId="{92A394A9-A063-4D67-ABD1-490A5BA1BB77}" srcOrd="0" destOrd="0" presId="urn:microsoft.com/office/officeart/2005/8/layout/vList5"/>
    <dgm:cxn modelId="{C4B3B6A1-A557-47FA-8A45-3B7540CD0403}" type="presParOf" srcId="{8CC21E51-4081-456A-BBDC-79CFDE2B6440}" destId="{3CCF31AD-9AEF-4B2A-BCFD-B1DC351BBF81}" srcOrd="1" destOrd="0" presId="urn:microsoft.com/office/officeart/2005/8/layout/vList5"/>
    <dgm:cxn modelId="{BC33461A-E9BE-4D8E-913D-492FCA0D8683}" type="presParOf" srcId="{3949D762-2490-48E4-A3EE-13F1DF619EBB}" destId="{835F2F4D-2BEC-454E-ACF4-BA0ACBEFE7E9}" srcOrd="1" destOrd="0" presId="urn:microsoft.com/office/officeart/2005/8/layout/vList5"/>
    <dgm:cxn modelId="{04C166DE-944C-4663-B5E7-ADE6C5959925}" type="presParOf" srcId="{3949D762-2490-48E4-A3EE-13F1DF619EBB}" destId="{A2CDAD4D-F306-45C7-8CB5-E3AB9C5F7748}" srcOrd="2" destOrd="0" presId="urn:microsoft.com/office/officeart/2005/8/layout/vList5"/>
    <dgm:cxn modelId="{F65CE0F0-043C-4324-B63D-0F425B61ED7A}" type="presParOf" srcId="{A2CDAD4D-F306-45C7-8CB5-E3AB9C5F7748}" destId="{68787B9B-049B-469E-90B7-E34E9793E7E3}" srcOrd="0" destOrd="0" presId="urn:microsoft.com/office/officeart/2005/8/layout/vList5"/>
    <dgm:cxn modelId="{20DAE436-B420-454B-88B9-654310927EF4}" type="presParOf" srcId="{A2CDAD4D-F306-45C7-8CB5-E3AB9C5F7748}" destId="{A3ABF293-A074-4B73-AD42-6439416250F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2B8517-9B88-45B8-9CC4-02A70E25AC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676740-79A2-4A15-95E4-1460F59CF802}">
      <dgm:prSet custT="1"/>
      <dgm:spPr>
        <a:solidFill>
          <a:schemeClr val="tx2"/>
        </a:solidFill>
      </dgm:spPr>
      <dgm:t>
        <a:bodyPr/>
        <a:lstStyle/>
        <a:p>
          <a:pPr rtl="0"/>
          <a:r>
            <a:rPr lang="en-US" sz="2000" dirty="0">
              <a:latin typeface="Arial" panose="020B0604020202020204" pitchFamily="34" charset="0"/>
              <a:cs typeface="Arial" panose="020B0604020202020204" pitchFamily="34" charset="0"/>
            </a:rPr>
            <a:t>Sample Go-Bag contents:</a:t>
          </a:r>
        </a:p>
      </dgm:t>
    </dgm:pt>
    <dgm:pt modelId="{7BBB5BB8-BD1C-450C-A85A-BE18756ED349}" type="parTrans" cxnId="{776C731D-4034-4963-BCE9-64B0F9837C9E}">
      <dgm:prSet/>
      <dgm:spPr/>
      <dgm:t>
        <a:bodyPr/>
        <a:lstStyle/>
        <a:p>
          <a:endParaRPr lang="en-US"/>
        </a:p>
      </dgm:t>
    </dgm:pt>
    <dgm:pt modelId="{3BD04D76-BEB7-4FE9-8D14-8365E617CE0C}" type="sibTrans" cxnId="{776C731D-4034-4963-BCE9-64B0F9837C9E}">
      <dgm:prSet/>
      <dgm:spPr/>
      <dgm:t>
        <a:bodyPr/>
        <a:lstStyle/>
        <a:p>
          <a:endParaRPr lang="en-US"/>
        </a:p>
      </dgm:t>
    </dgm:pt>
    <dgm:pt modelId="{88A5F9CE-AA9E-4F60-B39D-5B589F182EEC}">
      <dgm:prSet/>
      <dgm:spPr/>
      <dgm:t>
        <a:bodyPr/>
        <a:lstStyle/>
        <a:p>
          <a:pPr rtl="0"/>
          <a:r>
            <a:rPr lang="en-US" dirty="0">
              <a:latin typeface="Arial" panose="020B0604020202020204" pitchFamily="34" charset="0"/>
              <a:cs typeface="Arial" panose="020B0604020202020204" pitchFamily="34" charset="0"/>
            </a:rPr>
            <a:t>Maps w/ floor plans</a:t>
          </a:r>
        </a:p>
      </dgm:t>
    </dgm:pt>
    <dgm:pt modelId="{22FBACD4-439A-45AC-A744-359EC3047DE0}" type="parTrans" cxnId="{0AD5B9F9-B8D4-4860-96FB-8C601D982147}">
      <dgm:prSet/>
      <dgm:spPr/>
      <dgm:t>
        <a:bodyPr/>
        <a:lstStyle/>
        <a:p>
          <a:endParaRPr lang="en-US"/>
        </a:p>
      </dgm:t>
    </dgm:pt>
    <dgm:pt modelId="{C51CAD85-0D4F-440D-97B7-6C301026B676}" type="sibTrans" cxnId="{0AD5B9F9-B8D4-4860-96FB-8C601D982147}">
      <dgm:prSet/>
      <dgm:spPr/>
      <dgm:t>
        <a:bodyPr/>
        <a:lstStyle/>
        <a:p>
          <a:endParaRPr lang="en-US"/>
        </a:p>
      </dgm:t>
    </dgm:pt>
    <dgm:pt modelId="{17D97AB7-FC49-4DC1-ADE5-FF58C93F7379}">
      <dgm:prSet/>
      <dgm:spPr/>
      <dgm:t>
        <a:bodyPr/>
        <a:lstStyle/>
        <a:p>
          <a:pPr rtl="0"/>
          <a:r>
            <a:rPr lang="en-US" dirty="0">
              <a:latin typeface="Arial" panose="020B0604020202020204" pitchFamily="34" charset="0"/>
              <a:cs typeface="Arial" panose="020B0604020202020204" pitchFamily="34" charset="0"/>
            </a:rPr>
            <a:t>Master keys</a:t>
          </a:r>
        </a:p>
      </dgm:t>
    </dgm:pt>
    <dgm:pt modelId="{84654E60-3B4A-450C-A389-0423DD581943}" type="parTrans" cxnId="{82F3423C-4652-4D15-A26B-F9C33DDE24B1}">
      <dgm:prSet/>
      <dgm:spPr/>
      <dgm:t>
        <a:bodyPr/>
        <a:lstStyle/>
        <a:p>
          <a:endParaRPr lang="en-US"/>
        </a:p>
      </dgm:t>
    </dgm:pt>
    <dgm:pt modelId="{A5DB68DD-6C22-465A-A48A-053969C74653}" type="sibTrans" cxnId="{82F3423C-4652-4D15-A26B-F9C33DDE24B1}">
      <dgm:prSet/>
      <dgm:spPr/>
      <dgm:t>
        <a:bodyPr/>
        <a:lstStyle/>
        <a:p>
          <a:endParaRPr lang="en-US"/>
        </a:p>
      </dgm:t>
    </dgm:pt>
    <dgm:pt modelId="{FBC960F3-C408-4970-913E-63740BC4F01A}">
      <dgm:prSet/>
      <dgm:spPr/>
      <dgm:t>
        <a:bodyPr/>
        <a:lstStyle/>
        <a:p>
          <a:pPr rtl="0"/>
          <a:r>
            <a:rPr lang="en-US" dirty="0">
              <a:latin typeface="Arial" panose="020B0604020202020204" pitchFamily="34" charset="0"/>
              <a:cs typeface="Arial" panose="020B0604020202020204" pitchFamily="34" charset="0"/>
            </a:rPr>
            <a:t>Controlled access swipe cards</a:t>
          </a:r>
        </a:p>
      </dgm:t>
    </dgm:pt>
    <dgm:pt modelId="{164FDCF8-81AE-4913-983C-CCC26EFAF7DB}" type="parTrans" cxnId="{32E2592A-D2E3-4369-AD4A-056F7B7D5478}">
      <dgm:prSet/>
      <dgm:spPr/>
      <dgm:t>
        <a:bodyPr/>
        <a:lstStyle/>
        <a:p>
          <a:endParaRPr lang="en-US"/>
        </a:p>
      </dgm:t>
    </dgm:pt>
    <dgm:pt modelId="{D4E5EDF2-E3AA-4C7D-9B04-67CA92896EF1}" type="sibTrans" cxnId="{32E2592A-D2E3-4369-AD4A-056F7B7D5478}">
      <dgm:prSet/>
      <dgm:spPr/>
      <dgm:t>
        <a:bodyPr/>
        <a:lstStyle/>
        <a:p>
          <a:endParaRPr lang="en-US"/>
        </a:p>
      </dgm:t>
    </dgm:pt>
    <dgm:pt modelId="{3F24780E-0921-4521-BC12-78E741C22BFF}">
      <dgm:prSet/>
      <dgm:spPr/>
      <dgm:t>
        <a:bodyPr/>
        <a:lstStyle/>
        <a:p>
          <a:pPr rtl="0"/>
          <a:r>
            <a:rPr lang="en-US" dirty="0">
              <a:latin typeface="Arial" panose="020B0604020202020204" pitchFamily="34" charset="0"/>
              <a:cs typeface="Arial" panose="020B0604020202020204" pitchFamily="34" charset="0"/>
            </a:rPr>
            <a:t>Sharpies or large black grease pencils</a:t>
          </a:r>
        </a:p>
      </dgm:t>
    </dgm:pt>
    <dgm:pt modelId="{6420885B-C77E-417E-815E-5BAAA89F56F4}" type="parTrans" cxnId="{C0782D1E-A812-42FE-8796-BF44A71BE31C}">
      <dgm:prSet/>
      <dgm:spPr/>
      <dgm:t>
        <a:bodyPr/>
        <a:lstStyle/>
        <a:p>
          <a:endParaRPr lang="en-US"/>
        </a:p>
      </dgm:t>
    </dgm:pt>
    <dgm:pt modelId="{49013C69-670B-46A2-A625-B5FE72955139}" type="sibTrans" cxnId="{C0782D1E-A812-42FE-8796-BF44A71BE31C}">
      <dgm:prSet/>
      <dgm:spPr/>
      <dgm:t>
        <a:bodyPr/>
        <a:lstStyle/>
        <a:p>
          <a:endParaRPr lang="en-US"/>
        </a:p>
      </dgm:t>
    </dgm:pt>
    <dgm:pt modelId="{D87930DA-2026-43A7-BED5-01A29822BDBC}">
      <dgm:prSet/>
      <dgm:spPr/>
      <dgm:t>
        <a:bodyPr/>
        <a:lstStyle/>
        <a:p>
          <a:pPr rtl="0"/>
          <a:r>
            <a:rPr lang="en-US" dirty="0">
              <a:latin typeface="Arial" panose="020B0604020202020204" pitchFamily="34" charset="0"/>
              <a:cs typeface="Arial" panose="020B0604020202020204" pitchFamily="34" charset="0"/>
            </a:rPr>
            <a:t>Tourniquets/quick clot kits</a:t>
          </a:r>
        </a:p>
      </dgm:t>
    </dgm:pt>
    <dgm:pt modelId="{B33F58E6-14C8-4FCF-AFE8-BB1869719891}" type="parTrans" cxnId="{21AB07F2-1CF3-4623-BDB7-A49EAF44010D}">
      <dgm:prSet/>
      <dgm:spPr/>
      <dgm:t>
        <a:bodyPr/>
        <a:lstStyle/>
        <a:p>
          <a:endParaRPr lang="en-US"/>
        </a:p>
      </dgm:t>
    </dgm:pt>
    <dgm:pt modelId="{BDB5A737-9B77-4DA4-8367-98F94DC20F8C}" type="sibTrans" cxnId="{21AB07F2-1CF3-4623-BDB7-A49EAF44010D}">
      <dgm:prSet/>
      <dgm:spPr/>
      <dgm:t>
        <a:bodyPr/>
        <a:lstStyle/>
        <a:p>
          <a:endParaRPr lang="en-US"/>
        </a:p>
      </dgm:t>
    </dgm:pt>
    <dgm:pt modelId="{49D77CE6-0C18-447F-BECD-0223B71AAC70}">
      <dgm:prSet/>
      <dgm:spPr/>
      <dgm:t>
        <a:bodyPr/>
        <a:lstStyle/>
        <a:p>
          <a:pPr rtl="0"/>
          <a:r>
            <a:rPr lang="en-US" dirty="0">
              <a:latin typeface="Arial" panose="020B0604020202020204" pitchFamily="34" charset="0"/>
              <a:cs typeface="Arial" panose="020B0604020202020204" pitchFamily="34" charset="0"/>
            </a:rPr>
            <a:t>Radios connected with site security</a:t>
          </a:r>
        </a:p>
      </dgm:t>
    </dgm:pt>
    <dgm:pt modelId="{22A87C56-A65E-4A5E-9F1F-39A1B0AC5ECB}" type="parTrans" cxnId="{4F1FE5F3-7588-47B3-BE9B-545ABC633CC9}">
      <dgm:prSet/>
      <dgm:spPr/>
      <dgm:t>
        <a:bodyPr/>
        <a:lstStyle/>
        <a:p>
          <a:endParaRPr lang="en-US"/>
        </a:p>
      </dgm:t>
    </dgm:pt>
    <dgm:pt modelId="{EF20C0E7-228E-4412-BE90-5C2AD4DDE895}" type="sibTrans" cxnId="{4F1FE5F3-7588-47B3-BE9B-545ABC633CC9}">
      <dgm:prSet/>
      <dgm:spPr/>
      <dgm:t>
        <a:bodyPr/>
        <a:lstStyle/>
        <a:p>
          <a:endParaRPr lang="en-US"/>
        </a:p>
      </dgm:t>
    </dgm:pt>
    <dgm:pt modelId="{4F5AC844-4A0B-4180-9123-8E2624DA3C9C}">
      <dgm:prSet/>
      <dgm:spPr/>
      <dgm:t>
        <a:bodyPr/>
        <a:lstStyle/>
        <a:p>
          <a:pPr rtl="0"/>
          <a:r>
            <a:rPr lang="en-US" dirty="0">
              <a:latin typeface="Arial" panose="020B0604020202020204" pitchFamily="34" charset="0"/>
              <a:cs typeface="Arial" panose="020B0604020202020204" pitchFamily="34" charset="0"/>
            </a:rPr>
            <a:t>Flashlights</a:t>
          </a:r>
        </a:p>
      </dgm:t>
    </dgm:pt>
    <dgm:pt modelId="{4623D52C-E6A6-43C7-98E5-6D5699C1F265}" type="parTrans" cxnId="{7A81722F-D2D2-45D5-BADB-E23A2801B1DB}">
      <dgm:prSet/>
      <dgm:spPr/>
      <dgm:t>
        <a:bodyPr/>
        <a:lstStyle/>
        <a:p>
          <a:endParaRPr lang="en-US"/>
        </a:p>
      </dgm:t>
    </dgm:pt>
    <dgm:pt modelId="{119C31A3-30FB-40D2-AF94-D497A825FDD3}" type="sibTrans" cxnId="{7A81722F-D2D2-45D5-BADB-E23A2801B1DB}">
      <dgm:prSet/>
      <dgm:spPr/>
      <dgm:t>
        <a:bodyPr/>
        <a:lstStyle/>
        <a:p>
          <a:endParaRPr lang="en-US"/>
        </a:p>
      </dgm:t>
    </dgm:pt>
    <dgm:pt modelId="{A5114E5C-7E8E-4AE7-863D-BFF2F8C22D0D}" type="pres">
      <dgm:prSet presAssocID="{192B8517-9B88-45B8-9CC4-02A70E25ACE6}" presName="linear" presStyleCnt="0">
        <dgm:presLayoutVars>
          <dgm:animLvl val="lvl"/>
          <dgm:resizeHandles val="exact"/>
        </dgm:presLayoutVars>
      </dgm:prSet>
      <dgm:spPr/>
      <dgm:t>
        <a:bodyPr/>
        <a:lstStyle/>
        <a:p>
          <a:endParaRPr lang="en-US"/>
        </a:p>
      </dgm:t>
    </dgm:pt>
    <dgm:pt modelId="{B7BD5377-DB69-4449-8724-C320FF8BE49E}" type="pres">
      <dgm:prSet presAssocID="{9A676740-79A2-4A15-95E4-1460F59CF802}" presName="parentText" presStyleLbl="node1" presStyleIdx="0" presStyleCnt="1" custLinFactX="-18107" custLinFactNeighborX="-100000" custLinFactNeighborY="-69252">
        <dgm:presLayoutVars>
          <dgm:chMax val="0"/>
          <dgm:bulletEnabled val="1"/>
        </dgm:presLayoutVars>
      </dgm:prSet>
      <dgm:spPr/>
      <dgm:t>
        <a:bodyPr/>
        <a:lstStyle/>
        <a:p>
          <a:endParaRPr lang="en-US"/>
        </a:p>
      </dgm:t>
    </dgm:pt>
    <dgm:pt modelId="{2CA2831D-0C62-4C43-A47D-5BF85613607A}" type="pres">
      <dgm:prSet presAssocID="{9A676740-79A2-4A15-95E4-1460F59CF802}" presName="childText" presStyleLbl="revTx" presStyleIdx="0" presStyleCnt="1">
        <dgm:presLayoutVars>
          <dgm:bulletEnabled val="1"/>
        </dgm:presLayoutVars>
      </dgm:prSet>
      <dgm:spPr/>
      <dgm:t>
        <a:bodyPr/>
        <a:lstStyle/>
        <a:p>
          <a:endParaRPr lang="en-US"/>
        </a:p>
      </dgm:t>
    </dgm:pt>
  </dgm:ptLst>
  <dgm:cxnLst>
    <dgm:cxn modelId="{4F1FE5F3-7588-47B3-BE9B-545ABC633CC9}" srcId="{9A676740-79A2-4A15-95E4-1460F59CF802}" destId="{49D77CE6-0C18-447F-BECD-0223B71AAC70}" srcOrd="5" destOrd="0" parTransId="{22A87C56-A65E-4A5E-9F1F-39A1B0AC5ECB}" sibTransId="{EF20C0E7-228E-4412-BE90-5C2AD4DDE895}"/>
    <dgm:cxn modelId="{C0782D1E-A812-42FE-8796-BF44A71BE31C}" srcId="{9A676740-79A2-4A15-95E4-1460F59CF802}" destId="{3F24780E-0921-4521-BC12-78E741C22BFF}" srcOrd="3" destOrd="0" parTransId="{6420885B-C77E-417E-815E-5BAAA89F56F4}" sibTransId="{49013C69-670B-46A2-A625-B5FE72955139}"/>
    <dgm:cxn modelId="{ED73E2F8-201E-47F8-BA14-F89AE40BAF1A}" type="presOf" srcId="{88A5F9CE-AA9E-4F60-B39D-5B589F182EEC}" destId="{2CA2831D-0C62-4C43-A47D-5BF85613607A}" srcOrd="0" destOrd="0" presId="urn:microsoft.com/office/officeart/2005/8/layout/vList2"/>
    <dgm:cxn modelId="{E829CF66-8463-4C5D-A5E3-93D7186E796A}" type="presOf" srcId="{FBC960F3-C408-4970-913E-63740BC4F01A}" destId="{2CA2831D-0C62-4C43-A47D-5BF85613607A}" srcOrd="0" destOrd="2" presId="urn:microsoft.com/office/officeart/2005/8/layout/vList2"/>
    <dgm:cxn modelId="{0AD5B9F9-B8D4-4860-96FB-8C601D982147}" srcId="{9A676740-79A2-4A15-95E4-1460F59CF802}" destId="{88A5F9CE-AA9E-4F60-B39D-5B589F182EEC}" srcOrd="0" destOrd="0" parTransId="{22FBACD4-439A-45AC-A744-359EC3047DE0}" sibTransId="{C51CAD85-0D4F-440D-97B7-6C301026B676}"/>
    <dgm:cxn modelId="{21AB07F2-1CF3-4623-BDB7-A49EAF44010D}" srcId="{9A676740-79A2-4A15-95E4-1460F59CF802}" destId="{D87930DA-2026-43A7-BED5-01A29822BDBC}" srcOrd="4" destOrd="0" parTransId="{B33F58E6-14C8-4FCF-AFE8-BB1869719891}" sibTransId="{BDB5A737-9B77-4DA4-8367-98F94DC20F8C}"/>
    <dgm:cxn modelId="{7A81722F-D2D2-45D5-BADB-E23A2801B1DB}" srcId="{9A676740-79A2-4A15-95E4-1460F59CF802}" destId="{4F5AC844-4A0B-4180-9123-8E2624DA3C9C}" srcOrd="6" destOrd="0" parTransId="{4623D52C-E6A6-43C7-98E5-6D5699C1F265}" sibTransId="{119C31A3-30FB-40D2-AF94-D497A825FDD3}"/>
    <dgm:cxn modelId="{776C731D-4034-4963-BCE9-64B0F9837C9E}" srcId="{192B8517-9B88-45B8-9CC4-02A70E25ACE6}" destId="{9A676740-79A2-4A15-95E4-1460F59CF802}" srcOrd="0" destOrd="0" parTransId="{7BBB5BB8-BD1C-450C-A85A-BE18756ED349}" sibTransId="{3BD04D76-BEB7-4FE9-8D14-8365E617CE0C}"/>
    <dgm:cxn modelId="{604A4AEB-AA38-4C4B-80F8-A62A7DB860DA}" type="presOf" srcId="{9A676740-79A2-4A15-95E4-1460F59CF802}" destId="{B7BD5377-DB69-4449-8724-C320FF8BE49E}" srcOrd="0" destOrd="0" presId="urn:microsoft.com/office/officeart/2005/8/layout/vList2"/>
    <dgm:cxn modelId="{7C7297DE-CE45-40ED-9087-B4D32DEDE6B4}" type="presOf" srcId="{192B8517-9B88-45B8-9CC4-02A70E25ACE6}" destId="{A5114E5C-7E8E-4AE7-863D-BFF2F8C22D0D}" srcOrd="0" destOrd="0" presId="urn:microsoft.com/office/officeart/2005/8/layout/vList2"/>
    <dgm:cxn modelId="{32E2592A-D2E3-4369-AD4A-056F7B7D5478}" srcId="{9A676740-79A2-4A15-95E4-1460F59CF802}" destId="{FBC960F3-C408-4970-913E-63740BC4F01A}" srcOrd="2" destOrd="0" parTransId="{164FDCF8-81AE-4913-983C-CCC26EFAF7DB}" sibTransId="{D4E5EDF2-E3AA-4C7D-9B04-67CA92896EF1}"/>
    <dgm:cxn modelId="{4BBB26EE-1A96-4E84-A473-DDE2F2EC2C02}" type="presOf" srcId="{4F5AC844-4A0B-4180-9123-8E2624DA3C9C}" destId="{2CA2831D-0C62-4C43-A47D-5BF85613607A}" srcOrd="0" destOrd="6" presId="urn:microsoft.com/office/officeart/2005/8/layout/vList2"/>
    <dgm:cxn modelId="{40B8C518-13DC-4FAB-B4AC-8E49E8182956}" type="presOf" srcId="{49D77CE6-0C18-447F-BECD-0223B71AAC70}" destId="{2CA2831D-0C62-4C43-A47D-5BF85613607A}" srcOrd="0" destOrd="5" presId="urn:microsoft.com/office/officeart/2005/8/layout/vList2"/>
    <dgm:cxn modelId="{DAD6A00C-04AB-413C-AD9A-D15F3A9BA559}" type="presOf" srcId="{3F24780E-0921-4521-BC12-78E741C22BFF}" destId="{2CA2831D-0C62-4C43-A47D-5BF85613607A}" srcOrd="0" destOrd="3" presId="urn:microsoft.com/office/officeart/2005/8/layout/vList2"/>
    <dgm:cxn modelId="{C82B15D3-5FF3-4287-9127-58B1E1B79A77}" type="presOf" srcId="{D87930DA-2026-43A7-BED5-01A29822BDBC}" destId="{2CA2831D-0C62-4C43-A47D-5BF85613607A}" srcOrd="0" destOrd="4" presId="urn:microsoft.com/office/officeart/2005/8/layout/vList2"/>
    <dgm:cxn modelId="{82F3423C-4652-4D15-A26B-F9C33DDE24B1}" srcId="{9A676740-79A2-4A15-95E4-1460F59CF802}" destId="{17D97AB7-FC49-4DC1-ADE5-FF58C93F7379}" srcOrd="1" destOrd="0" parTransId="{84654E60-3B4A-450C-A389-0423DD581943}" sibTransId="{A5DB68DD-6C22-465A-A48A-053969C74653}"/>
    <dgm:cxn modelId="{7B5B3F9E-028E-4E6D-9BC2-8A4AD7219D8A}" type="presOf" srcId="{17D97AB7-FC49-4DC1-ADE5-FF58C93F7379}" destId="{2CA2831D-0C62-4C43-A47D-5BF85613607A}" srcOrd="0" destOrd="1" presId="urn:microsoft.com/office/officeart/2005/8/layout/vList2"/>
    <dgm:cxn modelId="{CC1F31B9-8750-4C62-AF3C-08E7F8041907}" type="presParOf" srcId="{A5114E5C-7E8E-4AE7-863D-BFF2F8C22D0D}" destId="{B7BD5377-DB69-4449-8724-C320FF8BE49E}" srcOrd="0" destOrd="0" presId="urn:microsoft.com/office/officeart/2005/8/layout/vList2"/>
    <dgm:cxn modelId="{432F8960-8EB2-4D03-A712-1A5B74CF08F1}" type="presParOf" srcId="{A5114E5C-7E8E-4AE7-863D-BFF2F8C22D0D}" destId="{2CA2831D-0C62-4C43-A47D-5BF85613607A}"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3294AD-889E-A540-B9BC-7E13ED94F610}"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29C028C0-12ED-6948-A088-BA8D9FB01777}">
      <dgm:prSet phldrT="[Text]" custT="1"/>
      <dgm:spPr/>
      <dgm:t>
        <a:bodyPr/>
        <a:lstStyle/>
        <a:p>
          <a:r>
            <a:rPr lang="en-US" sz="1200" dirty="0">
              <a:latin typeface="Arial" panose="020B0604020202020204" pitchFamily="34" charset="0"/>
              <a:cs typeface="Arial" panose="020B0604020202020204" pitchFamily="34" charset="0"/>
            </a:rPr>
            <a:t>Supervision</a:t>
          </a:r>
        </a:p>
      </dgm:t>
    </dgm:pt>
    <dgm:pt modelId="{908BF5AE-669E-0F4B-B603-329A546AA59D}" type="parTrans" cxnId="{24276713-C132-664F-8F86-4FCBB1CEAC36}">
      <dgm:prSet/>
      <dgm:spPr/>
      <dgm:t>
        <a:bodyPr/>
        <a:lstStyle/>
        <a:p>
          <a:endParaRPr lang="en-US" sz="1200">
            <a:latin typeface="Arial" panose="020B0604020202020204" pitchFamily="34" charset="0"/>
            <a:cs typeface="Arial" panose="020B0604020202020204" pitchFamily="34" charset="0"/>
          </a:endParaRPr>
        </a:p>
      </dgm:t>
    </dgm:pt>
    <dgm:pt modelId="{567FF154-C540-7944-9F6C-EBDF079D581B}" type="sibTrans" cxnId="{24276713-C132-664F-8F86-4FCBB1CEAC36}">
      <dgm:prSet custT="1"/>
      <dgm:spPr/>
      <dgm:t>
        <a:bodyPr/>
        <a:lstStyle/>
        <a:p>
          <a:endParaRPr lang="en-US" sz="1200">
            <a:latin typeface="Arial" panose="020B0604020202020204" pitchFamily="34" charset="0"/>
            <a:cs typeface="Arial" panose="020B0604020202020204" pitchFamily="34" charset="0"/>
          </a:endParaRPr>
        </a:p>
      </dgm:t>
    </dgm:pt>
    <dgm:pt modelId="{09413FD0-7A4B-F546-9025-988CCC9954AE}">
      <dgm:prSet phldrT="[Text]" custT="1"/>
      <dgm:spPr/>
      <dgm:t>
        <a:bodyPr/>
        <a:lstStyle/>
        <a:p>
          <a:r>
            <a:rPr lang="en-US" sz="1200" dirty="0">
              <a:latin typeface="Arial" panose="020B0604020202020204" pitchFamily="34" charset="0"/>
              <a:cs typeface="Arial" panose="020B0604020202020204" pitchFamily="34" charset="0"/>
            </a:rPr>
            <a:t>Communication</a:t>
          </a:r>
        </a:p>
      </dgm:t>
    </dgm:pt>
    <dgm:pt modelId="{F6AD96EC-34D0-0B47-9890-BAAC163CE7B4}" type="parTrans" cxnId="{FA493214-2377-5C4A-BBBB-B739FD3C7AC2}">
      <dgm:prSet/>
      <dgm:spPr/>
      <dgm:t>
        <a:bodyPr/>
        <a:lstStyle/>
        <a:p>
          <a:endParaRPr lang="en-US" sz="1200">
            <a:latin typeface="Arial" panose="020B0604020202020204" pitchFamily="34" charset="0"/>
            <a:cs typeface="Arial" panose="020B0604020202020204" pitchFamily="34" charset="0"/>
          </a:endParaRPr>
        </a:p>
      </dgm:t>
    </dgm:pt>
    <dgm:pt modelId="{BBCDEEAE-9DA7-7644-A71F-7FD93E91CEF7}" type="sibTrans" cxnId="{FA493214-2377-5C4A-BBBB-B739FD3C7AC2}">
      <dgm:prSet custT="1"/>
      <dgm:spPr/>
      <dgm:t>
        <a:bodyPr/>
        <a:lstStyle/>
        <a:p>
          <a:endParaRPr lang="en-US" sz="1200">
            <a:latin typeface="Arial" panose="020B0604020202020204" pitchFamily="34" charset="0"/>
            <a:cs typeface="Arial" panose="020B0604020202020204" pitchFamily="34" charset="0"/>
          </a:endParaRPr>
        </a:p>
      </dgm:t>
    </dgm:pt>
    <dgm:pt modelId="{B6273ECC-1322-764E-920B-10C400412EC9}">
      <dgm:prSet phldrT="[Text]" custT="1"/>
      <dgm:spPr/>
      <dgm:t>
        <a:bodyPr/>
        <a:lstStyle/>
        <a:p>
          <a:r>
            <a:rPr lang="en-US" sz="1200" dirty="0">
              <a:latin typeface="Arial" panose="020B0604020202020204" pitchFamily="34" charset="0"/>
              <a:cs typeface="Arial" panose="020B0604020202020204" pitchFamily="34" charset="0"/>
            </a:rPr>
            <a:t>Mobility</a:t>
          </a:r>
        </a:p>
      </dgm:t>
    </dgm:pt>
    <dgm:pt modelId="{F6DB5540-5B54-0149-A529-9E9FFDA4FBA9}" type="parTrans" cxnId="{D6EBAF5A-81B6-774A-AEC6-6CDDF0E5C0B7}">
      <dgm:prSet/>
      <dgm:spPr/>
      <dgm:t>
        <a:bodyPr/>
        <a:lstStyle/>
        <a:p>
          <a:endParaRPr lang="en-US" sz="1200">
            <a:latin typeface="Arial" panose="020B0604020202020204" pitchFamily="34" charset="0"/>
            <a:cs typeface="Arial" panose="020B0604020202020204" pitchFamily="34" charset="0"/>
          </a:endParaRPr>
        </a:p>
      </dgm:t>
    </dgm:pt>
    <dgm:pt modelId="{1A6ED6FC-F843-CB4B-8397-DBB892121703}" type="sibTrans" cxnId="{D6EBAF5A-81B6-774A-AEC6-6CDDF0E5C0B7}">
      <dgm:prSet custT="1"/>
      <dgm:spPr/>
      <dgm:t>
        <a:bodyPr/>
        <a:lstStyle/>
        <a:p>
          <a:endParaRPr lang="en-US" sz="1200">
            <a:latin typeface="Arial" panose="020B0604020202020204" pitchFamily="34" charset="0"/>
            <a:cs typeface="Arial" panose="020B0604020202020204" pitchFamily="34" charset="0"/>
          </a:endParaRPr>
        </a:p>
      </dgm:t>
    </dgm:pt>
    <dgm:pt modelId="{041A4D24-189C-1044-9395-5038DA6F1630}" type="pres">
      <dgm:prSet presAssocID="{5F3294AD-889E-A540-B9BC-7E13ED94F610}" presName="Name0" presStyleCnt="0">
        <dgm:presLayoutVars>
          <dgm:dir/>
          <dgm:resizeHandles val="exact"/>
        </dgm:presLayoutVars>
      </dgm:prSet>
      <dgm:spPr/>
      <dgm:t>
        <a:bodyPr/>
        <a:lstStyle/>
        <a:p>
          <a:endParaRPr lang="en-US"/>
        </a:p>
      </dgm:t>
    </dgm:pt>
    <dgm:pt modelId="{5CCE169F-8D7B-2B4D-B462-140244EC0526}" type="pres">
      <dgm:prSet presAssocID="{29C028C0-12ED-6948-A088-BA8D9FB01777}" presName="node" presStyleLbl="node1" presStyleIdx="0" presStyleCnt="3">
        <dgm:presLayoutVars>
          <dgm:bulletEnabled val="1"/>
        </dgm:presLayoutVars>
      </dgm:prSet>
      <dgm:spPr/>
      <dgm:t>
        <a:bodyPr/>
        <a:lstStyle/>
        <a:p>
          <a:endParaRPr lang="en-US"/>
        </a:p>
      </dgm:t>
    </dgm:pt>
    <dgm:pt modelId="{043E0FDB-89AC-0544-BDEF-ACB52A9E0B46}" type="pres">
      <dgm:prSet presAssocID="{567FF154-C540-7944-9F6C-EBDF079D581B}" presName="sibTrans" presStyleLbl="sibTrans2D1" presStyleIdx="0" presStyleCnt="3"/>
      <dgm:spPr/>
      <dgm:t>
        <a:bodyPr/>
        <a:lstStyle/>
        <a:p>
          <a:endParaRPr lang="en-US"/>
        </a:p>
      </dgm:t>
    </dgm:pt>
    <dgm:pt modelId="{721B9D3D-17C0-B54A-B372-BAC9F3DED0CF}" type="pres">
      <dgm:prSet presAssocID="{567FF154-C540-7944-9F6C-EBDF079D581B}" presName="connectorText" presStyleLbl="sibTrans2D1" presStyleIdx="0" presStyleCnt="3"/>
      <dgm:spPr/>
      <dgm:t>
        <a:bodyPr/>
        <a:lstStyle/>
        <a:p>
          <a:endParaRPr lang="en-US"/>
        </a:p>
      </dgm:t>
    </dgm:pt>
    <dgm:pt modelId="{070836E5-2823-1B4C-9075-6BF6C8CD6B25}" type="pres">
      <dgm:prSet presAssocID="{09413FD0-7A4B-F546-9025-988CCC9954AE}" presName="node" presStyleLbl="node1" presStyleIdx="1" presStyleCnt="3">
        <dgm:presLayoutVars>
          <dgm:bulletEnabled val="1"/>
        </dgm:presLayoutVars>
      </dgm:prSet>
      <dgm:spPr/>
      <dgm:t>
        <a:bodyPr/>
        <a:lstStyle/>
        <a:p>
          <a:endParaRPr lang="en-US"/>
        </a:p>
      </dgm:t>
    </dgm:pt>
    <dgm:pt modelId="{30DF5C39-B48C-F44A-B574-E7EF5CAFC7F8}" type="pres">
      <dgm:prSet presAssocID="{BBCDEEAE-9DA7-7644-A71F-7FD93E91CEF7}" presName="sibTrans" presStyleLbl="sibTrans2D1" presStyleIdx="1" presStyleCnt="3"/>
      <dgm:spPr/>
      <dgm:t>
        <a:bodyPr/>
        <a:lstStyle/>
        <a:p>
          <a:endParaRPr lang="en-US"/>
        </a:p>
      </dgm:t>
    </dgm:pt>
    <dgm:pt modelId="{C838D497-F32B-AE45-9FC1-514B4D8CD747}" type="pres">
      <dgm:prSet presAssocID="{BBCDEEAE-9DA7-7644-A71F-7FD93E91CEF7}" presName="connectorText" presStyleLbl="sibTrans2D1" presStyleIdx="1" presStyleCnt="3"/>
      <dgm:spPr/>
      <dgm:t>
        <a:bodyPr/>
        <a:lstStyle/>
        <a:p>
          <a:endParaRPr lang="en-US"/>
        </a:p>
      </dgm:t>
    </dgm:pt>
    <dgm:pt modelId="{BF7A2350-9A96-C64F-BF9F-A57A7F17BF27}" type="pres">
      <dgm:prSet presAssocID="{B6273ECC-1322-764E-920B-10C400412EC9}" presName="node" presStyleLbl="node1" presStyleIdx="2" presStyleCnt="3">
        <dgm:presLayoutVars>
          <dgm:bulletEnabled val="1"/>
        </dgm:presLayoutVars>
      </dgm:prSet>
      <dgm:spPr/>
      <dgm:t>
        <a:bodyPr/>
        <a:lstStyle/>
        <a:p>
          <a:endParaRPr lang="en-US"/>
        </a:p>
      </dgm:t>
    </dgm:pt>
    <dgm:pt modelId="{5B80F993-90C6-274B-AE81-F4DA1BDA05D1}" type="pres">
      <dgm:prSet presAssocID="{1A6ED6FC-F843-CB4B-8397-DBB892121703}" presName="sibTrans" presStyleLbl="sibTrans2D1" presStyleIdx="2" presStyleCnt="3"/>
      <dgm:spPr/>
      <dgm:t>
        <a:bodyPr/>
        <a:lstStyle/>
        <a:p>
          <a:endParaRPr lang="en-US"/>
        </a:p>
      </dgm:t>
    </dgm:pt>
    <dgm:pt modelId="{E34E52DF-AAE7-3E46-AA48-684640AE2FC1}" type="pres">
      <dgm:prSet presAssocID="{1A6ED6FC-F843-CB4B-8397-DBB892121703}" presName="connectorText" presStyleLbl="sibTrans2D1" presStyleIdx="2" presStyleCnt="3"/>
      <dgm:spPr/>
      <dgm:t>
        <a:bodyPr/>
        <a:lstStyle/>
        <a:p>
          <a:endParaRPr lang="en-US"/>
        </a:p>
      </dgm:t>
    </dgm:pt>
  </dgm:ptLst>
  <dgm:cxnLst>
    <dgm:cxn modelId="{D6EBAF5A-81B6-774A-AEC6-6CDDF0E5C0B7}" srcId="{5F3294AD-889E-A540-B9BC-7E13ED94F610}" destId="{B6273ECC-1322-764E-920B-10C400412EC9}" srcOrd="2" destOrd="0" parTransId="{F6DB5540-5B54-0149-A529-9E9FFDA4FBA9}" sibTransId="{1A6ED6FC-F843-CB4B-8397-DBB892121703}"/>
    <dgm:cxn modelId="{AD55397E-EBD9-E14E-91A8-398777C0021A}" type="presOf" srcId="{B6273ECC-1322-764E-920B-10C400412EC9}" destId="{BF7A2350-9A96-C64F-BF9F-A57A7F17BF27}" srcOrd="0" destOrd="0" presId="urn:microsoft.com/office/officeart/2005/8/layout/cycle7"/>
    <dgm:cxn modelId="{C94138B6-147F-5D4C-889F-868FB38598EC}" type="presOf" srcId="{1A6ED6FC-F843-CB4B-8397-DBB892121703}" destId="{5B80F993-90C6-274B-AE81-F4DA1BDA05D1}" srcOrd="0" destOrd="0" presId="urn:microsoft.com/office/officeart/2005/8/layout/cycle7"/>
    <dgm:cxn modelId="{02C71863-0278-6748-BA24-206F532EE840}" type="presOf" srcId="{BBCDEEAE-9DA7-7644-A71F-7FD93E91CEF7}" destId="{C838D497-F32B-AE45-9FC1-514B4D8CD747}" srcOrd="1" destOrd="0" presId="urn:microsoft.com/office/officeart/2005/8/layout/cycle7"/>
    <dgm:cxn modelId="{FA493214-2377-5C4A-BBBB-B739FD3C7AC2}" srcId="{5F3294AD-889E-A540-B9BC-7E13ED94F610}" destId="{09413FD0-7A4B-F546-9025-988CCC9954AE}" srcOrd="1" destOrd="0" parTransId="{F6AD96EC-34D0-0B47-9890-BAAC163CE7B4}" sibTransId="{BBCDEEAE-9DA7-7644-A71F-7FD93E91CEF7}"/>
    <dgm:cxn modelId="{A4A8397F-1892-C34C-86FD-4983708BF820}" type="presOf" srcId="{29C028C0-12ED-6948-A088-BA8D9FB01777}" destId="{5CCE169F-8D7B-2B4D-B462-140244EC0526}" srcOrd="0" destOrd="0" presId="urn:microsoft.com/office/officeart/2005/8/layout/cycle7"/>
    <dgm:cxn modelId="{3960AE8A-677C-6F4B-AAD4-06E710BDD9AD}" type="presOf" srcId="{1A6ED6FC-F843-CB4B-8397-DBB892121703}" destId="{E34E52DF-AAE7-3E46-AA48-684640AE2FC1}" srcOrd="1" destOrd="0" presId="urn:microsoft.com/office/officeart/2005/8/layout/cycle7"/>
    <dgm:cxn modelId="{CD50EFE7-3E81-4D44-92B8-583F6E13EE6F}" type="presOf" srcId="{09413FD0-7A4B-F546-9025-988CCC9954AE}" destId="{070836E5-2823-1B4C-9075-6BF6C8CD6B25}" srcOrd="0" destOrd="0" presId="urn:microsoft.com/office/officeart/2005/8/layout/cycle7"/>
    <dgm:cxn modelId="{24276713-C132-664F-8F86-4FCBB1CEAC36}" srcId="{5F3294AD-889E-A540-B9BC-7E13ED94F610}" destId="{29C028C0-12ED-6948-A088-BA8D9FB01777}" srcOrd="0" destOrd="0" parTransId="{908BF5AE-669E-0F4B-B603-329A546AA59D}" sibTransId="{567FF154-C540-7944-9F6C-EBDF079D581B}"/>
    <dgm:cxn modelId="{D64B56C0-23EC-894D-AB75-DBE4736496A1}" type="presOf" srcId="{567FF154-C540-7944-9F6C-EBDF079D581B}" destId="{721B9D3D-17C0-B54A-B372-BAC9F3DED0CF}" srcOrd="1" destOrd="0" presId="urn:microsoft.com/office/officeart/2005/8/layout/cycle7"/>
    <dgm:cxn modelId="{E727B56A-B107-2B4A-B800-B6C640767DEF}" type="presOf" srcId="{5F3294AD-889E-A540-B9BC-7E13ED94F610}" destId="{041A4D24-189C-1044-9395-5038DA6F1630}" srcOrd="0" destOrd="0" presId="urn:microsoft.com/office/officeart/2005/8/layout/cycle7"/>
    <dgm:cxn modelId="{25DD5253-80A1-2E44-8E88-849BD6707CF4}" type="presOf" srcId="{567FF154-C540-7944-9F6C-EBDF079D581B}" destId="{043E0FDB-89AC-0544-BDEF-ACB52A9E0B46}" srcOrd="0" destOrd="0" presId="urn:microsoft.com/office/officeart/2005/8/layout/cycle7"/>
    <dgm:cxn modelId="{C1B61725-815C-4142-9B7F-A0CEBBFA6860}" type="presOf" srcId="{BBCDEEAE-9DA7-7644-A71F-7FD93E91CEF7}" destId="{30DF5C39-B48C-F44A-B574-E7EF5CAFC7F8}" srcOrd="0" destOrd="0" presId="urn:microsoft.com/office/officeart/2005/8/layout/cycle7"/>
    <dgm:cxn modelId="{57B537F4-CC67-BC45-95B5-033B046C88BE}" type="presParOf" srcId="{041A4D24-189C-1044-9395-5038DA6F1630}" destId="{5CCE169F-8D7B-2B4D-B462-140244EC0526}" srcOrd="0" destOrd="0" presId="urn:microsoft.com/office/officeart/2005/8/layout/cycle7"/>
    <dgm:cxn modelId="{06AAD4FE-DD69-7F48-A2C1-796E7B8D19C6}" type="presParOf" srcId="{041A4D24-189C-1044-9395-5038DA6F1630}" destId="{043E0FDB-89AC-0544-BDEF-ACB52A9E0B46}" srcOrd="1" destOrd="0" presId="urn:microsoft.com/office/officeart/2005/8/layout/cycle7"/>
    <dgm:cxn modelId="{4C289724-0449-C64A-876F-EF8682BBF10A}" type="presParOf" srcId="{043E0FDB-89AC-0544-BDEF-ACB52A9E0B46}" destId="{721B9D3D-17C0-B54A-B372-BAC9F3DED0CF}" srcOrd="0" destOrd="0" presId="urn:microsoft.com/office/officeart/2005/8/layout/cycle7"/>
    <dgm:cxn modelId="{2357150E-9B92-9640-A13B-6DF270503048}" type="presParOf" srcId="{041A4D24-189C-1044-9395-5038DA6F1630}" destId="{070836E5-2823-1B4C-9075-6BF6C8CD6B25}" srcOrd="2" destOrd="0" presId="urn:microsoft.com/office/officeart/2005/8/layout/cycle7"/>
    <dgm:cxn modelId="{A9327AB7-EBAB-D74C-8FD1-E195EF66F9EB}" type="presParOf" srcId="{041A4D24-189C-1044-9395-5038DA6F1630}" destId="{30DF5C39-B48C-F44A-B574-E7EF5CAFC7F8}" srcOrd="3" destOrd="0" presId="urn:microsoft.com/office/officeart/2005/8/layout/cycle7"/>
    <dgm:cxn modelId="{504466F6-215D-DC4A-B168-1267BDC86A7E}" type="presParOf" srcId="{30DF5C39-B48C-F44A-B574-E7EF5CAFC7F8}" destId="{C838D497-F32B-AE45-9FC1-514B4D8CD747}" srcOrd="0" destOrd="0" presId="urn:microsoft.com/office/officeart/2005/8/layout/cycle7"/>
    <dgm:cxn modelId="{ED312BE6-FF60-CF4D-8816-CE4C9055F99C}" type="presParOf" srcId="{041A4D24-189C-1044-9395-5038DA6F1630}" destId="{BF7A2350-9A96-C64F-BF9F-A57A7F17BF27}" srcOrd="4" destOrd="0" presId="urn:microsoft.com/office/officeart/2005/8/layout/cycle7"/>
    <dgm:cxn modelId="{5CE91609-7A77-584D-8C04-E75A3E6049CB}" type="presParOf" srcId="{041A4D24-189C-1044-9395-5038DA6F1630}" destId="{5B80F993-90C6-274B-AE81-F4DA1BDA05D1}" srcOrd="5" destOrd="0" presId="urn:microsoft.com/office/officeart/2005/8/layout/cycle7"/>
    <dgm:cxn modelId="{1EF0E3DC-218C-AD49-9641-A4E81A9060D4}" type="presParOf" srcId="{5B80F993-90C6-274B-AE81-F4DA1BDA05D1}" destId="{E34E52DF-AAE7-3E46-AA48-684640AE2FC1}"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C30650-6C27-FC42-B34B-104C0D311A89}" type="doc">
      <dgm:prSet loTypeId="urn:microsoft.com/office/officeart/2005/8/layout/chevron1" loCatId="" qsTypeId="urn:microsoft.com/office/officeart/2005/8/quickstyle/3D2" qsCatId="3D" csTypeId="urn:microsoft.com/office/officeart/2005/8/colors/colorful3" csCatId="colorful" phldr="1"/>
      <dgm:spPr/>
      <dgm:t>
        <a:bodyPr/>
        <a:lstStyle/>
        <a:p>
          <a:endParaRPr lang="en-US"/>
        </a:p>
      </dgm:t>
    </dgm:pt>
    <dgm:pt modelId="{4B6FFC7C-3EC0-2547-A56C-63FBEF85912A}">
      <dgm:prSet phldrT="[Text]" custT="1"/>
      <dgm:spPr>
        <a:solidFill>
          <a:schemeClr val="accent1"/>
        </a:solidFill>
      </dgm:spPr>
      <dgm:t>
        <a:bodyPr/>
        <a:lstStyle/>
        <a:p>
          <a:pPr>
            <a:lnSpc>
              <a:spcPct val="100000"/>
            </a:lnSpc>
            <a:spcAft>
              <a:spcPts val="0"/>
            </a:spcAft>
          </a:pPr>
          <a:r>
            <a:rPr lang="en-US" sz="1300" b="0" u="sng" dirty="0">
              <a:solidFill>
                <a:srgbClr val="FFFFFF"/>
              </a:solidFill>
              <a:effectLst/>
            </a:rPr>
            <a:t>STEP 1:</a:t>
          </a:r>
        </a:p>
        <a:p>
          <a:pPr>
            <a:lnSpc>
              <a:spcPct val="90000"/>
            </a:lnSpc>
            <a:spcAft>
              <a:spcPts val="0"/>
            </a:spcAft>
          </a:pPr>
          <a:r>
            <a:rPr lang="en-US" sz="1300" b="0" dirty="0">
              <a:solidFill>
                <a:srgbClr val="FFFFFF"/>
              </a:solidFill>
              <a:effectLst/>
            </a:rPr>
            <a:t>Form</a:t>
          </a:r>
          <a:r>
            <a:rPr lang="en-US" sz="1300" b="0" baseline="0" dirty="0">
              <a:solidFill>
                <a:srgbClr val="FFFFFF"/>
              </a:solidFill>
              <a:effectLst/>
            </a:rPr>
            <a:t> Planning Team</a:t>
          </a:r>
          <a:endParaRPr lang="en-US" sz="1300" b="0" dirty="0">
            <a:solidFill>
              <a:srgbClr val="FFFFFF"/>
            </a:solidFill>
            <a:effectLst/>
          </a:endParaRPr>
        </a:p>
      </dgm:t>
    </dgm:pt>
    <dgm:pt modelId="{2858EEF2-A33B-0C40-9240-BDB4795D27F1}" type="parTrans" cxnId="{9648B3BE-7F53-6642-911A-A5A0535DF8FE}">
      <dgm:prSet/>
      <dgm:spPr/>
      <dgm:t>
        <a:bodyPr/>
        <a:lstStyle/>
        <a:p>
          <a:endParaRPr lang="en-US" b="1">
            <a:solidFill>
              <a:schemeClr val="tx1"/>
            </a:solidFill>
            <a:effectLst/>
          </a:endParaRPr>
        </a:p>
      </dgm:t>
    </dgm:pt>
    <dgm:pt modelId="{091E6079-309B-8348-B9BB-584B33A15F50}" type="sibTrans" cxnId="{9648B3BE-7F53-6642-911A-A5A0535DF8FE}">
      <dgm:prSet/>
      <dgm:spPr/>
      <dgm:t>
        <a:bodyPr/>
        <a:lstStyle/>
        <a:p>
          <a:endParaRPr lang="en-US" b="1">
            <a:solidFill>
              <a:schemeClr val="tx1"/>
            </a:solidFill>
            <a:effectLst/>
          </a:endParaRPr>
        </a:p>
      </dgm:t>
    </dgm:pt>
    <dgm:pt modelId="{7528D030-63DE-C548-A570-818B4CC6C821}">
      <dgm:prSet phldrT="[Text]" custT="1"/>
      <dgm:spPr>
        <a:solidFill>
          <a:schemeClr val="accent1"/>
        </a:solidFill>
      </dgm:spPr>
      <dgm:t>
        <a:bodyPr/>
        <a:lstStyle/>
        <a:p>
          <a:pPr>
            <a:lnSpc>
              <a:spcPct val="100000"/>
            </a:lnSpc>
            <a:spcAft>
              <a:spcPts val="0"/>
            </a:spcAft>
          </a:pPr>
          <a:r>
            <a:rPr lang="en-US" sz="1300" b="0" u="sng" dirty="0">
              <a:solidFill>
                <a:srgbClr val="FFFFFF"/>
              </a:solidFill>
              <a:effectLst/>
            </a:rPr>
            <a:t>STEP 2:</a:t>
          </a:r>
        </a:p>
        <a:p>
          <a:pPr>
            <a:lnSpc>
              <a:spcPct val="100000"/>
            </a:lnSpc>
            <a:spcAft>
              <a:spcPts val="0"/>
            </a:spcAft>
          </a:pPr>
          <a:r>
            <a:rPr lang="en-US" sz="1300" b="0" dirty="0">
              <a:solidFill>
                <a:srgbClr val="FFFFFF"/>
              </a:solidFill>
              <a:effectLst/>
            </a:rPr>
            <a:t>Conduct Risk Assessment</a:t>
          </a:r>
        </a:p>
      </dgm:t>
    </dgm:pt>
    <dgm:pt modelId="{0AA2F56D-F867-8F4A-8C29-43876009E2D9}" type="parTrans" cxnId="{3C2DAA9E-3950-AE48-A3AD-E3F33852EBBC}">
      <dgm:prSet/>
      <dgm:spPr/>
      <dgm:t>
        <a:bodyPr/>
        <a:lstStyle/>
        <a:p>
          <a:endParaRPr lang="en-US" b="1">
            <a:solidFill>
              <a:schemeClr val="tx1"/>
            </a:solidFill>
            <a:effectLst/>
          </a:endParaRPr>
        </a:p>
      </dgm:t>
    </dgm:pt>
    <dgm:pt modelId="{83C0527A-59A3-8946-9011-5AECBDC2E451}" type="sibTrans" cxnId="{3C2DAA9E-3950-AE48-A3AD-E3F33852EBBC}">
      <dgm:prSet/>
      <dgm:spPr/>
      <dgm:t>
        <a:bodyPr/>
        <a:lstStyle/>
        <a:p>
          <a:endParaRPr lang="en-US" b="1">
            <a:solidFill>
              <a:schemeClr val="tx1"/>
            </a:solidFill>
            <a:effectLst/>
          </a:endParaRPr>
        </a:p>
      </dgm:t>
    </dgm:pt>
    <dgm:pt modelId="{1FE0DA16-EBE5-A743-9E12-BDF9AA55B5E6}">
      <dgm:prSet phldrT="[Text]" custT="1"/>
      <dgm:spPr>
        <a:solidFill>
          <a:schemeClr val="accent1"/>
        </a:solidFill>
      </dgm:spPr>
      <dgm:t>
        <a:bodyPr/>
        <a:lstStyle/>
        <a:p>
          <a:pPr>
            <a:lnSpc>
              <a:spcPct val="100000"/>
            </a:lnSpc>
            <a:spcAft>
              <a:spcPts val="0"/>
            </a:spcAft>
          </a:pPr>
          <a:r>
            <a:rPr lang="en-US" sz="1300" b="0" u="sng" dirty="0">
              <a:solidFill>
                <a:srgbClr val="FFFFFF"/>
              </a:solidFill>
              <a:effectLst/>
            </a:rPr>
            <a:t>STEP 3:</a:t>
          </a:r>
        </a:p>
        <a:p>
          <a:pPr>
            <a:lnSpc>
              <a:spcPct val="100000"/>
            </a:lnSpc>
            <a:spcAft>
              <a:spcPts val="0"/>
            </a:spcAft>
          </a:pPr>
          <a:r>
            <a:rPr lang="en-US" sz="1300" b="0" dirty="0">
              <a:solidFill>
                <a:srgbClr val="FFFFFF"/>
              </a:solidFill>
              <a:effectLst/>
            </a:rPr>
            <a:t>Establish Goals and Objectives</a:t>
          </a:r>
        </a:p>
      </dgm:t>
    </dgm:pt>
    <dgm:pt modelId="{0ED21E69-C9E8-A34A-992C-A7E9871C7B94}" type="parTrans" cxnId="{A9F51A5C-0742-624D-A2C4-CDF17188CAC8}">
      <dgm:prSet/>
      <dgm:spPr/>
      <dgm:t>
        <a:bodyPr/>
        <a:lstStyle/>
        <a:p>
          <a:endParaRPr lang="en-US" b="1">
            <a:solidFill>
              <a:schemeClr val="tx1"/>
            </a:solidFill>
            <a:effectLst/>
          </a:endParaRPr>
        </a:p>
      </dgm:t>
    </dgm:pt>
    <dgm:pt modelId="{18DB2D0E-9109-1A41-87D6-D66836D1C27C}" type="sibTrans" cxnId="{A9F51A5C-0742-624D-A2C4-CDF17188CAC8}">
      <dgm:prSet/>
      <dgm:spPr/>
      <dgm:t>
        <a:bodyPr/>
        <a:lstStyle/>
        <a:p>
          <a:endParaRPr lang="en-US" b="1">
            <a:solidFill>
              <a:schemeClr val="tx1"/>
            </a:solidFill>
            <a:effectLst/>
          </a:endParaRPr>
        </a:p>
      </dgm:t>
    </dgm:pt>
    <dgm:pt modelId="{CBDCD0D7-CB2C-A044-A4BD-3C7E6DB04036}">
      <dgm:prSet phldrT="[Text]" custT="1"/>
      <dgm:spPr>
        <a:solidFill>
          <a:schemeClr val="accent1"/>
        </a:solidFill>
      </dgm:spPr>
      <dgm:t>
        <a:bodyPr/>
        <a:lstStyle/>
        <a:p>
          <a:pPr>
            <a:lnSpc>
              <a:spcPct val="100000"/>
            </a:lnSpc>
            <a:spcAft>
              <a:spcPts val="0"/>
            </a:spcAft>
          </a:pPr>
          <a:r>
            <a:rPr lang="en-US" sz="1300" b="0" u="sng" dirty="0">
              <a:solidFill>
                <a:srgbClr val="FFFFFF"/>
              </a:solidFill>
              <a:effectLst/>
            </a:rPr>
            <a:t>STEP 4:</a:t>
          </a:r>
        </a:p>
        <a:p>
          <a:pPr>
            <a:lnSpc>
              <a:spcPct val="100000"/>
            </a:lnSpc>
            <a:spcAft>
              <a:spcPts val="0"/>
            </a:spcAft>
          </a:pPr>
          <a:r>
            <a:rPr lang="en-US" sz="1300" b="0" dirty="0">
              <a:solidFill>
                <a:srgbClr val="FFFFFF"/>
              </a:solidFill>
              <a:effectLst/>
            </a:rPr>
            <a:t>Assess Courses of Action</a:t>
          </a:r>
        </a:p>
      </dgm:t>
    </dgm:pt>
    <dgm:pt modelId="{E75CEBF1-DC8E-0A4D-ACA7-B80CA468CFB9}" type="parTrans" cxnId="{6D38930D-8D0A-E045-9837-64BC91340265}">
      <dgm:prSet/>
      <dgm:spPr/>
      <dgm:t>
        <a:bodyPr/>
        <a:lstStyle/>
        <a:p>
          <a:endParaRPr lang="en-US" b="1">
            <a:solidFill>
              <a:schemeClr val="tx1"/>
            </a:solidFill>
            <a:effectLst/>
          </a:endParaRPr>
        </a:p>
      </dgm:t>
    </dgm:pt>
    <dgm:pt modelId="{312724B8-6FF3-744D-88BA-D35DB5F39B70}" type="sibTrans" cxnId="{6D38930D-8D0A-E045-9837-64BC91340265}">
      <dgm:prSet/>
      <dgm:spPr/>
      <dgm:t>
        <a:bodyPr/>
        <a:lstStyle/>
        <a:p>
          <a:endParaRPr lang="en-US" b="1">
            <a:solidFill>
              <a:schemeClr val="tx1"/>
            </a:solidFill>
            <a:effectLst/>
          </a:endParaRPr>
        </a:p>
      </dgm:t>
    </dgm:pt>
    <dgm:pt modelId="{19D1436E-0362-E147-9B52-35A3313843C0}">
      <dgm:prSet phldrT="[Text]" custT="1"/>
      <dgm:spPr>
        <a:solidFill>
          <a:srgbClr val="598600"/>
        </a:solidFill>
      </dgm:spPr>
      <dgm:t>
        <a:bodyPr/>
        <a:lstStyle/>
        <a:p>
          <a:pPr>
            <a:lnSpc>
              <a:spcPct val="100000"/>
            </a:lnSpc>
            <a:spcAft>
              <a:spcPts val="0"/>
            </a:spcAft>
          </a:pPr>
          <a:r>
            <a:rPr lang="en-US" sz="1300" b="1" u="sng" dirty="0">
              <a:solidFill>
                <a:srgbClr val="FFFFFF"/>
              </a:solidFill>
              <a:effectLst/>
            </a:rPr>
            <a:t>STEP 5:</a:t>
          </a:r>
        </a:p>
        <a:p>
          <a:pPr>
            <a:lnSpc>
              <a:spcPct val="100000"/>
            </a:lnSpc>
            <a:spcAft>
              <a:spcPts val="0"/>
            </a:spcAft>
          </a:pPr>
          <a:r>
            <a:rPr lang="en-US" sz="1300" b="1" dirty="0">
              <a:solidFill>
                <a:srgbClr val="FFFFFF"/>
              </a:solidFill>
              <a:effectLst/>
            </a:rPr>
            <a:t>Draft Plan &amp; Approve</a:t>
          </a:r>
        </a:p>
      </dgm:t>
    </dgm:pt>
    <dgm:pt modelId="{2555516E-7217-2149-ACD6-CF30AA53E9C3}" type="parTrans" cxnId="{1F844239-2AA5-114D-AFB8-667C2847B591}">
      <dgm:prSet/>
      <dgm:spPr/>
      <dgm:t>
        <a:bodyPr/>
        <a:lstStyle/>
        <a:p>
          <a:endParaRPr lang="en-US" b="1">
            <a:solidFill>
              <a:schemeClr val="tx1"/>
            </a:solidFill>
            <a:effectLst/>
          </a:endParaRPr>
        </a:p>
      </dgm:t>
    </dgm:pt>
    <dgm:pt modelId="{BF5BB7C1-8075-9840-9774-1AA8D5BFC2FF}" type="sibTrans" cxnId="{1F844239-2AA5-114D-AFB8-667C2847B591}">
      <dgm:prSet/>
      <dgm:spPr/>
      <dgm:t>
        <a:bodyPr/>
        <a:lstStyle/>
        <a:p>
          <a:endParaRPr lang="en-US" b="1">
            <a:solidFill>
              <a:schemeClr val="tx1"/>
            </a:solidFill>
            <a:effectLst/>
          </a:endParaRPr>
        </a:p>
      </dgm:t>
    </dgm:pt>
    <dgm:pt modelId="{2E990E36-236D-C441-B5C0-58DACB941AF9}">
      <dgm:prSet phldrT="[Text]" custT="1"/>
      <dgm:spPr>
        <a:solidFill>
          <a:schemeClr val="accent1"/>
        </a:solidFill>
      </dgm:spPr>
      <dgm:t>
        <a:bodyPr/>
        <a:lstStyle/>
        <a:p>
          <a:r>
            <a:rPr lang="en-US" sz="1300" b="0" u="sng" dirty="0">
              <a:solidFill>
                <a:srgbClr val="FFFFFF"/>
              </a:solidFill>
              <a:effectLst/>
            </a:rPr>
            <a:t>STEP 6: </a:t>
          </a:r>
          <a:r>
            <a:rPr lang="en-US" sz="1300" b="0" dirty="0">
              <a:solidFill>
                <a:srgbClr val="FFFFFF"/>
              </a:solidFill>
              <a:effectLst/>
            </a:rPr>
            <a:t>Training and Exercise</a:t>
          </a:r>
        </a:p>
      </dgm:t>
    </dgm:pt>
    <dgm:pt modelId="{BD7859E9-6659-BE42-A15F-5FF4D91E428F}" type="parTrans" cxnId="{6DC13B71-1E39-E943-8A64-44C2066969AB}">
      <dgm:prSet/>
      <dgm:spPr/>
      <dgm:t>
        <a:bodyPr/>
        <a:lstStyle/>
        <a:p>
          <a:endParaRPr lang="en-US" b="1">
            <a:solidFill>
              <a:schemeClr val="tx1"/>
            </a:solidFill>
            <a:effectLst/>
          </a:endParaRPr>
        </a:p>
      </dgm:t>
    </dgm:pt>
    <dgm:pt modelId="{A819A316-FE93-8C44-98AD-6BCC3F9A0FBE}" type="sibTrans" cxnId="{6DC13B71-1E39-E943-8A64-44C2066969AB}">
      <dgm:prSet/>
      <dgm:spPr/>
      <dgm:t>
        <a:bodyPr/>
        <a:lstStyle/>
        <a:p>
          <a:endParaRPr lang="en-US" b="1">
            <a:solidFill>
              <a:schemeClr val="tx1"/>
            </a:solidFill>
            <a:effectLst/>
          </a:endParaRPr>
        </a:p>
      </dgm:t>
    </dgm:pt>
    <dgm:pt modelId="{869558F3-1FEC-2340-84BD-9174DA10C37A}" type="pres">
      <dgm:prSet presAssocID="{C1C30650-6C27-FC42-B34B-104C0D311A89}" presName="Name0" presStyleCnt="0">
        <dgm:presLayoutVars>
          <dgm:dir/>
          <dgm:animLvl val="lvl"/>
          <dgm:resizeHandles val="exact"/>
        </dgm:presLayoutVars>
      </dgm:prSet>
      <dgm:spPr/>
      <dgm:t>
        <a:bodyPr/>
        <a:lstStyle/>
        <a:p>
          <a:endParaRPr lang="en-US"/>
        </a:p>
      </dgm:t>
    </dgm:pt>
    <dgm:pt modelId="{089FFFB1-2EE7-4C41-AB60-79AD78B3D3E5}" type="pres">
      <dgm:prSet presAssocID="{4B6FFC7C-3EC0-2547-A56C-63FBEF85912A}" presName="parTxOnly" presStyleLbl="node1" presStyleIdx="0" presStyleCnt="6" custScaleX="120763" custLinFactNeighborX="-2688" custLinFactNeighborY="1464">
        <dgm:presLayoutVars>
          <dgm:chMax val="0"/>
          <dgm:chPref val="0"/>
          <dgm:bulletEnabled val="1"/>
        </dgm:presLayoutVars>
      </dgm:prSet>
      <dgm:spPr/>
      <dgm:t>
        <a:bodyPr/>
        <a:lstStyle/>
        <a:p>
          <a:endParaRPr lang="en-US"/>
        </a:p>
      </dgm:t>
    </dgm:pt>
    <dgm:pt modelId="{6BA80EBB-B405-A44C-8F1F-B04441C51369}" type="pres">
      <dgm:prSet presAssocID="{091E6079-309B-8348-B9BB-584B33A15F50}" presName="parTxOnlySpace" presStyleCnt="0"/>
      <dgm:spPr/>
    </dgm:pt>
    <dgm:pt modelId="{0CA99D25-80E5-3748-A9AA-72AC9D8CF899}" type="pres">
      <dgm:prSet presAssocID="{7528D030-63DE-C548-A570-818B4CC6C821}" presName="parTxOnly" presStyleLbl="node1" presStyleIdx="1" presStyleCnt="6" custScaleX="115762" custLinFactNeighborX="-69013">
        <dgm:presLayoutVars>
          <dgm:chMax val="0"/>
          <dgm:chPref val="0"/>
          <dgm:bulletEnabled val="1"/>
        </dgm:presLayoutVars>
      </dgm:prSet>
      <dgm:spPr/>
      <dgm:t>
        <a:bodyPr/>
        <a:lstStyle/>
        <a:p>
          <a:endParaRPr lang="en-US"/>
        </a:p>
      </dgm:t>
    </dgm:pt>
    <dgm:pt modelId="{58F56887-683F-9B4C-8494-8FDC86A931EB}" type="pres">
      <dgm:prSet presAssocID="{83C0527A-59A3-8946-9011-5AECBDC2E451}" presName="parTxOnlySpace" presStyleCnt="0"/>
      <dgm:spPr/>
    </dgm:pt>
    <dgm:pt modelId="{87A651E9-BF29-0646-8A54-48320E87045B}" type="pres">
      <dgm:prSet presAssocID="{1FE0DA16-EBE5-A743-9E12-BDF9AA55B5E6}" presName="parTxOnly" presStyleLbl="node1" presStyleIdx="2" presStyleCnt="6" custScaleX="116836" custLinFactX="-3223" custLinFactNeighborX="-100000">
        <dgm:presLayoutVars>
          <dgm:chMax val="0"/>
          <dgm:chPref val="0"/>
          <dgm:bulletEnabled val="1"/>
        </dgm:presLayoutVars>
      </dgm:prSet>
      <dgm:spPr/>
      <dgm:t>
        <a:bodyPr/>
        <a:lstStyle/>
        <a:p>
          <a:endParaRPr lang="en-US"/>
        </a:p>
      </dgm:t>
    </dgm:pt>
    <dgm:pt modelId="{825C9A98-D7B9-C54D-862E-F270819394D2}" type="pres">
      <dgm:prSet presAssocID="{18DB2D0E-9109-1A41-87D6-D66836D1C27C}" presName="parTxOnlySpace" presStyleCnt="0"/>
      <dgm:spPr/>
    </dgm:pt>
    <dgm:pt modelId="{B83265CF-D22A-4342-99C3-622011619136}" type="pres">
      <dgm:prSet presAssocID="{CBDCD0D7-CB2C-A044-A4BD-3C7E6DB04036}" presName="parTxOnly" presStyleLbl="node1" presStyleIdx="3" presStyleCnt="6" custScaleX="121467" custLinFactX="-10937" custLinFactNeighborX="-100000">
        <dgm:presLayoutVars>
          <dgm:chMax val="0"/>
          <dgm:chPref val="0"/>
          <dgm:bulletEnabled val="1"/>
        </dgm:presLayoutVars>
      </dgm:prSet>
      <dgm:spPr/>
      <dgm:t>
        <a:bodyPr/>
        <a:lstStyle/>
        <a:p>
          <a:endParaRPr lang="en-US"/>
        </a:p>
      </dgm:t>
    </dgm:pt>
    <dgm:pt modelId="{6E0F8270-9041-C14B-9B30-2DBDA69B006B}" type="pres">
      <dgm:prSet presAssocID="{312724B8-6FF3-744D-88BA-D35DB5F39B70}" presName="parTxOnlySpace" presStyleCnt="0"/>
      <dgm:spPr/>
    </dgm:pt>
    <dgm:pt modelId="{3F21C0F1-566B-E747-90AF-AC9CB1B57FE0}" type="pres">
      <dgm:prSet presAssocID="{19D1436E-0362-E147-9B52-35A3313843C0}" presName="parTxOnly" presStyleLbl="node1" presStyleIdx="4" presStyleCnt="6" custLinFactX="-16826" custLinFactNeighborX="-100000">
        <dgm:presLayoutVars>
          <dgm:chMax val="0"/>
          <dgm:chPref val="0"/>
          <dgm:bulletEnabled val="1"/>
        </dgm:presLayoutVars>
      </dgm:prSet>
      <dgm:spPr/>
      <dgm:t>
        <a:bodyPr/>
        <a:lstStyle/>
        <a:p>
          <a:endParaRPr lang="en-US"/>
        </a:p>
      </dgm:t>
    </dgm:pt>
    <dgm:pt modelId="{B9E1F2BB-A7A7-B24D-9B18-781CC7BD4000}" type="pres">
      <dgm:prSet presAssocID="{BF5BB7C1-8075-9840-9774-1AA8D5BFC2FF}" presName="parTxOnlySpace" presStyleCnt="0"/>
      <dgm:spPr/>
    </dgm:pt>
    <dgm:pt modelId="{88CA0A36-3FA5-B447-95E2-D6D21913A25D}" type="pres">
      <dgm:prSet presAssocID="{2E990E36-236D-C441-B5C0-58DACB941AF9}" presName="parTxOnly" presStyleLbl="node1" presStyleIdx="5" presStyleCnt="6" custScaleX="116528" custLinFactX="-21866" custLinFactNeighborX="-100000">
        <dgm:presLayoutVars>
          <dgm:chMax val="0"/>
          <dgm:chPref val="0"/>
          <dgm:bulletEnabled val="1"/>
        </dgm:presLayoutVars>
      </dgm:prSet>
      <dgm:spPr/>
      <dgm:t>
        <a:bodyPr/>
        <a:lstStyle/>
        <a:p>
          <a:endParaRPr lang="en-US"/>
        </a:p>
      </dgm:t>
    </dgm:pt>
  </dgm:ptLst>
  <dgm:cxnLst>
    <dgm:cxn modelId="{6D963E8A-2B47-4626-9122-972D090F6389}" type="presOf" srcId="{2E990E36-236D-C441-B5C0-58DACB941AF9}" destId="{88CA0A36-3FA5-B447-95E2-D6D21913A25D}" srcOrd="0" destOrd="0" presId="urn:microsoft.com/office/officeart/2005/8/layout/chevron1"/>
    <dgm:cxn modelId="{F70AE0F1-1ACB-409E-BB70-12DB07AB3350}" type="presOf" srcId="{19D1436E-0362-E147-9B52-35A3313843C0}" destId="{3F21C0F1-566B-E747-90AF-AC9CB1B57FE0}" srcOrd="0" destOrd="0" presId="urn:microsoft.com/office/officeart/2005/8/layout/chevron1"/>
    <dgm:cxn modelId="{CDC7B7BA-690D-4DD6-9E09-926DC9998744}" type="presOf" srcId="{C1C30650-6C27-FC42-B34B-104C0D311A89}" destId="{869558F3-1FEC-2340-84BD-9174DA10C37A}" srcOrd="0" destOrd="0" presId="urn:microsoft.com/office/officeart/2005/8/layout/chevron1"/>
    <dgm:cxn modelId="{5CB73E5E-CCD9-43B4-82E4-CAF4038A5534}" type="presOf" srcId="{CBDCD0D7-CB2C-A044-A4BD-3C7E6DB04036}" destId="{B83265CF-D22A-4342-99C3-622011619136}" srcOrd="0" destOrd="0" presId="urn:microsoft.com/office/officeart/2005/8/layout/chevron1"/>
    <dgm:cxn modelId="{A9F51A5C-0742-624D-A2C4-CDF17188CAC8}" srcId="{C1C30650-6C27-FC42-B34B-104C0D311A89}" destId="{1FE0DA16-EBE5-A743-9E12-BDF9AA55B5E6}" srcOrd="2" destOrd="0" parTransId="{0ED21E69-C9E8-A34A-992C-A7E9871C7B94}" sibTransId="{18DB2D0E-9109-1A41-87D6-D66836D1C27C}"/>
    <dgm:cxn modelId="{6D38930D-8D0A-E045-9837-64BC91340265}" srcId="{C1C30650-6C27-FC42-B34B-104C0D311A89}" destId="{CBDCD0D7-CB2C-A044-A4BD-3C7E6DB04036}" srcOrd="3" destOrd="0" parTransId="{E75CEBF1-DC8E-0A4D-ACA7-B80CA468CFB9}" sibTransId="{312724B8-6FF3-744D-88BA-D35DB5F39B70}"/>
    <dgm:cxn modelId="{F005F7DE-ACF4-4A64-94BA-75BF23EA0A5B}" type="presOf" srcId="{1FE0DA16-EBE5-A743-9E12-BDF9AA55B5E6}" destId="{87A651E9-BF29-0646-8A54-48320E87045B}" srcOrd="0" destOrd="0" presId="urn:microsoft.com/office/officeart/2005/8/layout/chevron1"/>
    <dgm:cxn modelId="{6DC13B71-1E39-E943-8A64-44C2066969AB}" srcId="{C1C30650-6C27-FC42-B34B-104C0D311A89}" destId="{2E990E36-236D-C441-B5C0-58DACB941AF9}" srcOrd="5" destOrd="0" parTransId="{BD7859E9-6659-BE42-A15F-5FF4D91E428F}" sibTransId="{A819A316-FE93-8C44-98AD-6BCC3F9A0FBE}"/>
    <dgm:cxn modelId="{71395E73-843F-40E8-82BE-B5F960A6AD69}" type="presOf" srcId="{7528D030-63DE-C548-A570-818B4CC6C821}" destId="{0CA99D25-80E5-3748-A9AA-72AC9D8CF899}" srcOrd="0" destOrd="0" presId="urn:microsoft.com/office/officeart/2005/8/layout/chevron1"/>
    <dgm:cxn modelId="{60516D82-6B0B-4646-B063-004A6332E7B7}" type="presOf" srcId="{4B6FFC7C-3EC0-2547-A56C-63FBEF85912A}" destId="{089FFFB1-2EE7-4C41-AB60-79AD78B3D3E5}" srcOrd="0" destOrd="0" presId="urn:microsoft.com/office/officeart/2005/8/layout/chevron1"/>
    <dgm:cxn modelId="{1F844239-2AA5-114D-AFB8-667C2847B591}" srcId="{C1C30650-6C27-FC42-B34B-104C0D311A89}" destId="{19D1436E-0362-E147-9B52-35A3313843C0}" srcOrd="4" destOrd="0" parTransId="{2555516E-7217-2149-ACD6-CF30AA53E9C3}" sibTransId="{BF5BB7C1-8075-9840-9774-1AA8D5BFC2FF}"/>
    <dgm:cxn modelId="{3C2DAA9E-3950-AE48-A3AD-E3F33852EBBC}" srcId="{C1C30650-6C27-FC42-B34B-104C0D311A89}" destId="{7528D030-63DE-C548-A570-818B4CC6C821}" srcOrd="1" destOrd="0" parTransId="{0AA2F56D-F867-8F4A-8C29-43876009E2D9}" sibTransId="{83C0527A-59A3-8946-9011-5AECBDC2E451}"/>
    <dgm:cxn modelId="{9648B3BE-7F53-6642-911A-A5A0535DF8FE}" srcId="{C1C30650-6C27-FC42-B34B-104C0D311A89}" destId="{4B6FFC7C-3EC0-2547-A56C-63FBEF85912A}" srcOrd="0" destOrd="0" parTransId="{2858EEF2-A33B-0C40-9240-BDB4795D27F1}" sibTransId="{091E6079-309B-8348-B9BB-584B33A15F50}"/>
    <dgm:cxn modelId="{2D678D09-6C55-4715-AD9E-4DA2F1116F28}" type="presParOf" srcId="{869558F3-1FEC-2340-84BD-9174DA10C37A}" destId="{089FFFB1-2EE7-4C41-AB60-79AD78B3D3E5}" srcOrd="0" destOrd="0" presId="urn:microsoft.com/office/officeart/2005/8/layout/chevron1"/>
    <dgm:cxn modelId="{FB27F135-056C-41C7-81A4-B4118D97D3F2}" type="presParOf" srcId="{869558F3-1FEC-2340-84BD-9174DA10C37A}" destId="{6BA80EBB-B405-A44C-8F1F-B04441C51369}" srcOrd="1" destOrd="0" presId="urn:microsoft.com/office/officeart/2005/8/layout/chevron1"/>
    <dgm:cxn modelId="{68324D7E-7A8F-4695-903E-4B9A74E6DF15}" type="presParOf" srcId="{869558F3-1FEC-2340-84BD-9174DA10C37A}" destId="{0CA99D25-80E5-3748-A9AA-72AC9D8CF899}" srcOrd="2" destOrd="0" presId="urn:microsoft.com/office/officeart/2005/8/layout/chevron1"/>
    <dgm:cxn modelId="{EEDAAC58-A312-4BB2-9866-A0FF61A59C6A}" type="presParOf" srcId="{869558F3-1FEC-2340-84BD-9174DA10C37A}" destId="{58F56887-683F-9B4C-8494-8FDC86A931EB}" srcOrd="3" destOrd="0" presId="urn:microsoft.com/office/officeart/2005/8/layout/chevron1"/>
    <dgm:cxn modelId="{AE2EEB97-4162-430C-B658-BC39D523055E}" type="presParOf" srcId="{869558F3-1FEC-2340-84BD-9174DA10C37A}" destId="{87A651E9-BF29-0646-8A54-48320E87045B}" srcOrd="4" destOrd="0" presId="urn:microsoft.com/office/officeart/2005/8/layout/chevron1"/>
    <dgm:cxn modelId="{3BB3E62E-B27A-48A3-A963-F1B1269B7850}" type="presParOf" srcId="{869558F3-1FEC-2340-84BD-9174DA10C37A}" destId="{825C9A98-D7B9-C54D-862E-F270819394D2}" srcOrd="5" destOrd="0" presId="urn:microsoft.com/office/officeart/2005/8/layout/chevron1"/>
    <dgm:cxn modelId="{5D203512-D057-498B-AA48-CF69D9A15FA5}" type="presParOf" srcId="{869558F3-1FEC-2340-84BD-9174DA10C37A}" destId="{B83265CF-D22A-4342-99C3-622011619136}" srcOrd="6" destOrd="0" presId="urn:microsoft.com/office/officeart/2005/8/layout/chevron1"/>
    <dgm:cxn modelId="{E8F21660-C729-47AD-BD74-17750582B230}" type="presParOf" srcId="{869558F3-1FEC-2340-84BD-9174DA10C37A}" destId="{6E0F8270-9041-C14B-9B30-2DBDA69B006B}" srcOrd="7" destOrd="0" presId="urn:microsoft.com/office/officeart/2005/8/layout/chevron1"/>
    <dgm:cxn modelId="{F443DF2A-37CB-4111-BE3C-399D84D55BE5}" type="presParOf" srcId="{869558F3-1FEC-2340-84BD-9174DA10C37A}" destId="{3F21C0F1-566B-E747-90AF-AC9CB1B57FE0}" srcOrd="8" destOrd="0" presId="urn:microsoft.com/office/officeart/2005/8/layout/chevron1"/>
    <dgm:cxn modelId="{F732A40E-DA0F-41F3-A9A8-2DD7FE0FF808}" type="presParOf" srcId="{869558F3-1FEC-2340-84BD-9174DA10C37A}" destId="{B9E1F2BB-A7A7-B24D-9B18-781CC7BD4000}" srcOrd="9" destOrd="0" presId="urn:microsoft.com/office/officeart/2005/8/layout/chevron1"/>
    <dgm:cxn modelId="{52EE8B1B-13F3-44EF-AA5F-4E80B99C145A}" type="presParOf" srcId="{869558F3-1FEC-2340-84BD-9174DA10C37A}" destId="{88CA0A36-3FA5-B447-95E2-D6D21913A25D}"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0149244-FA73-449A-A130-9A9634A8A73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5A7E56B-64DC-496A-81C7-EA8CE8534915}">
      <dgm:prSet/>
      <dgm:spPr>
        <a:solidFill>
          <a:schemeClr val="tx2"/>
        </a:solidFill>
      </dgm:spPr>
      <dgm:t>
        <a:bodyPr/>
        <a:lstStyle/>
        <a:p>
          <a:pPr rtl="0"/>
          <a:r>
            <a:rPr lang="en-US" dirty="0">
              <a:latin typeface="Arial" panose="020B0604020202020204" pitchFamily="34" charset="0"/>
              <a:cs typeface="Arial" panose="020B0604020202020204" pitchFamily="34" charset="0"/>
            </a:rPr>
            <a:t>Develop a notification system</a:t>
          </a:r>
        </a:p>
      </dgm:t>
    </dgm:pt>
    <dgm:pt modelId="{C5F0C25E-731D-4153-BC86-6AFBE892C47E}" type="parTrans" cxnId="{79F3D1F6-573D-40B3-A8A8-12DDB7B8745D}">
      <dgm:prSet/>
      <dgm:spPr/>
      <dgm:t>
        <a:bodyPr/>
        <a:lstStyle/>
        <a:p>
          <a:endParaRPr lang="en-US">
            <a:latin typeface="Arial" panose="020B0604020202020204" pitchFamily="34" charset="0"/>
            <a:cs typeface="Arial" panose="020B0604020202020204" pitchFamily="34" charset="0"/>
          </a:endParaRPr>
        </a:p>
      </dgm:t>
    </dgm:pt>
    <dgm:pt modelId="{DF722AC5-66AB-480F-83F4-5155C1100495}" type="sibTrans" cxnId="{79F3D1F6-573D-40B3-A8A8-12DDB7B8745D}">
      <dgm:prSet/>
      <dgm:spPr/>
      <dgm:t>
        <a:bodyPr/>
        <a:lstStyle/>
        <a:p>
          <a:endParaRPr lang="en-US">
            <a:latin typeface="Arial" panose="020B0604020202020204" pitchFamily="34" charset="0"/>
            <a:cs typeface="Arial" panose="020B0604020202020204" pitchFamily="34" charset="0"/>
          </a:endParaRPr>
        </a:p>
      </dgm:t>
    </dgm:pt>
    <dgm:pt modelId="{AC4152F9-AB6B-4505-AB74-EF0844C2B522}">
      <dgm:prSet/>
      <dgm:spPr>
        <a:solidFill>
          <a:schemeClr val="tx2"/>
        </a:solidFill>
      </dgm:spPr>
      <dgm:t>
        <a:bodyPr/>
        <a:lstStyle/>
        <a:p>
          <a:pPr rtl="0"/>
          <a:r>
            <a:rPr lang="en-US" dirty="0">
              <a:latin typeface="Arial" panose="020B0604020202020204" pitchFamily="34" charset="0"/>
              <a:cs typeface="Arial" panose="020B0604020202020204" pitchFamily="34" charset="0"/>
            </a:rPr>
            <a:t>Identify evacuation routes and shelter locations</a:t>
          </a:r>
        </a:p>
      </dgm:t>
    </dgm:pt>
    <dgm:pt modelId="{608D977A-A78A-43E4-AFEF-0FC13FC96E61}" type="parTrans" cxnId="{EEACBF5C-64C6-4D35-8541-16C03554D61F}">
      <dgm:prSet/>
      <dgm:spPr/>
      <dgm:t>
        <a:bodyPr/>
        <a:lstStyle/>
        <a:p>
          <a:endParaRPr lang="en-US">
            <a:latin typeface="Arial" panose="020B0604020202020204" pitchFamily="34" charset="0"/>
            <a:cs typeface="Arial" panose="020B0604020202020204" pitchFamily="34" charset="0"/>
          </a:endParaRPr>
        </a:p>
      </dgm:t>
    </dgm:pt>
    <dgm:pt modelId="{331C2C1B-8A66-43DD-9BAE-7760F6C0626D}" type="sibTrans" cxnId="{EEACBF5C-64C6-4D35-8541-16C03554D61F}">
      <dgm:prSet/>
      <dgm:spPr/>
      <dgm:t>
        <a:bodyPr/>
        <a:lstStyle/>
        <a:p>
          <a:endParaRPr lang="en-US">
            <a:latin typeface="Arial" panose="020B0604020202020204" pitchFamily="34" charset="0"/>
            <a:cs typeface="Arial" panose="020B0604020202020204" pitchFamily="34" charset="0"/>
          </a:endParaRPr>
        </a:p>
      </dgm:t>
    </dgm:pt>
    <dgm:pt modelId="{34FC2F45-B3CE-45A8-80DC-725617C888D0}">
      <dgm:prSet/>
      <dgm:spPr>
        <a:solidFill>
          <a:schemeClr val="tx2"/>
        </a:solidFill>
      </dgm:spPr>
      <dgm:t>
        <a:bodyPr/>
        <a:lstStyle/>
        <a:p>
          <a:pPr rtl="0"/>
          <a:r>
            <a:rPr lang="en-US" dirty="0">
              <a:latin typeface="Arial" panose="020B0604020202020204" pitchFamily="34" charset="0"/>
              <a:cs typeface="Arial" panose="020B0604020202020204" pitchFamily="34" charset="0"/>
            </a:rPr>
            <a:t>Plan for persons with disabilities</a:t>
          </a:r>
        </a:p>
      </dgm:t>
    </dgm:pt>
    <dgm:pt modelId="{E659854B-F08B-47FA-BA42-760964E62AF6}" type="parTrans" cxnId="{64CC95C8-502C-4EEC-9F83-F255DC028F4C}">
      <dgm:prSet/>
      <dgm:spPr/>
      <dgm:t>
        <a:bodyPr/>
        <a:lstStyle/>
        <a:p>
          <a:endParaRPr lang="en-US">
            <a:latin typeface="Arial" panose="020B0604020202020204" pitchFamily="34" charset="0"/>
            <a:cs typeface="Arial" panose="020B0604020202020204" pitchFamily="34" charset="0"/>
          </a:endParaRPr>
        </a:p>
      </dgm:t>
    </dgm:pt>
    <dgm:pt modelId="{E36480F6-F760-4A82-963D-C0148ADD28EC}" type="sibTrans" cxnId="{64CC95C8-502C-4EEC-9F83-F255DC028F4C}">
      <dgm:prSet/>
      <dgm:spPr/>
      <dgm:t>
        <a:bodyPr/>
        <a:lstStyle/>
        <a:p>
          <a:endParaRPr lang="en-US">
            <a:latin typeface="Arial" panose="020B0604020202020204" pitchFamily="34" charset="0"/>
            <a:cs typeface="Arial" panose="020B0604020202020204" pitchFamily="34" charset="0"/>
          </a:endParaRPr>
        </a:p>
      </dgm:t>
    </dgm:pt>
    <dgm:pt modelId="{BD0A3AE1-CC4F-4ADC-9F73-8CB0FC76E2B4}">
      <dgm:prSet/>
      <dgm:spPr>
        <a:solidFill>
          <a:schemeClr val="tx2"/>
        </a:solidFill>
      </dgm:spPr>
      <dgm:t>
        <a:bodyPr/>
        <a:lstStyle/>
        <a:p>
          <a:pPr rtl="0"/>
          <a:r>
            <a:rPr lang="en-US" dirty="0">
              <a:latin typeface="Arial" panose="020B0604020202020204" pitchFamily="34" charset="0"/>
              <a:cs typeface="Arial" panose="020B0604020202020204" pitchFamily="34" charset="0"/>
            </a:rPr>
            <a:t>Account for personnel and guests</a:t>
          </a:r>
        </a:p>
      </dgm:t>
    </dgm:pt>
    <dgm:pt modelId="{2DF64F4A-28F3-437A-9431-A16B57CEB399}" type="parTrans" cxnId="{B106B9D2-5FBC-490E-8BAE-1B89AD9DDDC6}">
      <dgm:prSet/>
      <dgm:spPr/>
      <dgm:t>
        <a:bodyPr/>
        <a:lstStyle/>
        <a:p>
          <a:endParaRPr lang="en-US">
            <a:latin typeface="Arial" panose="020B0604020202020204" pitchFamily="34" charset="0"/>
            <a:cs typeface="Arial" panose="020B0604020202020204" pitchFamily="34" charset="0"/>
          </a:endParaRPr>
        </a:p>
      </dgm:t>
    </dgm:pt>
    <dgm:pt modelId="{0553A0F6-DBCC-4134-9ECD-E7EFBC6C0AA4}" type="sibTrans" cxnId="{B106B9D2-5FBC-490E-8BAE-1B89AD9DDDC6}">
      <dgm:prSet/>
      <dgm:spPr/>
      <dgm:t>
        <a:bodyPr/>
        <a:lstStyle/>
        <a:p>
          <a:endParaRPr lang="en-US">
            <a:latin typeface="Arial" panose="020B0604020202020204" pitchFamily="34" charset="0"/>
            <a:cs typeface="Arial" panose="020B0604020202020204" pitchFamily="34" charset="0"/>
          </a:endParaRPr>
        </a:p>
      </dgm:t>
    </dgm:pt>
    <dgm:pt modelId="{4E0AFED2-B52E-4D11-98B0-C143BC4DBBCD}">
      <dgm:prSet/>
      <dgm:spPr>
        <a:solidFill>
          <a:schemeClr val="tx2"/>
        </a:solidFill>
      </dgm:spPr>
      <dgm:t>
        <a:bodyPr/>
        <a:lstStyle/>
        <a:p>
          <a:pPr rtl="0"/>
          <a:r>
            <a:rPr lang="en-US" dirty="0">
              <a:latin typeface="Arial" panose="020B0604020202020204" pitchFamily="34" charset="0"/>
              <a:cs typeface="Arial" panose="020B0604020202020204" pitchFamily="34" charset="0"/>
            </a:rPr>
            <a:t>Coordinate preparation with existing plans </a:t>
          </a:r>
        </a:p>
      </dgm:t>
    </dgm:pt>
    <dgm:pt modelId="{381A84BD-654D-4685-B69F-159857D1B275}" type="parTrans" cxnId="{BD17F151-597B-4C84-A8AF-59E1F65DDFE0}">
      <dgm:prSet/>
      <dgm:spPr/>
      <dgm:t>
        <a:bodyPr/>
        <a:lstStyle/>
        <a:p>
          <a:endParaRPr lang="en-US">
            <a:latin typeface="Arial" panose="020B0604020202020204" pitchFamily="34" charset="0"/>
            <a:cs typeface="Arial" panose="020B0604020202020204" pitchFamily="34" charset="0"/>
          </a:endParaRPr>
        </a:p>
      </dgm:t>
    </dgm:pt>
    <dgm:pt modelId="{0A410B58-E0D3-4BFC-8BA0-1FCEE62EF0EB}" type="sibTrans" cxnId="{BD17F151-597B-4C84-A8AF-59E1F65DDFE0}">
      <dgm:prSet/>
      <dgm:spPr/>
      <dgm:t>
        <a:bodyPr/>
        <a:lstStyle/>
        <a:p>
          <a:endParaRPr lang="en-US">
            <a:latin typeface="Arial" panose="020B0604020202020204" pitchFamily="34" charset="0"/>
            <a:cs typeface="Arial" panose="020B0604020202020204" pitchFamily="34" charset="0"/>
          </a:endParaRPr>
        </a:p>
      </dgm:t>
    </dgm:pt>
    <dgm:pt modelId="{73743418-D598-4C72-809A-87CA3982D093}">
      <dgm:prSet/>
      <dgm:spPr>
        <a:solidFill>
          <a:schemeClr val="tx2"/>
        </a:solidFill>
      </dgm:spPr>
      <dgm:t>
        <a:bodyPr/>
        <a:lstStyle/>
        <a:p>
          <a:pPr rtl="0"/>
          <a:r>
            <a:rPr lang="en-US" dirty="0">
              <a:latin typeface="Arial" panose="020B0604020202020204" pitchFamily="34" charset="0"/>
              <a:cs typeface="Arial" panose="020B0604020202020204" pitchFamily="34" charset="0"/>
            </a:rPr>
            <a:t>Train employees to recognize and report concerns</a:t>
          </a:r>
        </a:p>
      </dgm:t>
    </dgm:pt>
    <dgm:pt modelId="{53D2B824-96B2-41A5-92EA-3EDC3B85CBE8}" type="parTrans" cxnId="{F28F2181-C96E-4C33-A90D-7B02B573DB73}">
      <dgm:prSet/>
      <dgm:spPr/>
      <dgm:t>
        <a:bodyPr/>
        <a:lstStyle/>
        <a:p>
          <a:endParaRPr lang="en-US">
            <a:latin typeface="Arial" panose="020B0604020202020204" pitchFamily="34" charset="0"/>
            <a:cs typeface="Arial" panose="020B0604020202020204" pitchFamily="34" charset="0"/>
          </a:endParaRPr>
        </a:p>
      </dgm:t>
    </dgm:pt>
    <dgm:pt modelId="{C9F353F1-D44E-415A-AE6E-EA08F33574C8}" type="sibTrans" cxnId="{F28F2181-C96E-4C33-A90D-7B02B573DB73}">
      <dgm:prSet/>
      <dgm:spPr/>
      <dgm:t>
        <a:bodyPr/>
        <a:lstStyle/>
        <a:p>
          <a:endParaRPr lang="en-US">
            <a:latin typeface="Arial" panose="020B0604020202020204" pitchFamily="34" charset="0"/>
            <a:cs typeface="Arial" panose="020B0604020202020204" pitchFamily="34" charset="0"/>
          </a:endParaRPr>
        </a:p>
      </dgm:t>
    </dgm:pt>
    <dgm:pt modelId="{CD9EFFBD-99D8-4346-A24E-1051CBBE8FDC}">
      <dgm:prSet/>
      <dgm:spPr>
        <a:solidFill>
          <a:schemeClr val="tx2"/>
        </a:solidFill>
      </dgm:spPr>
      <dgm:t>
        <a:bodyPr/>
        <a:lstStyle/>
        <a:p>
          <a:pPr rtl="0"/>
          <a:r>
            <a:rPr lang="en-US" dirty="0">
              <a:latin typeface="Arial" panose="020B0604020202020204" pitchFamily="34" charset="0"/>
              <a:cs typeface="Arial" panose="020B0604020202020204" pitchFamily="34" charset="0"/>
            </a:rPr>
            <a:t>Provide a “go-bag” for use by arriving responders</a:t>
          </a:r>
        </a:p>
      </dgm:t>
    </dgm:pt>
    <dgm:pt modelId="{EB53E0C8-BDDF-4375-BB28-F01640F96D0A}" type="parTrans" cxnId="{053DE149-47A3-4176-B7F2-6595E5F774A2}">
      <dgm:prSet/>
      <dgm:spPr/>
      <dgm:t>
        <a:bodyPr/>
        <a:lstStyle/>
        <a:p>
          <a:endParaRPr lang="en-US">
            <a:latin typeface="Arial" panose="020B0604020202020204" pitchFamily="34" charset="0"/>
            <a:cs typeface="Arial" panose="020B0604020202020204" pitchFamily="34" charset="0"/>
          </a:endParaRPr>
        </a:p>
      </dgm:t>
    </dgm:pt>
    <dgm:pt modelId="{A51EB627-08D3-42C2-8E22-C31DFACD065C}" type="sibTrans" cxnId="{053DE149-47A3-4176-B7F2-6595E5F774A2}">
      <dgm:prSet/>
      <dgm:spPr/>
      <dgm:t>
        <a:bodyPr/>
        <a:lstStyle/>
        <a:p>
          <a:endParaRPr lang="en-US">
            <a:latin typeface="Arial" panose="020B0604020202020204" pitchFamily="34" charset="0"/>
            <a:cs typeface="Arial" panose="020B0604020202020204" pitchFamily="34" charset="0"/>
          </a:endParaRPr>
        </a:p>
      </dgm:t>
    </dgm:pt>
    <dgm:pt modelId="{F17ECAE6-FEAC-46DE-8F0A-64F609053489}" type="pres">
      <dgm:prSet presAssocID="{B0149244-FA73-449A-A130-9A9634A8A73E}" presName="Name0" presStyleCnt="0">
        <dgm:presLayoutVars>
          <dgm:chMax val="7"/>
          <dgm:chPref val="7"/>
          <dgm:dir/>
        </dgm:presLayoutVars>
      </dgm:prSet>
      <dgm:spPr/>
      <dgm:t>
        <a:bodyPr/>
        <a:lstStyle/>
        <a:p>
          <a:endParaRPr lang="en-US"/>
        </a:p>
      </dgm:t>
    </dgm:pt>
    <dgm:pt modelId="{338FC570-3729-4118-9BDA-10489F0DE29B}" type="pres">
      <dgm:prSet presAssocID="{B0149244-FA73-449A-A130-9A9634A8A73E}" presName="Name1" presStyleCnt="0"/>
      <dgm:spPr/>
    </dgm:pt>
    <dgm:pt modelId="{3A689800-0997-4A53-A4C9-4B6E637E2D18}" type="pres">
      <dgm:prSet presAssocID="{B0149244-FA73-449A-A130-9A9634A8A73E}" presName="cycle" presStyleCnt="0"/>
      <dgm:spPr/>
    </dgm:pt>
    <dgm:pt modelId="{841D4A85-B942-4556-9B1A-B0B588444CCC}" type="pres">
      <dgm:prSet presAssocID="{B0149244-FA73-449A-A130-9A9634A8A73E}" presName="srcNode" presStyleLbl="node1" presStyleIdx="0" presStyleCnt="7"/>
      <dgm:spPr/>
    </dgm:pt>
    <dgm:pt modelId="{1497810A-241A-4361-90FE-A05251E59F96}" type="pres">
      <dgm:prSet presAssocID="{B0149244-FA73-449A-A130-9A9634A8A73E}" presName="conn" presStyleLbl="parChTrans1D2" presStyleIdx="0" presStyleCnt="1"/>
      <dgm:spPr/>
      <dgm:t>
        <a:bodyPr/>
        <a:lstStyle/>
        <a:p>
          <a:endParaRPr lang="en-US"/>
        </a:p>
      </dgm:t>
    </dgm:pt>
    <dgm:pt modelId="{307C74A3-A288-45B0-A052-A6364EFBF7DC}" type="pres">
      <dgm:prSet presAssocID="{B0149244-FA73-449A-A130-9A9634A8A73E}" presName="extraNode" presStyleLbl="node1" presStyleIdx="0" presStyleCnt="7"/>
      <dgm:spPr/>
    </dgm:pt>
    <dgm:pt modelId="{0CE5E3A5-6EE9-42AF-9164-1A8563D7577D}" type="pres">
      <dgm:prSet presAssocID="{B0149244-FA73-449A-A130-9A9634A8A73E}" presName="dstNode" presStyleLbl="node1" presStyleIdx="0" presStyleCnt="7"/>
      <dgm:spPr/>
    </dgm:pt>
    <dgm:pt modelId="{F16A7A08-1B27-4AA4-BED3-1D3B5CAFAB61}" type="pres">
      <dgm:prSet presAssocID="{B5A7E56B-64DC-496A-81C7-EA8CE8534915}" presName="text_1" presStyleLbl="node1" presStyleIdx="0" presStyleCnt="7">
        <dgm:presLayoutVars>
          <dgm:bulletEnabled val="1"/>
        </dgm:presLayoutVars>
      </dgm:prSet>
      <dgm:spPr/>
      <dgm:t>
        <a:bodyPr/>
        <a:lstStyle/>
        <a:p>
          <a:endParaRPr lang="en-US"/>
        </a:p>
      </dgm:t>
    </dgm:pt>
    <dgm:pt modelId="{F2DFDD48-D7C8-4767-BAB7-08C19F9D0697}" type="pres">
      <dgm:prSet presAssocID="{B5A7E56B-64DC-496A-81C7-EA8CE8534915}" presName="accent_1" presStyleCnt="0"/>
      <dgm:spPr/>
    </dgm:pt>
    <dgm:pt modelId="{3521E087-0B76-43BB-90C2-1BE9F50D1E73}" type="pres">
      <dgm:prSet presAssocID="{B5A7E56B-64DC-496A-81C7-EA8CE8534915}" presName="accentRepeatNode" presStyleLbl="solidFgAcc1" presStyleIdx="0" presStyleCnt="7"/>
      <dgm:spPr>
        <a:solidFill>
          <a:schemeClr val="bg1"/>
        </a:solidFill>
        <a:ln>
          <a:solidFill>
            <a:schemeClr val="tx2"/>
          </a:solidFill>
        </a:ln>
      </dgm:spPr>
    </dgm:pt>
    <dgm:pt modelId="{14F3BF0D-7E11-4C6B-87E7-0E91CDB3168A}" type="pres">
      <dgm:prSet presAssocID="{AC4152F9-AB6B-4505-AB74-EF0844C2B522}" presName="text_2" presStyleLbl="node1" presStyleIdx="1" presStyleCnt="7">
        <dgm:presLayoutVars>
          <dgm:bulletEnabled val="1"/>
        </dgm:presLayoutVars>
      </dgm:prSet>
      <dgm:spPr/>
      <dgm:t>
        <a:bodyPr/>
        <a:lstStyle/>
        <a:p>
          <a:endParaRPr lang="en-US"/>
        </a:p>
      </dgm:t>
    </dgm:pt>
    <dgm:pt modelId="{7C101197-04CD-4793-B079-37E09E7BBB96}" type="pres">
      <dgm:prSet presAssocID="{AC4152F9-AB6B-4505-AB74-EF0844C2B522}" presName="accent_2" presStyleCnt="0"/>
      <dgm:spPr/>
    </dgm:pt>
    <dgm:pt modelId="{6C9016CC-E5D5-4519-B799-D3B96B6E83BD}" type="pres">
      <dgm:prSet presAssocID="{AC4152F9-AB6B-4505-AB74-EF0844C2B522}" presName="accentRepeatNode" presStyleLbl="solidFgAcc1" presStyleIdx="1" presStyleCnt="7"/>
      <dgm:spPr>
        <a:solidFill>
          <a:schemeClr val="bg1"/>
        </a:solidFill>
        <a:ln>
          <a:solidFill>
            <a:schemeClr val="tx2"/>
          </a:solidFill>
        </a:ln>
      </dgm:spPr>
    </dgm:pt>
    <dgm:pt modelId="{93C87780-F754-4FE5-99AC-58FB13140FDF}" type="pres">
      <dgm:prSet presAssocID="{34FC2F45-B3CE-45A8-80DC-725617C888D0}" presName="text_3" presStyleLbl="node1" presStyleIdx="2" presStyleCnt="7">
        <dgm:presLayoutVars>
          <dgm:bulletEnabled val="1"/>
        </dgm:presLayoutVars>
      </dgm:prSet>
      <dgm:spPr/>
      <dgm:t>
        <a:bodyPr/>
        <a:lstStyle/>
        <a:p>
          <a:endParaRPr lang="en-US"/>
        </a:p>
      </dgm:t>
    </dgm:pt>
    <dgm:pt modelId="{00E74A5F-AE8F-4AA8-B6FE-4615DF6555CB}" type="pres">
      <dgm:prSet presAssocID="{34FC2F45-B3CE-45A8-80DC-725617C888D0}" presName="accent_3" presStyleCnt="0"/>
      <dgm:spPr/>
    </dgm:pt>
    <dgm:pt modelId="{3E1E97D9-EDFF-47B3-894D-AB93B5CE1F04}" type="pres">
      <dgm:prSet presAssocID="{34FC2F45-B3CE-45A8-80DC-725617C888D0}" presName="accentRepeatNode" presStyleLbl="solidFgAcc1" presStyleIdx="2" presStyleCnt="7"/>
      <dgm:spPr>
        <a:solidFill>
          <a:schemeClr val="bg1"/>
        </a:solidFill>
        <a:ln>
          <a:solidFill>
            <a:schemeClr val="tx2"/>
          </a:solidFill>
        </a:ln>
      </dgm:spPr>
    </dgm:pt>
    <dgm:pt modelId="{8C59FFBF-B38B-4B14-8704-DF45D917B797}" type="pres">
      <dgm:prSet presAssocID="{BD0A3AE1-CC4F-4ADC-9F73-8CB0FC76E2B4}" presName="text_4" presStyleLbl="node1" presStyleIdx="3" presStyleCnt="7">
        <dgm:presLayoutVars>
          <dgm:bulletEnabled val="1"/>
        </dgm:presLayoutVars>
      </dgm:prSet>
      <dgm:spPr/>
      <dgm:t>
        <a:bodyPr/>
        <a:lstStyle/>
        <a:p>
          <a:endParaRPr lang="en-US"/>
        </a:p>
      </dgm:t>
    </dgm:pt>
    <dgm:pt modelId="{FE103C69-4E5B-4F65-9631-92C6E4BF4E6D}" type="pres">
      <dgm:prSet presAssocID="{BD0A3AE1-CC4F-4ADC-9F73-8CB0FC76E2B4}" presName="accent_4" presStyleCnt="0"/>
      <dgm:spPr/>
    </dgm:pt>
    <dgm:pt modelId="{30C0E1F6-9A97-431E-B938-8F3E24CF5960}" type="pres">
      <dgm:prSet presAssocID="{BD0A3AE1-CC4F-4ADC-9F73-8CB0FC76E2B4}" presName="accentRepeatNode" presStyleLbl="solidFgAcc1" presStyleIdx="3" presStyleCnt="7"/>
      <dgm:spPr>
        <a:solidFill>
          <a:schemeClr val="bg1"/>
        </a:solidFill>
        <a:ln>
          <a:solidFill>
            <a:schemeClr val="tx2"/>
          </a:solidFill>
        </a:ln>
      </dgm:spPr>
    </dgm:pt>
    <dgm:pt modelId="{7A3EF036-7928-44D2-B1B8-0B3C4BB64882}" type="pres">
      <dgm:prSet presAssocID="{4E0AFED2-B52E-4D11-98B0-C143BC4DBBCD}" presName="text_5" presStyleLbl="node1" presStyleIdx="4" presStyleCnt="7">
        <dgm:presLayoutVars>
          <dgm:bulletEnabled val="1"/>
        </dgm:presLayoutVars>
      </dgm:prSet>
      <dgm:spPr/>
      <dgm:t>
        <a:bodyPr/>
        <a:lstStyle/>
        <a:p>
          <a:endParaRPr lang="en-US"/>
        </a:p>
      </dgm:t>
    </dgm:pt>
    <dgm:pt modelId="{A5684DB7-43F9-4548-8B47-BD6D02F52B53}" type="pres">
      <dgm:prSet presAssocID="{4E0AFED2-B52E-4D11-98B0-C143BC4DBBCD}" presName="accent_5" presStyleCnt="0"/>
      <dgm:spPr/>
    </dgm:pt>
    <dgm:pt modelId="{760EA125-0675-4292-9601-314BD9E682D4}" type="pres">
      <dgm:prSet presAssocID="{4E0AFED2-B52E-4D11-98B0-C143BC4DBBCD}" presName="accentRepeatNode" presStyleLbl="solidFgAcc1" presStyleIdx="4" presStyleCnt="7"/>
      <dgm:spPr>
        <a:solidFill>
          <a:schemeClr val="bg1"/>
        </a:solidFill>
        <a:ln>
          <a:solidFill>
            <a:schemeClr val="tx2"/>
          </a:solidFill>
        </a:ln>
      </dgm:spPr>
    </dgm:pt>
    <dgm:pt modelId="{2082C90D-B8D4-42BA-909A-8F3DDE434EB5}" type="pres">
      <dgm:prSet presAssocID="{73743418-D598-4C72-809A-87CA3982D093}" presName="text_6" presStyleLbl="node1" presStyleIdx="5" presStyleCnt="7">
        <dgm:presLayoutVars>
          <dgm:bulletEnabled val="1"/>
        </dgm:presLayoutVars>
      </dgm:prSet>
      <dgm:spPr/>
      <dgm:t>
        <a:bodyPr/>
        <a:lstStyle/>
        <a:p>
          <a:endParaRPr lang="en-US"/>
        </a:p>
      </dgm:t>
    </dgm:pt>
    <dgm:pt modelId="{AE686C30-74B4-436E-9EA1-4C770CDF6EF5}" type="pres">
      <dgm:prSet presAssocID="{73743418-D598-4C72-809A-87CA3982D093}" presName="accent_6" presStyleCnt="0"/>
      <dgm:spPr/>
    </dgm:pt>
    <dgm:pt modelId="{20D19ECD-A85B-421D-AAED-477F3873D088}" type="pres">
      <dgm:prSet presAssocID="{73743418-D598-4C72-809A-87CA3982D093}" presName="accentRepeatNode" presStyleLbl="solidFgAcc1" presStyleIdx="5" presStyleCnt="7"/>
      <dgm:spPr>
        <a:solidFill>
          <a:schemeClr val="bg1"/>
        </a:solidFill>
        <a:ln>
          <a:solidFill>
            <a:schemeClr val="tx2"/>
          </a:solidFill>
        </a:ln>
      </dgm:spPr>
    </dgm:pt>
    <dgm:pt modelId="{054C3C6A-B76C-482E-A128-AD10E3B1595F}" type="pres">
      <dgm:prSet presAssocID="{CD9EFFBD-99D8-4346-A24E-1051CBBE8FDC}" presName="text_7" presStyleLbl="node1" presStyleIdx="6" presStyleCnt="7">
        <dgm:presLayoutVars>
          <dgm:bulletEnabled val="1"/>
        </dgm:presLayoutVars>
      </dgm:prSet>
      <dgm:spPr/>
      <dgm:t>
        <a:bodyPr/>
        <a:lstStyle/>
        <a:p>
          <a:endParaRPr lang="en-US"/>
        </a:p>
      </dgm:t>
    </dgm:pt>
    <dgm:pt modelId="{8C10F997-3215-4F65-9DB5-70F44CECE675}" type="pres">
      <dgm:prSet presAssocID="{CD9EFFBD-99D8-4346-A24E-1051CBBE8FDC}" presName="accent_7" presStyleCnt="0"/>
      <dgm:spPr/>
    </dgm:pt>
    <dgm:pt modelId="{2C1E2A25-861E-46BC-9C00-36ACC22635AB}" type="pres">
      <dgm:prSet presAssocID="{CD9EFFBD-99D8-4346-A24E-1051CBBE8FDC}" presName="accentRepeatNode" presStyleLbl="solidFgAcc1" presStyleIdx="6" presStyleCnt="7"/>
      <dgm:spPr>
        <a:solidFill>
          <a:schemeClr val="bg1"/>
        </a:solidFill>
        <a:ln>
          <a:solidFill>
            <a:schemeClr val="tx2"/>
          </a:solidFill>
        </a:ln>
      </dgm:spPr>
    </dgm:pt>
  </dgm:ptLst>
  <dgm:cxnLst>
    <dgm:cxn modelId="{79F3D1F6-573D-40B3-A8A8-12DDB7B8745D}" srcId="{B0149244-FA73-449A-A130-9A9634A8A73E}" destId="{B5A7E56B-64DC-496A-81C7-EA8CE8534915}" srcOrd="0" destOrd="0" parTransId="{C5F0C25E-731D-4153-BC86-6AFBE892C47E}" sibTransId="{DF722AC5-66AB-480F-83F4-5155C1100495}"/>
    <dgm:cxn modelId="{EBC10812-E5D7-44B7-AE17-B41F05DF2254}" type="presOf" srcId="{B5A7E56B-64DC-496A-81C7-EA8CE8534915}" destId="{F16A7A08-1B27-4AA4-BED3-1D3B5CAFAB61}" srcOrd="0" destOrd="0" presId="urn:microsoft.com/office/officeart/2008/layout/VerticalCurvedList"/>
    <dgm:cxn modelId="{5022A5FB-898C-48C2-A08C-36FF883052CB}" type="presOf" srcId="{34FC2F45-B3CE-45A8-80DC-725617C888D0}" destId="{93C87780-F754-4FE5-99AC-58FB13140FDF}" srcOrd="0" destOrd="0" presId="urn:microsoft.com/office/officeart/2008/layout/VerticalCurvedList"/>
    <dgm:cxn modelId="{7D954595-E063-461E-993B-5E61927165BD}" type="presOf" srcId="{DF722AC5-66AB-480F-83F4-5155C1100495}" destId="{1497810A-241A-4361-90FE-A05251E59F96}" srcOrd="0" destOrd="0" presId="urn:microsoft.com/office/officeart/2008/layout/VerticalCurvedList"/>
    <dgm:cxn modelId="{60840F59-8034-4653-841A-D6CD268B227E}" type="presOf" srcId="{CD9EFFBD-99D8-4346-A24E-1051CBBE8FDC}" destId="{054C3C6A-B76C-482E-A128-AD10E3B1595F}" srcOrd="0" destOrd="0" presId="urn:microsoft.com/office/officeart/2008/layout/VerticalCurvedList"/>
    <dgm:cxn modelId="{64CC95C8-502C-4EEC-9F83-F255DC028F4C}" srcId="{B0149244-FA73-449A-A130-9A9634A8A73E}" destId="{34FC2F45-B3CE-45A8-80DC-725617C888D0}" srcOrd="2" destOrd="0" parTransId="{E659854B-F08B-47FA-BA42-760964E62AF6}" sibTransId="{E36480F6-F760-4A82-963D-C0148ADD28EC}"/>
    <dgm:cxn modelId="{BD17F151-597B-4C84-A8AF-59E1F65DDFE0}" srcId="{B0149244-FA73-449A-A130-9A9634A8A73E}" destId="{4E0AFED2-B52E-4D11-98B0-C143BC4DBBCD}" srcOrd="4" destOrd="0" parTransId="{381A84BD-654D-4685-B69F-159857D1B275}" sibTransId="{0A410B58-E0D3-4BFC-8BA0-1FCEE62EF0EB}"/>
    <dgm:cxn modelId="{F28F2181-C96E-4C33-A90D-7B02B573DB73}" srcId="{B0149244-FA73-449A-A130-9A9634A8A73E}" destId="{73743418-D598-4C72-809A-87CA3982D093}" srcOrd="5" destOrd="0" parTransId="{53D2B824-96B2-41A5-92EA-3EDC3B85CBE8}" sibTransId="{C9F353F1-D44E-415A-AE6E-EA08F33574C8}"/>
    <dgm:cxn modelId="{165E5F07-40F0-4E05-B096-9533DC7E3218}" type="presOf" srcId="{AC4152F9-AB6B-4505-AB74-EF0844C2B522}" destId="{14F3BF0D-7E11-4C6B-87E7-0E91CDB3168A}" srcOrd="0" destOrd="0" presId="urn:microsoft.com/office/officeart/2008/layout/VerticalCurvedList"/>
    <dgm:cxn modelId="{00D957C6-F696-4089-B519-CB39428EBB30}" type="presOf" srcId="{B0149244-FA73-449A-A130-9A9634A8A73E}" destId="{F17ECAE6-FEAC-46DE-8F0A-64F609053489}" srcOrd="0" destOrd="0" presId="urn:microsoft.com/office/officeart/2008/layout/VerticalCurvedList"/>
    <dgm:cxn modelId="{EEACBF5C-64C6-4D35-8541-16C03554D61F}" srcId="{B0149244-FA73-449A-A130-9A9634A8A73E}" destId="{AC4152F9-AB6B-4505-AB74-EF0844C2B522}" srcOrd="1" destOrd="0" parTransId="{608D977A-A78A-43E4-AFEF-0FC13FC96E61}" sibTransId="{331C2C1B-8A66-43DD-9BAE-7760F6C0626D}"/>
    <dgm:cxn modelId="{2EFA7A7F-0780-4F70-96C0-ED703578DF2F}" type="presOf" srcId="{BD0A3AE1-CC4F-4ADC-9F73-8CB0FC76E2B4}" destId="{8C59FFBF-B38B-4B14-8704-DF45D917B797}" srcOrd="0" destOrd="0" presId="urn:microsoft.com/office/officeart/2008/layout/VerticalCurvedList"/>
    <dgm:cxn modelId="{B106B9D2-5FBC-490E-8BAE-1B89AD9DDDC6}" srcId="{B0149244-FA73-449A-A130-9A9634A8A73E}" destId="{BD0A3AE1-CC4F-4ADC-9F73-8CB0FC76E2B4}" srcOrd="3" destOrd="0" parTransId="{2DF64F4A-28F3-437A-9431-A16B57CEB399}" sibTransId="{0553A0F6-DBCC-4134-9ECD-E7EFBC6C0AA4}"/>
    <dgm:cxn modelId="{EB96EE69-6D6B-45EF-BFCE-50D3743039EC}" type="presOf" srcId="{73743418-D598-4C72-809A-87CA3982D093}" destId="{2082C90D-B8D4-42BA-909A-8F3DDE434EB5}" srcOrd="0" destOrd="0" presId="urn:microsoft.com/office/officeart/2008/layout/VerticalCurvedList"/>
    <dgm:cxn modelId="{053DE149-47A3-4176-B7F2-6595E5F774A2}" srcId="{B0149244-FA73-449A-A130-9A9634A8A73E}" destId="{CD9EFFBD-99D8-4346-A24E-1051CBBE8FDC}" srcOrd="6" destOrd="0" parTransId="{EB53E0C8-BDDF-4375-BB28-F01640F96D0A}" sibTransId="{A51EB627-08D3-42C2-8E22-C31DFACD065C}"/>
    <dgm:cxn modelId="{9A034559-0A3D-4847-B3B1-2B0F60A04283}" type="presOf" srcId="{4E0AFED2-B52E-4D11-98B0-C143BC4DBBCD}" destId="{7A3EF036-7928-44D2-B1B8-0B3C4BB64882}" srcOrd="0" destOrd="0" presId="urn:microsoft.com/office/officeart/2008/layout/VerticalCurvedList"/>
    <dgm:cxn modelId="{D1B072A1-3FCD-401E-8C26-0A48B9F751DE}" type="presParOf" srcId="{F17ECAE6-FEAC-46DE-8F0A-64F609053489}" destId="{338FC570-3729-4118-9BDA-10489F0DE29B}" srcOrd="0" destOrd="0" presId="urn:microsoft.com/office/officeart/2008/layout/VerticalCurvedList"/>
    <dgm:cxn modelId="{1943830B-5A03-4792-9039-8980F80BD04A}" type="presParOf" srcId="{338FC570-3729-4118-9BDA-10489F0DE29B}" destId="{3A689800-0997-4A53-A4C9-4B6E637E2D18}" srcOrd="0" destOrd="0" presId="urn:microsoft.com/office/officeart/2008/layout/VerticalCurvedList"/>
    <dgm:cxn modelId="{43BF180B-762A-4824-9BFD-419110AECE56}" type="presParOf" srcId="{3A689800-0997-4A53-A4C9-4B6E637E2D18}" destId="{841D4A85-B942-4556-9B1A-B0B588444CCC}" srcOrd="0" destOrd="0" presId="urn:microsoft.com/office/officeart/2008/layout/VerticalCurvedList"/>
    <dgm:cxn modelId="{96BE69B2-EF19-4755-82E6-5B84EDD579CC}" type="presParOf" srcId="{3A689800-0997-4A53-A4C9-4B6E637E2D18}" destId="{1497810A-241A-4361-90FE-A05251E59F96}" srcOrd="1" destOrd="0" presId="urn:microsoft.com/office/officeart/2008/layout/VerticalCurvedList"/>
    <dgm:cxn modelId="{918FBEE0-878F-4D13-9C30-7A8A426C4CAD}" type="presParOf" srcId="{3A689800-0997-4A53-A4C9-4B6E637E2D18}" destId="{307C74A3-A288-45B0-A052-A6364EFBF7DC}" srcOrd="2" destOrd="0" presId="urn:microsoft.com/office/officeart/2008/layout/VerticalCurvedList"/>
    <dgm:cxn modelId="{F2CF8A11-8241-4B65-A2E2-DE7F1BC44623}" type="presParOf" srcId="{3A689800-0997-4A53-A4C9-4B6E637E2D18}" destId="{0CE5E3A5-6EE9-42AF-9164-1A8563D7577D}" srcOrd="3" destOrd="0" presId="urn:microsoft.com/office/officeart/2008/layout/VerticalCurvedList"/>
    <dgm:cxn modelId="{1A5389C0-E6F9-4AC4-AB75-0237DF6BE975}" type="presParOf" srcId="{338FC570-3729-4118-9BDA-10489F0DE29B}" destId="{F16A7A08-1B27-4AA4-BED3-1D3B5CAFAB61}" srcOrd="1" destOrd="0" presId="urn:microsoft.com/office/officeart/2008/layout/VerticalCurvedList"/>
    <dgm:cxn modelId="{FC6094E3-6944-43F3-9EFD-5371AEEE1828}" type="presParOf" srcId="{338FC570-3729-4118-9BDA-10489F0DE29B}" destId="{F2DFDD48-D7C8-4767-BAB7-08C19F9D0697}" srcOrd="2" destOrd="0" presId="urn:microsoft.com/office/officeart/2008/layout/VerticalCurvedList"/>
    <dgm:cxn modelId="{9AFA9BE4-D4BB-4260-821B-5F05B2EF165B}" type="presParOf" srcId="{F2DFDD48-D7C8-4767-BAB7-08C19F9D0697}" destId="{3521E087-0B76-43BB-90C2-1BE9F50D1E73}" srcOrd="0" destOrd="0" presId="urn:microsoft.com/office/officeart/2008/layout/VerticalCurvedList"/>
    <dgm:cxn modelId="{BC51CA2D-2DEB-4B2D-8410-725620DC3C54}" type="presParOf" srcId="{338FC570-3729-4118-9BDA-10489F0DE29B}" destId="{14F3BF0D-7E11-4C6B-87E7-0E91CDB3168A}" srcOrd="3" destOrd="0" presId="urn:microsoft.com/office/officeart/2008/layout/VerticalCurvedList"/>
    <dgm:cxn modelId="{C79D73FB-19FD-41F1-A73A-3F2ABAAB9B33}" type="presParOf" srcId="{338FC570-3729-4118-9BDA-10489F0DE29B}" destId="{7C101197-04CD-4793-B079-37E09E7BBB96}" srcOrd="4" destOrd="0" presId="urn:microsoft.com/office/officeart/2008/layout/VerticalCurvedList"/>
    <dgm:cxn modelId="{29B7EF30-382F-40CD-B907-A6BD10D1F249}" type="presParOf" srcId="{7C101197-04CD-4793-B079-37E09E7BBB96}" destId="{6C9016CC-E5D5-4519-B799-D3B96B6E83BD}" srcOrd="0" destOrd="0" presId="urn:microsoft.com/office/officeart/2008/layout/VerticalCurvedList"/>
    <dgm:cxn modelId="{48F391AA-4F50-4727-BE5C-40C248E99A58}" type="presParOf" srcId="{338FC570-3729-4118-9BDA-10489F0DE29B}" destId="{93C87780-F754-4FE5-99AC-58FB13140FDF}" srcOrd="5" destOrd="0" presId="urn:microsoft.com/office/officeart/2008/layout/VerticalCurvedList"/>
    <dgm:cxn modelId="{175591F9-E3A4-464B-B579-A3ED49BF021B}" type="presParOf" srcId="{338FC570-3729-4118-9BDA-10489F0DE29B}" destId="{00E74A5F-AE8F-4AA8-B6FE-4615DF6555CB}" srcOrd="6" destOrd="0" presId="urn:microsoft.com/office/officeart/2008/layout/VerticalCurvedList"/>
    <dgm:cxn modelId="{AD642A4C-5851-4CCC-B472-30F368DE111F}" type="presParOf" srcId="{00E74A5F-AE8F-4AA8-B6FE-4615DF6555CB}" destId="{3E1E97D9-EDFF-47B3-894D-AB93B5CE1F04}" srcOrd="0" destOrd="0" presId="urn:microsoft.com/office/officeart/2008/layout/VerticalCurvedList"/>
    <dgm:cxn modelId="{B4B882DD-6973-48CC-8390-7E51200F9A3C}" type="presParOf" srcId="{338FC570-3729-4118-9BDA-10489F0DE29B}" destId="{8C59FFBF-B38B-4B14-8704-DF45D917B797}" srcOrd="7" destOrd="0" presId="urn:microsoft.com/office/officeart/2008/layout/VerticalCurvedList"/>
    <dgm:cxn modelId="{1700920D-CDCF-4E51-B993-EC26094A5AF6}" type="presParOf" srcId="{338FC570-3729-4118-9BDA-10489F0DE29B}" destId="{FE103C69-4E5B-4F65-9631-92C6E4BF4E6D}" srcOrd="8" destOrd="0" presId="urn:microsoft.com/office/officeart/2008/layout/VerticalCurvedList"/>
    <dgm:cxn modelId="{98BAE495-5417-4511-BC69-F3B44640DFD3}" type="presParOf" srcId="{FE103C69-4E5B-4F65-9631-92C6E4BF4E6D}" destId="{30C0E1F6-9A97-431E-B938-8F3E24CF5960}" srcOrd="0" destOrd="0" presId="urn:microsoft.com/office/officeart/2008/layout/VerticalCurvedList"/>
    <dgm:cxn modelId="{F7B32A4E-B736-4738-B3EA-9A864AFCDA54}" type="presParOf" srcId="{338FC570-3729-4118-9BDA-10489F0DE29B}" destId="{7A3EF036-7928-44D2-B1B8-0B3C4BB64882}" srcOrd="9" destOrd="0" presId="urn:microsoft.com/office/officeart/2008/layout/VerticalCurvedList"/>
    <dgm:cxn modelId="{357F1D6D-DC9C-454A-9AFD-2D57EA67EF3B}" type="presParOf" srcId="{338FC570-3729-4118-9BDA-10489F0DE29B}" destId="{A5684DB7-43F9-4548-8B47-BD6D02F52B53}" srcOrd="10" destOrd="0" presId="urn:microsoft.com/office/officeart/2008/layout/VerticalCurvedList"/>
    <dgm:cxn modelId="{BF1333A1-85A2-4797-AE39-746D304E4E51}" type="presParOf" srcId="{A5684DB7-43F9-4548-8B47-BD6D02F52B53}" destId="{760EA125-0675-4292-9601-314BD9E682D4}" srcOrd="0" destOrd="0" presId="urn:microsoft.com/office/officeart/2008/layout/VerticalCurvedList"/>
    <dgm:cxn modelId="{85BDD1EC-F120-4A4F-9436-47E3672753DC}" type="presParOf" srcId="{338FC570-3729-4118-9BDA-10489F0DE29B}" destId="{2082C90D-B8D4-42BA-909A-8F3DDE434EB5}" srcOrd="11" destOrd="0" presId="urn:microsoft.com/office/officeart/2008/layout/VerticalCurvedList"/>
    <dgm:cxn modelId="{EB0C65C3-3CD4-4FD2-BB34-5B2DC28484B1}" type="presParOf" srcId="{338FC570-3729-4118-9BDA-10489F0DE29B}" destId="{AE686C30-74B4-436E-9EA1-4C770CDF6EF5}" srcOrd="12" destOrd="0" presId="urn:microsoft.com/office/officeart/2008/layout/VerticalCurvedList"/>
    <dgm:cxn modelId="{A47BA790-DD93-48A6-A845-79D348AD24A5}" type="presParOf" srcId="{AE686C30-74B4-436E-9EA1-4C770CDF6EF5}" destId="{20D19ECD-A85B-421D-AAED-477F3873D088}" srcOrd="0" destOrd="0" presId="urn:microsoft.com/office/officeart/2008/layout/VerticalCurvedList"/>
    <dgm:cxn modelId="{1EE50423-093A-4F09-B585-A2810504E7B3}" type="presParOf" srcId="{338FC570-3729-4118-9BDA-10489F0DE29B}" destId="{054C3C6A-B76C-482E-A128-AD10E3B1595F}" srcOrd="13" destOrd="0" presId="urn:microsoft.com/office/officeart/2008/layout/VerticalCurvedList"/>
    <dgm:cxn modelId="{6B9874B7-DC6F-4995-9432-215734F27557}" type="presParOf" srcId="{338FC570-3729-4118-9BDA-10489F0DE29B}" destId="{8C10F997-3215-4F65-9DB5-70F44CECE675}" srcOrd="14" destOrd="0" presId="urn:microsoft.com/office/officeart/2008/layout/VerticalCurvedList"/>
    <dgm:cxn modelId="{A4387B8B-7403-41AE-97A1-B1FD1EAE9111}" type="presParOf" srcId="{8C10F997-3215-4F65-9DB5-70F44CECE675}" destId="{2C1E2A25-861E-46BC-9C00-36ACC22635A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EC916-4F2D-C845-A838-5A6594B4A402}">
      <dsp:nvSpPr>
        <dsp:cNvPr id="0" name=""/>
        <dsp:cNvSpPr/>
      </dsp:nvSpPr>
      <dsp:spPr>
        <a:xfrm rot="5400000">
          <a:off x="161557" y="843984"/>
          <a:ext cx="602452" cy="685870"/>
        </a:xfrm>
        <a:prstGeom prst="bentUpArrow">
          <a:avLst>
            <a:gd name="adj1" fmla="val 32840"/>
            <a:gd name="adj2" fmla="val 25000"/>
            <a:gd name="adj3" fmla="val 35780"/>
          </a:avLst>
        </a:prstGeom>
        <a:solidFill>
          <a:schemeClr val="accent4"/>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D4A2255-A0E6-984C-A951-01AD46222E30}">
      <dsp:nvSpPr>
        <dsp:cNvPr id="0" name=""/>
        <dsp:cNvSpPr/>
      </dsp:nvSpPr>
      <dsp:spPr>
        <a:xfrm>
          <a:off x="1944" y="176154"/>
          <a:ext cx="1014175" cy="70988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Step 5</a:t>
          </a:r>
        </a:p>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Draft Plan </a:t>
          </a:r>
        </a:p>
      </dsp:txBody>
      <dsp:txXfrm>
        <a:off x="36604" y="210814"/>
        <a:ext cx="944855" cy="640569"/>
      </dsp:txXfrm>
    </dsp:sp>
    <dsp:sp modelId="{1E00ED54-C2B3-4A4C-B5AF-324A97CB4BFF}">
      <dsp:nvSpPr>
        <dsp:cNvPr id="0" name=""/>
        <dsp:cNvSpPr/>
      </dsp:nvSpPr>
      <dsp:spPr>
        <a:xfrm>
          <a:off x="1016119" y="243858"/>
          <a:ext cx="737614" cy="573764"/>
        </a:xfrm>
        <a:prstGeom prst="rect">
          <a:avLst/>
        </a:prstGeom>
        <a:noFill/>
        <a:ln>
          <a:noFill/>
        </a:ln>
        <a:effectLst/>
      </dsp:spPr>
      <dsp:style>
        <a:lnRef idx="0">
          <a:scrgbClr r="0" g="0" b="0"/>
        </a:lnRef>
        <a:fillRef idx="0">
          <a:scrgbClr r="0" g="0" b="0"/>
        </a:fillRef>
        <a:effectRef idx="0">
          <a:scrgbClr r="0" g="0" b="0"/>
        </a:effectRef>
        <a:fontRef idx="minor"/>
      </dsp:style>
    </dsp:sp>
    <dsp:sp modelId="{A0E3CCDA-3BB6-7C47-9504-8A219F955BBA}">
      <dsp:nvSpPr>
        <dsp:cNvPr id="0" name=""/>
        <dsp:cNvSpPr/>
      </dsp:nvSpPr>
      <dsp:spPr>
        <a:xfrm rot="5400000">
          <a:off x="1002416" y="1641425"/>
          <a:ext cx="602452" cy="685870"/>
        </a:xfrm>
        <a:prstGeom prst="bentUpArrow">
          <a:avLst>
            <a:gd name="adj1" fmla="val 32840"/>
            <a:gd name="adj2" fmla="val 25000"/>
            <a:gd name="adj3" fmla="val 35780"/>
          </a:avLst>
        </a:prstGeom>
        <a:solidFill>
          <a:schemeClr val="accent4"/>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EB893525-FC3B-6041-951A-3A38CEA881B5}">
      <dsp:nvSpPr>
        <dsp:cNvPr id="0" name=""/>
        <dsp:cNvSpPr/>
      </dsp:nvSpPr>
      <dsp:spPr>
        <a:xfrm>
          <a:off x="842803" y="973594"/>
          <a:ext cx="1014175" cy="70988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Arial" panose="020B0604020202020204" pitchFamily="34" charset="0"/>
              <a:cs typeface="Arial" panose="020B0604020202020204" pitchFamily="34" charset="0"/>
            </a:rPr>
            <a:t>Format</a:t>
          </a:r>
          <a:r>
            <a:rPr lang="en-US" sz="1300" b="1" kern="1200" baseline="0" dirty="0" smtClean="0">
              <a:latin typeface="Arial" panose="020B0604020202020204" pitchFamily="34" charset="0"/>
              <a:cs typeface="Arial" panose="020B0604020202020204" pitchFamily="34" charset="0"/>
            </a:rPr>
            <a:t> Plan</a:t>
          </a:r>
          <a:endParaRPr lang="en-US" sz="1300" b="1" kern="1200" dirty="0">
            <a:latin typeface="Arial" panose="020B0604020202020204" pitchFamily="34" charset="0"/>
            <a:cs typeface="Arial" panose="020B0604020202020204" pitchFamily="34" charset="0"/>
          </a:endParaRPr>
        </a:p>
      </dsp:txBody>
      <dsp:txXfrm>
        <a:off x="877463" y="1008254"/>
        <a:ext cx="944855" cy="640569"/>
      </dsp:txXfrm>
    </dsp:sp>
    <dsp:sp modelId="{A4CCF6BD-1F40-854E-B9BA-8DAB18D815D2}">
      <dsp:nvSpPr>
        <dsp:cNvPr id="0" name=""/>
        <dsp:cNvSpPr/>
      </dsp:nvSpPr>
      <dsp:spPr>
        <a:xfrm>
          <a:off x="1856978" y="1041298"/>
          <a:ext cx="737614" cy="573764"/>
        </a:xfrm>
        <a:prstGeom prst="rect">
          <a:avLst/>
        </a:prstGeom>
        <a:noFill/>
        <a:ln>
          <a:noFill/>
        </a:ln>
        <a:effectLst/>
      </dsp:spPr>
      <dsp:style>
        <a:lnRef idx="0">
          <a:scrgbClr r="0" g="0" b="0"/>
        </a:lnRef>
        <a:fillRef idx="0">
          <a:scrgbClr r="0" g="0" b="0"/>
        </a:fillRef>
        <a:effectRef idx="0">
          <a:scrgbClr r="0" g="0" b="0"/>
        </a:effectRef>
        <a:fontRef idx="minor"/>
      </dsp:style>
    </dsp:sp>
    <dsp:sp modelId="{6D22A9F5-1B68-464B-A2FA-F51B682D38F2}">
      <dsp:nvSpPr>
        <dsp:cNvPr id="0" name=""/>
        <dsp:cNvSpPr/>
      </dsp:nvSpPr>
      <dsp:spPr>
        <a:xfrm rot="5400000">
          <a:off x="1843275" y="2438865"/>
          <a:ext cx="602452" cy="685870"/>
        </a:xfrm>
        <a:prstGeom prst="bentUpArrow">
          <a:avLst>
            <a:gd name="adj1" fmla="val 32840"/>
            <a:gd name="adj2" fmla="val 25000"/>
            <a:gd name="adj3" fmla="val 35780"/>
          </a:avLst>
        </a:prstGeom>
        <a:solidFill>
          <a:schemeClr val="accent4"/>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D5C6E1C-70B0-B94A-AABF-E6C6A96D3B12}">
      <dsp:nvSpPr>
        <dsp:cNvPr id="0" name=""/>
        <dsp:cNvSpPr/>
      </dsp:nvSpPr>
      <dsp:spPr>
        <a:xfrm>
          <a:off x="1683662" y="1771035"/>
          <a:ext cx="1014175" cy="70988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Write Plan </a:t>
          </a:r>
        </a:p>
      </dsp:txBody>
      <dsp:txXfrm>
        <a:off x="1718322" y="1805695"/>
        <a:ext cx="944855" cy="640569"/>
      </dsp:txXfrm>
    </dsp:sp>
    <dsp:sp modelId="{3F6F43CA-A8FC-FD4D-9B0E-A7265CB8E08F}">
      <dsp:nvSpPr>
        <dsp:cNvPr id="0" name=""/>
        <dsp:cNvSpPr/>
      </dsp:nvSpPr>
      <dsp:spPr>
        <a:xfrm>
          <a:off x="2697837" y="1838739"/>
          <a:ext cx="737614" cy="573764"/>
        </a:xfrm>
        <a:prstGeom prst="rect">
          <a:avLst/>
        </a:prstGeom>
        <a:noFill/>
        <a:ln>
          <a:noFill/>
        </a:ln>
        <a:effectLst/>
      </dsp:spPr>
      <dsp:style>
        <a:lnRef idx="0">
          <a:scrgbClr r="0" g="0" b="0"/>
        </a:lnRef>
        <a:fillRef idx="0">
          <a:scrgbClr r="0" g="0" b="0"/>
        </a:fillRef>
        <a:effectRef idx="0">
          <a:scrgbClr r="0" g="0" b="0"/>
        </a:effectRef>
        <a:fontRef idx="minor"/>
      </dsp:style>
    </dsp:sp>
    <dsp:sp modelId="{2012B66C-54FB-B147-8649-F760AFDDB08B}">
      <dsp:nvSpPr>
        <dsp:cNvPr id="0" name=""/>
        <dsp:cNvSpPr/>
      </dsp:nvSpPr>
      <dsp:spPr>
        <a:xfrm rot="5400000">
          <a:off x="2684134" y="3236306"/>
          <a:ext cx="602452" cy="685870"/>
        </a:xfrm>
        <a:prstGeom prst="bentUpArrow">
          <a:avLst>
            <a:gd name="adj1" fmla="val 32840"/>
            <a:gd name="adj2" fmla="val 25000"/>
            <a:gd name="adj3" fmla="val 35780"/>
          </a:avLst>
        </a:prstGeom>
        <a:solidFill>
          <a:schemeClr val="accent4"/>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F49865E9-40BD-174F-830F-CD344908B0DD}">
      <dsp:nvSpPr>
        <dsp:cNvPr id="0" name=""/>
        <dsp:cNvSpPr/>
      </dsp:nvSpPr>
      <dsp:spPr>
        <a:xfrm>
          <a:off x="2524521" y="2568475"/>
          <a:ext cx="1014175" cy="70988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Review Plan </a:t>
          </a:r>
        </a:p>
      </dsp:txBody>
      <dsp:txXfrm>
        <a:off x="2559181" y="2603135"/>
        <a:ext cx="944855" cy="640569"/>
      </dsp:txXfrm>
    </dsp:sp>
    <dsp:sp modelId="{BAFED0BB-BC69-104C-B7E2-6C2BA559F8C9}">
      <dsp:nvSpPr>
        <dsp:cNvPr id="0" name=""/>
        <dsp:cNvSpPr/>
      </dsp:nvSpPr>
      <dsp:spPr>
        <a:xfrm>
          <a:off x="3538696" y="2636179"/>
          <a:ext cx="737614" cy="573764"/>
        </a:xfrm>
        <a:prstGeom prst="rect">
          <a:avLst/>
        </a:prstGeom>
        <a:noFill/>
        <a:ln>
          <a:noFill/>
        </a:ln>
        <a:effectLst/>
      </dsp:spPr>
      <dsp:style>
        <a:lnRef idx="0">
          <a:scrgbClr r="0" g="0" b="0"/>
        </a:lnRef>
        <a:fillRef idx="0">
          <a:scrgbClr r="0" g="0" b="0"/>
        </a:fillRef>
        <a:effectRef idx="0">
          <a:scrgbClr r="0" g="0" b="0"/>
        </a:effectRef>
        <a:fontRef idx="minor"/>
      </dsp:style>
    </dsp:sp>
    <dsp:sp modelId="{8C866466-C24E-3D4D-B88C-8662AAAE0F80}">
      <dsp:nvSpPr>
        <dsp:cNvPr id="0" name=""/>
        <dsp:cNvSpPr/>
      </dsp:nvSpPr>
      <dsp:spPr>
        <a:xfrm>
          <a:off x="3365380" y="3365915"/>
          <a:ext cx="1014175" cy="70988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latin typeface="Arial" panose="020B0604020202020204" pitchFamily="34" charset="0"/>
              <a:cs typeface="Arial" panose="020B0604020202020204" pitchFamily="34" charset="0"/>
            </a:rPr>
            <a:t>Approve and Share Plan </a:t>
          </a:r>
        </a:p>
      </dsp:txBody>
      <dsp:txXfrm>
        <a:off x="3400040" y="3400575"/>
        <a:ext cx="944855" cy="640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13165-E23F-5649-907F-5B49D268EF6F}">
      <dsp:nvSpPr>
        <dsp:cNvPr id="0" name=""/>
        <dsp:cNvSpPr/>
      </dsp:nvSpPr>
      <dsp:spPr>
        <a:xfrm>
          <a:off x="0" y="282244"/>
          <a:ext cx="1365230" cy="89593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Protect Lives and Eliminate Threats</a:t>
          </a:r>
        </a:p>
      </dsp:txBody>
      <dsp:txXfrm>
        <a:off x="26241" y="308485"/>
        <a:ext cx="1312748" cy="843450"/>
      </dsp:txXfrm>
    </dsp:sp>
    <dsp:sp modelId="{9C079E4F-C1D7-884D-90DD-64E0F5D1D4BD}">
      <dsp:nvSpPr>
        <dsp:cNvPr id="0" name=""/>
        <dsp:cNvSpPr/>
      </dsp:nvSpPr>
      <dsp:spPr>
        <a:xfrm rot="60566">
          <a:off x="1502512" y="577933"/>
          <a:ext cx="291129" cy="338577"/>
        </a:xfrm>
        <a:prstGeom prst="rightArrow">
          <a:avLst>
            <a:gd name="adj1" fmla="val 60000"/>
            <a:gd name="adj2" fmla="val 50000"/>
          </a:avLst>
        </a:prstGeom>
        <a:solidFill>
          <a:schemeClr val="accent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latin typeface="Arial" panose="020B0604020202020204" pitchFamily="34" charset="0"/>
            <a:cs typeface="Arial" panose="020B0604020202020204" pitchFamily="34" charset="0"/>
          </a:endParaRPr>
        </a:p>
      </dsp:txBody>
      <dsp:txXfrm>
        <a:off x="1502519" y="644879"/>
        <a:ext cx="203790" cy="203147"/>
      </dsp:txXfrm>
    </dsp:sp>
    <dsp:sp modelId="{FC23484D-01E8-3D4E-B5A8-FEFE43CCF8F8}">
      <dsp:nvSpPr>
        <dsp:cNvPr id="0" name=""/>
        <dsp:cNvSpPr/>
      </dsp:nvSpPr>
      <dsp:spPr>
        <a:xfrm>
          <a:off x="1914445" y="315976"/>
          <a:ext cx="1365230" cy="89593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Manage the Incident</a:t>
          </a:r>
        </a:p>
      </dsp:txBody>
      <dsp:txXfrm>
        <a:off x="1940686" y="342217"/>
        <a:ext cx="1312748" cy="843450"/>
      </dsp:txXfrm>
    </dsp:sp>
    <dsp:sp modelId="{3A4AB6F8-0C6E-4F48-8AC2-F33EC7BACD2D}">
      <dsp:nvSpPr>
        <dsp:cNvPr id="0" name=""/>
        <dsp:cNvSpPr/>
      </dsp:nvSpPr>
      <dsp:spPr>
        <a:xfrm>
          <a:off x="3416199" y="594653"/>
          <a:ext cx="289428" cy="338577"/>
        </a:xfrm>
        <a:prstGeom prst="rightArrow">
          <a:avLst>
            <a:gd name="adj1" fmla="val 60000"/>
            <a:gd name="adj2" fmla="val 50000"/>
          </a:avLst>
        </a:prstGeom>
        <a:solidFill>
          <a:schemeClr val="accent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latin typeface="Arial" panose="020B0604020202020204" pitchFamily="34" charset="0"/>
            <a:cs typeface="Arial" panose="020B0604020202020204" pitchFamily="34" charset="0"/>
          </a:endParaRPr>
        </a:p>
      </dsp:txBody>
      <dsp:txXfrm>
        <a:off x="3416199" y="662368"/>
        <a:ext cx="202600" cy="203147"/>
      </dsp:txXfrm>
    </dsp:sp>
    <dsp:sp modelId="{B6F03474-796E-484E-96DE-402ADC60B5F6}">
      <dsp:nvSpPr>
        <dsp:cNvPr id="0" name=""/>
        <dsp:cNvSpPr/>
      </dsp:nvSpPr>
      <dsp:spPr>
        <a:xfrm>
          <a:off x="3825769" y="315976"/>
          <a:ext cx="1365230" cy="89593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Participate in Unified Command</a:t>
          </a:r>
        </a:p>
      </dsp:txBody>
      <dsp:txXfrm>
        <a:off x="3852010" y="342217"/>
        <a:ext cx="1312748" cy="843450"/>
      </dsp:txXfrm>
    </dsp:sp>
    <dsp:sp modelId="{C4D17170-D8A4-3444-A2C3-D4392112B368}">
      <dsp:nvSpPr>
        <dsp:cNvPr id="0" name=""/>
        <dsp:cNvSpPr/>
      </dsp:nvSpPr>
      <dsp:spPr>
        <a:xfrm>
          <a:off x="5327523" y="594653"/>
          <a:ext cx="289428" cy="338577"/>
        </a:xfrm>
        <a:prstGeom prst="rightArrow">
          <a:avLst>
            <a:gd name="adj1" fmla="val 60000"/>
            <a:gd name="adj2" fmla="val 50000"/>
          </a:avLst>
        </a:prstGeom>
        <a:solidFill>
          <a:schemeClr val="accent4"/>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latin typeface="Arial" panose="020B0604020202020204" pitchFamily="34" charset="0"/>
            <a:cs typeface="Arial" panose="020B0604020202020204" pitchFamily="34" charset="0"/>
          </a:endParaRPr>
        </a:p>
      </dsp:txBody>
      <dsp:txXfrm>
        <a:off x="5327523" y="662368"/>
        <a:ext cx="202600" cy="203147"/>
      </dsp:txXfrm>
    </dsp:sp>
    <dsp:sp modelId="{E6D0380B-F909-0040-9159-6A55A19A45F0}">
      <dsp:nvSpPr>
        <dsp:cNvPr id="0" name=""/>
        <dsp:cNvSpPr/>
      </dsp:nvSpPr>
      <dsp:spPr>
        <a:xfrm>
          <a:off x="5737092" y="315976"/>
          <a:ext cx="1365230" cy="89593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Secure Scene/ Conduct Investigation</a:t>
          </a:r>
        </a:p>
      </dsp:txBody>
      <dsp:txXfrm>
        <a:off x="5763333" y="342217"/>
        <a:ext cx="1312748" cy="843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D86AB-C809-42DD-BA4A-6DB707C478DF}">
      <dsp:nvSpPr>
        <dsp:cNvPr id="0" name=""/>
        <dsp:cNvSpPr/>
      </dsp:nvSpPr>
      <dsp:spPr>
        <a:xfrm rot="16200000">
          <a:off x="991589" y="-991589"/>
          <a:ext cx="2510052" cy="4493231"/>
        </a:xfrm>
        <a:prstGeom prst="round1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0" y="0"/>
        <a:ext cx="4493231" cy="1882539"/>
      </dsp:txXfrm>
    </dsp:sp>
    <dsp:sp modelId="{4B05E799-B8CF-4559-A1A6-E95CA8332BA4}">
      <dsp:nvSpPr>
        <dsp:cNvPr id="0" name=""/>
        <dsp:cNvSpPr/>
      </dsp:nvSpPr>
      <dsp:spPr>
        <a:xfrm>
          <a:off x="4493231" y="0"/>
          <a:ext cx="4493231" cy="2510052"/>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D66B6-A3BA-49B2-8CF0-637367521A65}">
      <dsp:nvSpPr>
        <dsp:cNvPr id="0" name=""/>
        <dsp:cNvSpPr/>
      </dsp:nvSpPr>
      <dsp:spPr>
        <a:xfrm rot="10800000">
          <a:off x="0" y="2510052"/>
          <a:ext cx="4493231" cy="2510052"/>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9ED32-7F13-4EEC-A1CA-C19339FCF570}">
      <dsp:nvSpPr>
        <dsp:cNvPr id="0" name=""/>
        <dsp:cNvSpPr/>
      </dsp:nvSpPr>
      <dsp:spPr>
        <a:xfrm rot="5400000">
          <a:off x="5484821" y="1518462"/>
          <a:ext cx="2510052" cy="4493231"/>
        </a:xfrm>
        <a:prstGeom prst="round1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4918E3-C5CA-4AEC-AE3D-2BAFAFA54A0A}">
      <dsp:nvSpPr>
        <dsp:cNvPr id="0" name=""/>
        <dsp:cNvSpPr/>
      </dsp:nvSpPr>
      <dsp:spPr>
        <a:xfrm>
          <a:off x="3260985" y="2235571"/>
          <a:ext cx="2335734" cy="794293"/>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Socially Isolated, Multiple Scenes </a:t>
          </a:r>
        </a:p>
      </dsp:txBody>
      <dsp:txXfrm>
        <a:off x="3299759" y="2274345"/>
        <a:ext cx="2258186" cy="7167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F31AD-9AEF-4B2A-BCFD-B1DC351BBF81}">
      <dsp:nvSpPr>
        <dsp:cNvPr id="0" name=""/>
        <dsp:cNvSpPr/>
      </dsp:nvSpPr>
      <dsp:spPr>
        <a:xfrm rot="5400000">
          <a:off x="2215838" y="-354398"/>
          <a:ext cx="1766186" cy="29166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Knowledgeable of the facility’s security procedures</a:t>
          </a:r>
        </a:p>
        <a:p>
          <a:pPr marL="228600" lvl="1" indent="-228600" algn="l" defTabSz="933450" rtl="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Knowledgeable of the floor plans</a:t>
          </a:r>
        </a:p>
      </dsp:txBody>
      <dsp:txXfrm rot="-5400000">
        <a:off x="1640611" y="307047"/>
        <a:ext cx="2830423" cy="1593750"/>
      </dsp:txXfrm>
    </dsp:sp>
    <dsp:sp modelId="{92A394A9-A063-4D67-ABD1-490A5BA1BB77}">
      <dsp:nvSpPr>
        <dsp:cNvPr id="0" name=""/>
        <dsp:cNvSpPr/>
      </dsp:nvSpPr>
      <dsp:spPr>
        <a:xfrm>
          <a:off x="0" y="55"/>
          <a:ext cx="1640610" cy="220773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Designate someone to coordinate with emergency responders</a:t>
          </a:r>
        </a:p>
      </dsp:txBody>
      <dsp:txXfrm>
        <a:off x="80088" y="80143"/>
        <a:ext cx="1480434" cy="2047556"/>
      </dsp:txXfrm>
    </dsp:sp>
    <dsp:sp modelId="{A3ABF293-A074-4B73-AD42-6439416250FE}">
      <dsp:nvSpPr>
        <dsp:cNvPr id="0" name=""/>
        <dsp:cNvSpPr/>
      </dsp:nvSpPr>
      <dsp:spPr>
        <a:xfrm rot="5400000">
          <a:off x="2215838" y="1963720"/>
          <a:ext cx="1766186" cy="291664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Ask for advice and recommendations</a:t>
          </a:r>
        </a:p>
        <a:p>
          <a:pPr marL="228600" lvl="1" indent="-228600" algn="l" defTabSz="933450" rtl="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Prepare Go-Bags</a:t>
          </a:r>
        </a:p>
      </dsp:txBody>
      <dsp:txXfrm rot="-5400000">
        <a:off x="1640611" y="2625165"/>
        <a:ext cx="2830423" cy="1593750"/>
      </dsp:txXfrm>
    </dsp:sp>
    <dsp:sp modelId="{68787B9B-049B-469E-90B7-E34E9793E7E3}">
      <dsp:nvSpPr>
        <dsp:cNvPr id="0" name=""/>
        <dsp:cNvSpPr/>
      </dsp:nvSpPr>
      <dsp:spPr>
        <a:xfrm>
          <a:off x="0" y="2318174"/>
          <a:ext cx="1640610" cy="220773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Invite first responders to tour your facility</a:t>
          </a:r>
        </a:p>
      </dsp:txBody>
      <dsp:txXfrm>
        <a:off x="80088" y="2398262"/>
        <a:ext cx="1480434" cy="20475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D5377-DB69-4449-8724-C320FF8BE49E}">
      <dsp:nvSpPr>
        <dsp:cNvPr id="0" name=""/>
        <dsp:cNvSpPr/>
      </dsp:nvSpPr>
      <dsp:spPr>
        <a:xfrm>
          <a:off x="0" y="0"/>
          <a:ext cx="3458958" cy="4633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Sample Go-Bag contents:</a:t>
          </a:r>
        </a:p>
      </dsp:txBody>
      <dsp:txXfrm>
        <a:off x="22617" y="22617"/>
        <a:ext cx="3413724" cy="418086"/>
      </dsp:txXfrm>
    </dsp:sp>
    <dsp:sp modelId="{2CA2831D-0C62-4C43-A47D-5BF85613607A}">
      <dsp:nvSpPr>
        <dsp:cNvPr id="0" name=""/>
        <dsp:cNvSpPr/>
      </dsp:nvSpPr>
      <dsp:spPr>
        <a:xfrm>
          <a:off x="0" y="643118"/>
          <a:ext cx="3458958" cy="236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22"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Maps w/ floor plans</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Master keys</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Controlled access swipe cards</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Sharpies or large black grease pencils</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Tourniquets/quick clot kits</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Radios connected with site security</a:t>
          </a:r>
        </a:p>
        <a:p>
          <a:pPr marL="171450" lvl="1" indent="-171450" algn="l" defTabSz="755650" rtl="0">
            <a:lnSpc>
              <a:spcPct val="90000"/>
            </a:lnSpc>
            <a:spcBef>
              <a:spcPct val="0"/>
            </a:spcBef>
            <a:spcAft>
              <a:spcPct val="20000"/>
            </a:spcAft>
            <a:buChar char="••"/>
          </a:pPr>
          <a:r>
            <a:rPr lang="en-US" sz="1700" kern="1200" dirty="0">
              <a:latin typeface="Arial" panose="020B0604020202020204" pitchFamily="34" charset="0"/>
              <a:cs typeface="Arial" panose="020B0604020202020204" pitchFamily="34" charset="0"/>
            </a:rPr>
            <a:t>Flashlights</a:t>
          </a:r>
        </a:p>
      </dsp:txBody>
      <dsp:txXfrm>
        <a:off x="0" y="643118"/>
        <a:ext cx="3458958" cy="2368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E169F-8D7B-2B4D-B462-140244EC0526}">
      <dsp:nvSpPr>
        <dsp:cNvPr id="0" name=""/>
        <dsp:cNvSpPr/>
      </dsp:nvSpPr>
      <dsp:spPr>
        <a:xfrm>
          <a:off x="1410571" y="542"/>
          <a:ext cx="1285253" cy="6426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Supervision</a:t>
          </a:r>
        </a:p>
      </dsp:txBody>
      <dsp:txXfrm>
        <a:off x="1429393" y="19364"/>
        <a:ext cx="1247609" cy="604982"/>
      </dsp:txXfrm>
    </dsp:sp>
    <dsp:sp modelId="{043E0FDB-89AC-0544-BDEF-ACB52A9E0B46}">
      <dsp:nvSpPr>
        <dsp:cNvPr id="0" name=""/>
        <dsp:cNvSpPr/>
      </dsp:nvSpPr>
      <dsp:spPr>
        <a:xfrm rot="3600000">
          <a:off x="2249151" y="1127809"/>
          <a:ext cx="668584" cy="224919"/>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a:off x="2316627" y="1172793"/>
        <a:ext cx="533632" cy="134951"/>
      </dsp:txXfrm>
    </dsp:sp>
    <dsp:sp modelId="{070836E5-2823-1B4C-9075-6BF6C8CD6B25}">
      <dsp:nvSpPr>
        <dsp:cNvPr id="0" name=""/>
        <dsp:cNvSpPr/>
      </dsp:nvSpPr>
      <dsp:spPr>
        <a:xfrm>
          <a:off x="2471063" y="1837368"/>
          <a:ext cx="1285253" cy="6426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Communication</a:t>
          </a:r>
        </a:p>
      </dsp:txBody>
      <dsp:txXfrm>
        <a:off x="2489885" y="1856190"/>
        <a:ext cx="1247609" cy="604982"/>
      </dsp:txXfrm>
    </dsp:sp>
    <dsp:sp modelId="{30DF5C39-B48C-F44A-B574-E7EF5CAFC7F8}">
      <dsp:nvSpPr>
        <dsp:cNvPr id="0" name=""/>
        <dsp:cNvSpPr/>
      </dsp:nvSpPr>
      <dsp:spPr>
        <a:xfrm rot="10800000">
          <a:off x="1718905" y="2046222"/>
          <a:ext cx="668584" cy="224919"/>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rot="10800000">
        <a:off x="1786381" y="2091206"/>
        <a:ext cx="533632" cy="134951"/>
      </dsp:txXfrm>
    </dsp:sp>
    <dsp:sp modelId="{BF7A2350-9A96-C64F-BF9F-A57A7F17BF27}">
      <dsp:nvSpPr>
        <dsp:cNvPr id="0" name=""/>
        <dsp:cNvSpPr/>
      </dsp:nvSpPr>
      <dsp:spPr>
        <a:xfrm>
          <a:off x="350079" y="1837368"/>
          <a:ext cx="1285253" cy="64262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Mobility</a:t>
          </a:r>
        </a:p>
      </dsp:txBody>
      <dsp:txXfrm>
        <a:off x="368901" y="1856190"/>
        <a:ext cx="1247609" cy="604982"/>
      </dsp:txXfrm>
    </dsp:sp>
    <dsp:sp modelId="{5B80F993-90C6-274B-AE81-F4DA1BDA05D1}">
      <dsp:nvSpPr>
        <dsp:cNvPr id="0" name=""/>
        <dsp:cNvSpPr/>
      </dsp:nvSpPr>
      <dsp:spPr>
        <a:xfrm rot="18000000">
          <a:off x="1188660" y="1127809"/>
          <a:ext cx="668584" cy="224919"/>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latin typeface="Arial" panose="020B0604020202020204" pitchFamily="34" charset="0"/>
            <a:cs typeface="Arial" panose="020B0604020202020204" pitchFamily="34" charset="0"/>
          </a:endParaRPr>
        </a:p>
      </dsp:txBody>
      <dsp:txXfrm>
        <a:off x="1256136" y="1172793"/>
        <a:ext cx="533632" cy="134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FFFB1-2EE7-4C41-AB60-79AD78B3D3E5}">
      <dsp:nvSpPr>
        <dsp:cNvPr id="0" name=""/>
        <dsp:cNvSpPr/>
      </dsp:nvSpPr>
      <dsp:spPr>
        <a:xfrm>
          <a:off x="813" y="328425"/>
          <a:ext cx="1744736" cy="577904"/>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100000"/>
            </a:lnSpc>
            <a:spcBef>
              <a:spcPct val="0"/>
            </a:spcBef>
            <a:spcAft>
              <a:spcPts val="0"/>
            </a:spcAft>
          </a:pPr>
          <a:r>
            <a:rPr lang="en-US" sz="1300" b="0" u="sng" kern="1200" dirty="0">
              <a:solidFill>
                <a:srgbClr val="FFFFFF"/>
              </a:solidFill>
              <a:effectLst/>
            </a:rPr>
            <a:t>STEP 1:</a:t>
          </a:r>
        </a:p>
        <a:p>
          <a:pPr lvl="0" algn="ctr" defTabSz="577850">
            <a:lnSpc>
              <a:spcPct val="90000"/>
            </a:lnSpc>
            <a:spcBef>
              <a:spcPct val="0"/>
            </a:spcBef>
            <a:spcAft>
              <a:spcPts val="0"/>
            </a:spcAft>
          </a:pPr>
          <a:r>
            <a:rPr lang="en-US" sz="1300" b="0" kern="1200" dirty="0">
              <a:solidFill>
                <a:srgbClr val="FFFFFF"/>
              </a:solidFill>
              <a:effectLst/>
            </a:rPr>
            <a:t>Form</a:t>
          </a:r>
          <a:r>
            <a:rPr lang="en-US" sz="1300" b="0" kern="1200" baseline="0" dirty="0">
              <a:solidFill>
                <a:srgbClr val="FFFFFF"/>
              </a:solidFill>
              <a:effectLst/>
            </a:rPr>
            <a:t> Planning Team</a:t>
          </a:r>
          <a:endParaRPr lang="en-US" sz="1300" b="0" kern="1200" dirty="0">
            <a:solidFill>
              <a:srgbClr val="FFFFFF"/>
            </a:solidFill>
            <a:effectLst/>
          </a:endParaRPr>
        </a:p>
      </dsp:txBody>
      <dsp:txXfrm>
        <a:off x="289765" y="328425"/>
        <a:ext cx="1166832" cy="577904"/>
      </dsp:txXfrm>
    </dsp:sp>
    <dsp:sp modelId="{0CA99D25-80E5-3748-A9AA-72AC9D8CF899}">
      <dsp:nvSpPr>
        <dsp:cNvPr id="0" name=""/>
        <dsp:cNvSpPr/>
      </dsp:nvSpPr>
      <dsp:spPr>
        <a:xfrm>
          <a:off x="1505250" y="319965"/>
          <a:ext cx="1672484" cy="577904"/>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100000"/>
            </a:lnSpc>
            <a:spcBef>
              <a:spcPct val="0"/>
            </a:spcBef>
            <a:spcAft>
              <a:spcPts val="0"/>
            </a:spcAft>
          </a:pPr>
          <a:r>
            <a:rPr lang="en-US" sz="1300" b="0" u="sng" kern="1200" dirty="0">
              <a:solidFill>
                <a:srgbClr val="FFFFFF"/>
              </a:solidFill>
              <a:effectLst/>
            </a:rPr>
            <a:t>STEP 2:</a:t>
          </a:r>
        </a:p>
        <a:p>
          <a:pPr lvl="0" algn="ctr" defTabSz="577850">
            <a:lnSpc>
              <a:spcPct val="100000"/>
            </a:lnSpc>
            <a:spcBef>
              <a:spcPct val="0"/>
            </a:spcBef>
            <a:spcAft>
              <a:spcPts val="0"/>
            </a:spcAft>
          </a:pPr>
          <a:r>
            <a:rPr lang="en-US" sz="1300" b="0" kern="1200" dirty="0">
              <a:solidFill>
                <a:srgbClr val="FFFFFF"/>
              </a:solidFill>
              <a:effectLst/>
            </a:rPr>
            <a:t>Conduct Risk Assessment</a:t>
          </a:r>
        </a:p>
      </dsp:txBody>
      <dsp:txXfrm>
        <a:off x="1794202" y="319965"/>
        <a:ext cx="1094580" cy="577904"/>
      </dsp:txXfrm>
    </dsp:sp>
    <dsp:sp modelId="{87A651E9-BF29-0646-8A54-48320E87045B}">
      <dsp:nvSpPr>
        <dsp:cNvPr id="0" name=""/>
        <dsp:cNvSpPr/>
      </dsp:nvSpPr>
      <dsp:spPr>
        <a:xfrm>
          <a:off x="2941925" y="319965"/>
          <a:ext cx="1688000" cy="577904"/>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100000"/>
            </a:lnSpc>
            <a:spcBef>
              <a:spcPct val="0"/>
            </a:spcBef>
            <a:spcAft>
              <a:spcPts val="0"/>
            </a:spcAft>
          </a:pPr>
          <a:r>
            <a:rPr lang="en-US" sz="1300" b="0" u="sng" kern="1200" dirty="0">
              <a:solidFill>
                <a:srgbClr val="FFFFFF"/>
              </a:solidFill>
              <a:effectLst/>
            </a:rPr>
            <a:t>STEP 3:</a:t>
          </a:r>
        </a:p>
        <a:p>
          <a:pPr lvl="0" algn="ctr" defTabSz="577850">
            <a:lnSpc>
              <a:spcPct val="100000"/>
            </a:lnSpc>
            <a:spcBef>
              <a:spcPct val="0"/>
            </a:spcBef>
            <a:spcAft>
              <a:spcPts val="0"/>
            </a:spcAft>
          </a:pPr>
          <a:r>
            <a:rPr lang="en-US" sz="1300" b="0" kern="1200" dirty="0">
              <a:solidFill>
                <a:srgbClr val="FFFFFF"/>
              </a:solidFill>
              <a:effectLst/>
            </a:rPr>
            <a:t>Establish Goals and Objectives</a:t>
          </a:r>
        </a:p>
      </dsp:txBody>
      <dsp:txXfrm>
        <a:off x="3230877" y="319965"/>
        <a:ext cx="1110096" cy="577904"/>
      </dsp:txXfrm>
    </dsp:sp>
    <dsp:sp modelId="{B83265CF-D22A-4342-99C3-622011619136}">
      <dsp:nvSpPr>
        <dsp:cNvPr id="0" name=""/>
        <dsp:cNvSpPr/>
      </dsp:nvSpPr>
      <dsp:spPr>
        <a:xfrm>
          <a:off x="4374001" y="319965"/>
          <a:ext cx="1754907" cy="577904"/>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100000"/>
            </a:lnSpc>
            <a:spcBef>
              <a:spcPct val="0"/>
            </a:spcBef>
            <a:spcAft>
              <a:spcPts val="0"/>
            </a:spcAft>
          </a:pPr>
          <a:r>
            <a:rPr lang="en-US" sz="1300" b="0" u="sng" kern="1200" dirty="0">
              <a:solidFill>
                <a:srgbClr val="FFFFFF"/>
              </a:solidFill>
              <a:effectLst/>
            </a:rPr>
            <a:t>STEP 4:</a:t>
          </a:r>
        </a:p>
        <a:p>
          <a:pPr lvl="0" algn="ctr" defTabSz="577850">
            <a:lnSpc>
              <a:spcPct val="100000"/>
            </a:lnSpc>
            <a:spcBef>
              <a:spcPct val="0"/>
            </a:spcBef>
            <a:spcAft>
              <a:spcPts val="0"/>
            </a:spcAft>
          </a:pPr>
          <a:r>
            <a:rPr lang="en-US" sz="1300" b="0" kern="1200" dirty="0">
              <a:solidFill>
                <a:srgbClr val="FFFFFF"/>
              </a:solidFill>
              <a:effectLst/>
            </a:rPr>
            <a:t>Assess Courses of Action</a:t>
          </a:r>
        </a:p>
      </dsp:txBody>
      <dsp:txXfrm>
        <a:off x="4662953" y="319965"/>
        <a:ext cx="1177003" cy="577904"/>
      </dsp:txXfrm>
    </dsp:sp>
    <dsp:sp modelId="{3F21C0F1-566B-E747-90AF-AC9CB1B57FE0}">
      <dsp:nvSpPr>
        <dsp:cNvPr id="0" name=""/>
        <dsp:cNvSpPr/>
      </dsp:nvSpPr>
      <dsp:spPr>
        <a:xfrm>
          <a:off x="5899351" y="319965"/>
          <a:ext cx="1444760" cy="577904"/>
        </a:xfrm>
        <a:prstGeom prst="chevron">
          <a:avLst/>
        </a:prstGeom>
        <a:solidFill>
          <a:srgbClr val="5986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100000"/>
            </a:lnSpc>
            <a:spcBef>
              <a:spcPct val="0"/>
            </a:spcBef>
            <a:spcAft>
              <a:spcPts val="0"/>
            </a:spcAft>
          </a:pPr>
          <a:r>
            <a:rPr lang="en-US" sz="1300" b="1" u="sng" kern="1200" dirty="0">
              <a:solidFill>
                <a:srgbClr val="FFFFFF"/>
              </a:solidFill>
              <a:effectLst/>
            </a:rPr>
            <a:t>STEP 5:</a:t>
          </a:r>
        </a:p>
        <a:p>
          <a:pPr lvl="0" algn="ctr" defTabSz="577850">
            <a:lnSpc>
              <a:spcPct val="100000"/>
            </a:lnSpc>
            <a:spcBef>
              <a:spcPct val="0"/>
            </a:spcBef>
            <a:spcAft>
              <a:spcPts val="0"/>
            </a:spcAft>
          </a:pPr>
          <a:r>
            <a:rPr lang="en-US" sz="1300" b="1" kern="1200" dirty="0">
              <a:solidFill>
                <a:srgbClr val="FFFFFF"/>
              </a:solidFill>
              <a:effectLst/>
            </a:rPr>
            <a:t>Draft Plan &amp; Approve</a:t>
          </a:r>
        </a:p>
      </dsp:txBody>
      <dsp:txXfrm>
        <a:off x="6188303" y="319965"/>
        <a:ext cx="866856" cy="577904"/>
      </dsp:txXfrm>
    </dsp:sp>
    <dsp:sp modelId="{88CA0A36-3FA5-B447-95E2-D6D21913A25D}">
      <dsp:nvSpPr>
        <dsp:cNvPr id="0" name=""/>
        <dsp:cNvSpPr/>
      </dsp:nvSpPr>
      <dsp:spPr>
        <a:xfrm>
          <a:off x="7126819" y="319965"/>
          <a:ext cx="1683551" cy="577904"/>
        </a:xfrm>
        <a:prstGeom prst="chevron">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b="0" u="sng" kern="1200" dirty="0">
              <a:solidFill>
                <a:srgbClr val="FFFFFF"/>
              </a:solidFill>
              <a:effectLst/>
            </a:rPr>
            <a:t>STEP 6: </a:t>
          </a:r>
          <a:r>
            <a:rPr lang="en-US" sz="1300" b="0" kern="1200" dirty="0">
              <a:solidFill>
                <a:srgbClr val="FFFFFF"/>
              </a:solidFill>
              <a:effectLst/>
            </a:rPr>
            <a:t>Training and Exercise</a:t>
          </a:r>
        </a:p>
      </dsp:txBody>
      <dsp:txXfrm>
        <a:off x="7415771" y="319965"/>
        <a:ext cx="1105647" cy="5779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7810A-241A-4361-90FE-A05251E59F96}">
      <dsp:nvSpPr>
        <dsp:cNvPr id="0" name=""/>
        <dsp:cNvSpPr/>
      </dsp:nvSpPr>
      <dsp:spPr>
        <a:xfrm>
          <a:off x="-4917790" y="-753830"/>
          <a:ext cx="5858998" cy="5858998"/>
        </a:xfrm>
        <a:prstGeom prst="blockArc">
          <a:avLst>
            <a:gd name="adj1" fmla="val 18900000"/>
            <a:gd name="adj2" fmla="val 2700000"/>
            <a:gd name="adj3" fmla="val 36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A7A08-1B27-4AA4-BED3-1D3B5CAFAB61}">
      <dsp:nvSpPr>
        <dsp:cNvPr id="0" name=""/>
        <dsp:cNvSpPr/>
      </dsp:nvSpPr>
      <dsp:spPr>
        <a:xfrm>
          <a:off x="305246" y="197811"/>
          <a:ext cx="7523363"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Develop a notification system</a:t>
          </a:r>
        </a:p>
      </dsp:txBody>
      <dsp:txXfrm>
        <a:off x="305246" y="197811"/>
        <a:ext cx="7523363" cy="395449"/>
      </dsp:txXfrm>
    </dsp:sp>
    <dsp:sp modelId="{3521E087-0B76-43BB-90C2-1BE9F50D1E73}">
      <dsp:nvSpPr>
        <dsp:cNvPr id="0" name=""/>
        <dsp:cNvSpPr/>
      </dsp:nvSpPr>
      <dsp:spPr>
        <a:xfrm>
          <a:off x="58090" y="148380"/>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14F3BF0D-7E11-4C6B-87E7-0E91CDB3168A}">
      <dsp:nvSpPr>
        <dsp:cNvPr id="0" name=""/>
        <dsp:cNvSpPr/>
      </dsp:nvSpPr>
      <dsp:spPr>
        <a:xfrm>
          <a:off x="663361" y="791334"/>
          <a:ext cx="7165248"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Identify evacuation routes and shelter locations</a:t>
          </a:r>
        </a:p>
      </dsp:txBody>
      <dsp:txXfrm>
        <a:off x="663361" y="791334"/>
        <a:ext cx="7165248" cy="395449"/>
      </dsp:txXfrm>
    </dsp:sp>
    <dsp:sp modelId="{6C9016CC-E5D5-4519-B799-D3B96B6E83BD}">
      <dsp:nvSpPr>
        <dsp:cNvPr id="0" name=""/>
        <dsp:cNvSpPr/>
      </dsp:nvSpPr>
      <dsp:spPr>
        <a:xfrm>
          <a:off x="416205" y="741903"/>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3C87780-F754-4FE5-99AC-58FB13140FDF}">
      <dsp:nvSpPr>
        <dsp:cNvPr id="0" name=""/>
        <dsp:cNvSpPr/>
      </dsp:nvSpPr>
      <dsp:spPr>
        <a:xfrm>
          <a:off x="859606" y="1384421"/>
          <a:ext cx="6969002"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Plan for persons with disabilities</a:t>
          </a:r>
        </a:p>
      </dsp:txBody>
      <dsp:txXfrm>
        <a:off x="859606" y="1384421"/>
        <a:ext cx="6969002" cy="395449"/>
      </dsp:txXfrm>
    </dsp:sp>
    <dsp:sp modelId="{3E1E97D9-EDFF-47B3-894D-AB93B5CE1F04}">
      <dsp:nvSpPr>
        <dsp:cNvPr id="0" name=""/>
        <dsp:cNvSpPr/>
      </dsp:nvSpPr>
      <dsp:spPr>
        <a:xfrm>
          <a:off x="612450" y="1334990"/>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8C59FFBF-B38B-4B14-8704-DF45D917B797}">
      <dsp:nvSpPr>
        <dsp:cNvPr id="0" name=""/>
        <dsp:cNvSpPr/>
      </dsp:nvSpPr>
      <dsp:spPr>
        <a:xfrm>
          <a:off x="922266" y="1977944"/>
          <a:ext cx="6906343"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Account for personnel and guests</a:t>
          </a:r>
        </a:p>
      </dsp:txBody>
      <dsp:txXfrm>
        <a:off x="922266" y="1977944"/>
        <a:ext cx="6906343" cy="395449"/>
      </dsp:txXfrm>
    </dsp:sp>
    <dsp:sp modelId="{30C0E1F6-9A97-431E-B938-8F3E24CF5960}">
      <dsp:nvSpPr>
        <dsp:cNvPr id="0" name=""/>
        <dsp:cNvSpPr/>
      </dsp:nvSpPr>
      <dsp:spPr>
        <a:xfrm>
          <a:off x="675110" y="1928513"/>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7A3EF036-7928-44D2-B1B8-0B3C4BB64882}">
      <dsp:nvSpPr>
        <dsp:cNvPr id="0" name=""/>
        <dsp:cNvSpPr/>
      </dsp:nvSpPr>
      <dsp:spPr>
        <a:xfrm>
          <a:off x="859606" y="2571466"/>
          <a:ext cx="6969002"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Coordinate preparation with existing plans </a:t>
          </a:r>
        </a:p>
      </dsp:txBody>
      <dsp:txXfrm>
        <a:off x="859606" y="2571466"/>
        <a:ext cx="6969002" cy="395449"/>
      </dsp:txXfrm>
    </dsp:sp>
    <dsp:sp modelId="{760EA125-0675-4292-9601-314BD9E682D4}">
      <dsp:nvSpPr>
        <dsp:cNvPr id="0" name=""/>
        <dsp:cNvSpPr/>
      </dsp:nvSpPr>
      <dsp:spPr>
        <a:xfrm>
          <a:off x="612450" y="2522035"/>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2082C90D-B8D4-42BA-909A-8F3DDE434EB5}">
      <dsp:nvSpPr>
        <dsp:cNvPr id="0" name=""/>
        <dsp:cNvSpPr/>
      </dsp:nvSpPr>
      <dsp:spPr>
        <a:xfrm>
          <a:off x="663361" y="3164554"/>
          <a:ext cx="7165248"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Train employees to recognize and report concerns</a:t>
          </a:r>
        </a:p>
      </dsp:txBody>
      <dsp:txXfrm>
        <a:off x="663361" y="3164554"/>
        <a:ext cx="7165248" cy="395449"/>
      </dsp:txXfrm>
    </dsp:sp>
    <dsp:sp modelId="{20D19ECD-A85B-421D-AAED-477F3873D088}">
      <dsp:nvSpPr>
        <dsp:cNvPr id="0" name=""/>
        <dsp:cNvSpPr/>
      </dsp:nvSpPr>
      <dsp:spPr>
        <a:xfrm>
          <a:off x="416205" y="3115122"/>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054C3C6A-B76C-482E-A128-AD10E3B1595F}">
      <dsp:nvSpPr>
        <dsp:cNvPr id="0" name=""/>
        <dsp:cNvSpPr/>
      </dsp:nvSpPr>
      <dsp:spPr>
        <a:xfrm>
          <a:off x="305246" y="3758076"/>
          <a:ext cx="7523363" cy="395449"/>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3340" rIns="53340" bIns="53340" numCol="1" spcCol="1270" anchor="ctr" anchorCtr="0">
          <a:noAutofit/>
        </a:bodyPr>
        <a:lstStyle/>
        <a:p>
          <a:pPr lvl="0" algn="l" defTabSz="933450" rtl="0">
            <a:lnSpc>
              <a:spcPct val="90000"/>
            </a:lnSpc>
            <a:spcBef>
              <a:spcPct val="0"/>
            </a:spcBef>
            <a:spcAft>
              <a:spcPct val="35000"/>
            </a:spcAft>
          </a:pPr>
          <a:r>
            <a:rPr lang="en-US" sz="2100" kern="1200" dirty="0">
              <a:latin typeface="Arial" panose="020B0604020202020204" pitchFamily="34" charset="0"/>
              <a:cs typeface="Arial" panose="020B0604020202020204" pitchFamily="34" charset="0"/>
            </a:rPr>
            <a:t>Provide a “go-bag” for use by arriving responders</a:t>
          </a:r>
        </a:p>
      </dsp:txBody>
      <dsp:txXfrm>
        <a:off x="305246" y="3758076"/>
        <a:ext cx="7523363" cy="395449"/>
      </dsp:txXfrm>
    </dsp:sp>
    <dsp:sp modelId="{2C1E2A25-861E-46BC-9C00-36ACC22635AB}">
      <dsp:nvSpPr>
        <dsp:cNvPr id="0" name=""/>
        <dsp:cNvSpPr/>
      </dsp:nvSpPr>
      <dsp:spPr>
        <a:xfrm>
          <a:off x="58090" y="3708645"/>
          <a:ext cx="494311" cy="494311"/>
        </a:xfrm>
        <a:prstGeom prst="ellipse">
          <a:avLst/>
        </a:prstGeom>
        <a:solidFill>
          <a:schemeClr val="bg1"/>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5B84927-5B5E-47F3-9206-EB046C73E7A0}" type="datetimeFigureOut">
              <a:rPr lang="en-US" smtClean="0"/>
              <a:t>1/13/2017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20C2A56-5532-4001-B9B6-110DF2E2A904}" type="slidenum">
              <a:rPr lang="en-US" smtClean="0"/>
              <a:t>‹#›</a:t>
            </a:fld>
            <a:endParaRPr lang="en-US"/>
          </a:p>
        </p:txBody>
      </p:sp>
    </p:spTree>
    <p:extLst>
      <p:ext uri="{BB962C8B-B14F-4D97-AF65-F5344CB8AC3E}">
        <p14:creationId xmlns:p14="http://schemas.microsoft.com/office/powerpoint/2010/main" val="2773585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04761B6-7BE9-4855-92B2-D9970CAFCE84}" type="datetimeFigureOut">
              <a:rPr lang="en-US" smtClean="0"/>
              <a:t>1/13/2017</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7E885C7-4FC0-4477-BF23-1601BCD07100}" type="slidenum">
              <a:rPr lang="en-US" smtClean="0"/>
              <a:t>‹#›</a:t>
            </a:fld>
            <a:endParaRPr lang="en-US"/>
          </a:p>
        </p:txBody>
      </p:sp>
    </p:spTree>
    <p:extLst>
      <p:ext uri="{BB962C8B-B14F-4D97-AF65-F5344CB8AC3E}">
        <p14:creationId xmlns:p14="http://schemas.microsoft.com/office/powerpoint/2010/main" val="323581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1214438"/>
            <a:ext cx="4371975" cy="327818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Module 5 will cover Active Shooter Response. The two Learning Objectives are to help you identify 1) What are your capabilities to address saving lives, meeting basic human needs, and protecting property and the environment, and 2) How will you organize these capabilities in your plan? Think outside the box. Identify those capabilities are at the individual, organization, and community levels. How will your organization coordinate with responders?</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In Step 5 of the planning process, we will cover Formatting, Writing, Reviewing, Approving, and Sharing an Active Shooter Plan.</a:t>
            </a:r>
            <a:r>
              <a:rPr lang="en-US" dirty="0" smtClean="0">
                <a:effectLst/>
                <a:latin typeface="Arial" charset="0"/>
                <a:ea typeface="Arial" charset="0"/>
                <a:cs typeface="Arial" charset="0"/>
              </a:rPr>
              <a:t>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B4BD8B99-D673-C842-A9CB-206DDE99861C}" type="slidenum">
              <a:rPr lang="en-US" sz="1800" kern="0">
                <a:solidFill>
                  <a:sysClr val="windowText" lastClr="000000"/>
                </a:solidFill>
                <a:latin typeface="Arial" charset="0"/>
                <a:ea typeface="Arial" charset="0"/>
                <a:cs typeface="Arial" charset="0"/>
              </a:rPr>
              <a:pPr defTabSz="933237">
                <a:defRPr/>
              </a:pPr>
              <a:t>1</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344189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1214438"/>
            <a:ext cx="4371975" cy="327818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Create a partnership by assigning a responder liaison to work with responders. Invite responders to your facility. Your active shooter plan must include a site assessment with all information you can provide to responders. This includes public address systems, security cameras, alarms, medical supplies, building maps, and primary and alternate ingress and egress routes and locations where your disabled, access and functional needs personnel may be sheltering in place. Identify a secondary staging area and coordinate that with both that organization location and first responders. What about personnel turnover? Temporary facility construction? In both cases, response planning is the responsibility of both the emergency responders and stakeholders to be familiar with facilities and current staffing and configuration.</a:t>
            </a:r>
          </a:p>
          <a:p>
            <a:endParaRPr lang="en-US" dirty="0" smtClean="0">
              <a:latin typeface="Arial" charset="0"/>
              <a:ea typeface="Arial" charset="0"/>
              <a:cs typeface="Arial" charset="0"/>
            </a:endParaRPr>
          </a:p>
          <a:p>
            <a:r>
              <a:rPr lang="en-US" dirty="0" smtClean="0">
                <a:latin typeface="Arial" charset="0"/>
                <a:ea typeface="Arial" charset="0"/>
                <a:cs typeface="Arial" charset="0"/>
              </a:rPr>
              <a:t>Picture Source:</a:t>
            </a:r>
          </a:p>
          <a:p>
            <a:pPr marL="228600" indent="-228600">
              <a:buAutoNum type="arabicPeriod"/>
            </a:pPr>
            <a:r>
              <a:rPr lang="en-US" dirty="0" smtClean="0">
                <a:latin typeface="Arial" charset="0"/>
                <a:ea typeface="Arial" charset="0"/>
                <a:cs typeface="Arial" charset="0"/>
              </a:rPr>
              <a:t>Image courtesy of </a:t>
            </a:r>
            <a:r>
              <a:rPr lang="en-US" baseline="0" dirty="0" smtClean="0">
                <a:latin typeface="Arial" charset="0"/>
                <a:ea typeface="Arial" charset="0"/>
                <a:cs typeface="Arial" charset="0"/>
              </a:rPr>
              <a:t>Wikimedia user </a:t>
            </a:r>
            <a:r>
              <a:rPr lang="en-US" baseline="0" dirty="0" err="1" smtClean="0">
                <a:latin typeface="Arial" charset="0"/>
                <a:ea typeface="Arial" charset="0"/>
                <a:cs typeface="Arial" charset="0"/>
              </a:rPr>
              <a:t>PeteSeeker</a:t>
            </a:r>
            <a:r>
              <a:rPr lang="en-US" baseline="0" dirty="0" smtClean="0">
                <a:latin typeface="Arial" charset="0"/>
                <a:ea typeface="Arial" charset="0"/>
                <a:cs typeface="Arial" charset="0"/>
              </a:rPr>
              <a:t> via https://</a:t>
            </a:r>
            <a:r>
              <a:rPr lang="en-US" baseline="0" dirty="0" err="1" smtClean="0">
                <a:latin typeface="Arial" charset="0"/>
                <a:ea typeface="Arial" charset="0"/>
                <a:cs typeface="Arial" charset="0"/>
              </a:rPr>
              <a:t>commons.wikimedia.org</a:t>
            </a:r>
            <a:r>
              <a:rPr lang="en-US" baseline="0" dirty="0" smtClean="0">
                <a:latin typeface="Arial" charset="0"/>
                <a:ea typeface="Arial" charset="0"/>
                <a:cs typeface="Arial" charset="0"/>
              </a:rPr>
              <a:t>/wiki/</a:t>
            </a:r>
            <a:r>
              <a:rPr lang="en-US" baseline="0" dirty="0" err="1" smtClean="0">
                <a:latin typeface="Arial" charset="0"/>
                <a:ea typeface="Arial" charset="0"/>
                <a:cs typeface="Arial" charset="0"/>
              </a:rPr>
              <a:t>File:Sport-Gear-Gym-Duffle-Bag-Navy.jpg</a:t>
            </a:r>
            <a:endParaRPr lang="en-US" baseline="0" dirty="0" smtClean="0">
              <a:latin typeface="Arial" charset="0"/>
              <a:ea typeface="Arial" charset="0"/>
              <a:cs typeface="Arial" charset="0"/>
            </a:endParaRPr>
          </a:p>
          <a:p>
            <a:pPr marL="228600" indent="-228600">
              <a:buAutoNum type="arabicPeriod"/>
            </a:pPr>
            <a:r>
              <a:rPr lang="en-US" baseline="0" dirty="0" smtClean="0">
                <a:latin typeface="Arial" charset="0"/>
                <a:ea typeface="Arial" charset="0"/>
                <a:cs typeface="Arial" charset="0"/>
              </a:rPr>
              <a:t>Image purchased from Getty Images</a:t>
            </a:r>
          </a:p>
        </p:txBody>
      </p:sp>
      <p:sp>
        <p:nvSpPr>
          <p:cNvPr id="4" name="Slide Number Placeholder 3"/>
          <p:cNvSpPr>
            <a:spLocks noGrp="1"/>
          </p:cNvSpPr>
          <p:nvPr>
            <p:ph type="sldNum" sz="quarter" idx="10"/>
          </p:nvPr>
        </p:nvSpPr>
        <p:spPr/>
        <p:txBody>
          <a:bodyPr/>
          <a:lstStyle/>
          <a:p>
            <a:pPr defTabSz="933237">
              <a:defRPr/>
            </a:pPr>
            <a:fld id="{025C25BA-FD69-E04C-AB22-AA597D263802}" type="slidenum">
              <a:rPr lang="en-US" sz="1800" kern="0">
                <a:solidFill>
                  <a:sysClr val="windowText" lastClr="000000"/>
                </a:solidFill>
                <a:latin typeface="Arial" charset="0"/>
                <a:ea typeface="Arial" charset="0"/>
                <a:cs typeface="Arial" charset="0"/>
              </a:rPr>
              <a:pPr defTabSz="933237">
                <a:defRPr/>
              </a:pPr>
              <a:t>10</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79474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1214438"/>
            <a:ext cx="4371975" cy="3278187"/>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A coordinated public information plan that can be divided into pre and post incident steps will help address stakeholders needs and inform the public in the event of an active shooter incident. What are considerations for your medical facility? Campus? Commercial office? Use of social media to inform the stakeholders, such as websites, Twitter, or Google alerts should be in place.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Appointing a spokesperson before an active shooter incident and a current active shooter plan ensures continued updates of appropriate information for community partners, visitors, first responders, and media. Having pre-authorized spokespersons, who can access pre-designated communications media during the incident with a cell phone or tablet can cover many of these information-sharing needs. Have the spokesperson meet with local Public Information Officers (PIOs) to learn their plan and procedures for coordination.</a:t>
            </a:r>
            <a:r>
              <a:rPr lang="en-US" dirty="0" smtClean="0">
                <a:effectLst/>
                <a:latin typeface="Arial" charset="0"/>
                <a:ea typeface="Arial" charset="0"/>
                <a:cs typeface="Arial" charset="0"/>
              </a:rPr>
              <a:t>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025C25BA-FD69-E04C-AB22-AA597D263802}" type="slidenum">
              <a:rPr lang="en-US" sz="1800" kern="0">
                <a:solidFill>
                  <a:sysClr val="windowText" lastClr="000000"/>
                </a:solidFill>
                <a:latin typeface="Arial" charset="0"/>
                <a:ea typeface="Arial" charset="0"/>
                <a:cs typeface="Arial" charset="0"/>
              </a:rPr>
              <a:pPr defTabSz="933237">
                <a:defRPr/>
              </a:pPr>
              <a:t>11</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79474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Media Report Video (2:13)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The CNN video of the Movie Theatre shooting in Aurora, Colorado is a media report we commonly see today. As you might expect, the first reports are seldom accurate but none the less can be extremely influential. Count in this short two-minute clip the number of detailed information quickly provided to the public.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Extended operations, continued media briefings, and coordination with the Incident Command post or jurisdictional authority are a significant part of the public information response. </a:t>
            </a:r>
          </a:p>
          <a:p>
            <a:endParaRPr lang="en-US" dirty="0">
              <a:latin typeface="Arial" charset="0"/>
              <a:ea typeface="Arial" charset="0"/>
              <a:cs typeface="Arial" charset="0"/>
            </a:endParaRPr>
          </a:p>
          <a:p>
            <a:r>
              <a:rPr lang="en-US" dirty="0">
                <a:latin typeface="Arial" charset="0"/>
                <a:ea typeface="Arial" charset="0"/>
                <a:cs typeface="Arial" charset="0"/>
              </a:rPr>
              <a:t>Courtesy of CNN.</a:t>
            </a: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52462">
              <a:defRPr/>
            </a:pPr>
            <a:fld id="{10FCBD77-4661-462A-8868-0A570F698309}" type="slidenum">
              <a:rPr lang="en-US" sz="1800" kern="0">
                <a:solidFill>
                  <a:sysClr val="windowText" lastClr="000000"/>
                </a:solidFill>
                <a:latin typeface="Arial" charset="0"/>
                <a:ea typeface="Arial" charset="0"/>
                <a:cs typeface="Arial" charset="0"/>
              </a:rPr>
              <a:pPr defTabSz="952462">
                <a:defRPr/>
              </a:pPr>
              <a:t>12</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412466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184275"/>
            <a:ext cx="4264025" cy="3198813"/>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Video (5:10) Stories from survivors and journalist talking about the relationship between media and recovery.</a:t>
            </a:r>
            <a:r>
              <a:rPr lang="en-US" dirty="0" smtClean="0">
                <a:effectLst/>
                <a:latin typeface="Arial" charset="0"/>
                <a:ea typeface="Arial" charset="0"/>
                <a:cs typeface="Arial" charset="0"/>
              </a:rPr>
              <a:t> </a:t>
            </a:r>
          </a:p>
          <a:p>
            <a:endParaRPr lang="en-US" altLang="ja-JP" baseline="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charset="0"/>
                <a:ea typeface="Arial" charset="0"/>
                <a:cs typeface="Arial" charset="0"/>
              </a:rPr>
              <a:t>Video produced by Kiernan Group Holdings, Inc., distributed courtesy the U.S. Department of Homeland Security.</a:t>
            </a:r>
            <a:endParaRPr lang="en-US" dirty="0">
              <a:latin typeface="Arial" charset="0"/>
              <a:ea typeface="Arial" charset="0"/>
              <a:cs typeface="Arial" charset="0"/>
            </a:endParaRPr>
          </a:p>
          <a:p>
            <a:endParaRPr lang="en-US" altLang="ja-JP"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35F08696-76E7-4A12-849E-A198A93AA232}" type="slidenum">
              <a:rPr lang="en-US" sz="1800" kern="0">
                <a:solidFill>
                  <a:sysClr val="windowText" lastClr="000000"/>
                </a:solidFill>
                <a:latin typeface="Arial" charset="0"/>
                <a:ea typeface="Arial" charset="0"/>
                <a:cs typeface="Arial" charset="0"/>
              </a:rPr>
              <a:pPr defTabSz="933237">
                <a:defRPr/>
              </a:pPr>
              <a:t>13</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659834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It is a legal requirement of the Americans</a:t>
            </a:r>
            <a:r>
              <a:rPr lang="en-US" sz="1200" kern="1200" baseline="0" dirty="0" smtClean="0">
                <a:solidFill>
                  <a:schemeClr val="tx1"/>
                </a:solidFill>
                <a:effectLst/>
                <a:latin typeface="Arial" charset="0"/>
                <a:ea typeface="Arial" charset="0"/>
                <a:cs typeface="Arial" charset="0"/>
              </a:rPr>
              <a:t> with Disability Act to a</a:t>
            </a:r>
            <a:r>
              <a:rPr lang="en-US" sz="1200" kern="1200" dirty="0" smtClean="0">
                <a:solidFill>
                  <a:schemeClr val="tx1"/>
                </a:solidFill>
                <a:effectLst/>
                <a:latin typeface="Arial" charset="0"/>
                <a:ea typeface="Arial" charset="0"/>
                <a:cs typeface="Arial" charset="0"/>
              </a:rPr>
              <a:t>ddress facility challenges such</a:t>
            </a:r>
            <a:r>
              <a:rPr lang="en-US" sz="1200" kern="1200" baseline="0" dirty="0" smtClean="0">
                <a:solidFill>
                  <a:schemeClr val="tx1"/>
                </a:solidFill>
                <a:effectLst/>
                <a:latin typeface="Arial" charset="0"/>
                <a:ea typeface="Arial" charset="0"/>
                <a:cs typeface="Arial" charset="0"/>
              </a:rPr>
              <a:t> as</a:t>
            </a:r>
            <a:r>
              <a:rPr lang="en-US" sz="1200" kern="1200" dirty="0" smtClean="0">
                <a:solidFill>
                  <a:schemeClr val="tx1"/>
                </a:solidFill>
                <a:effectLst/>
                <a:latin typeface="Arial" charset="0"/>
                <a:ea typeface="Arial" charset="0"/>
                <a:cs typeface="Arial" charset="0"/>
              </a:rPr>
              <a:t> egress access, and to assist</a:t>
            </a:r>
            <a:r>
              <a:rPr lang="en-US" sz="1200" kern="1200" baseline="0" dirty="0" smtClean="0">
                <a:solidFill>
                  <a:schemeClr val="tx1"/>
                </a:solidFill>
                <a:effectLst/>
                <a:latin typeface="Arial" charset="0"/>
                <a:ea typeface="Arial" charset="0"/>
                <a:cs typeface="Arial" charset="0"/>
              </a:rPr>
              <a:t> the </a:t>
            </a:r>
            <a:r>
              <a:rPr lang="en-US" sz="1200" kern="1200" dirty="0" smtClean="0">
                <a:solidFill>
                  <a:schemeClr val="tx1"/>
                </a:solidFill>
                <a:effectLst/>
                <a:latin typeface="Arial" charset="0"/>
                <a:ea typeface="Arial" charset="0"/>
                <a:cs typeface="Arial" charset="0"/>
              </a:rPr>
              <a:t>needs of diverse populations. For active shooter incident</a:t>
            </a:r>
            <a:r>
              <a:rPr lang="en-US" sz="1200" kern="1200" baseline="0" dirty="0" smtClean="0">
                <a:solidFill>
                  <a:schemeClr val="tx1"/>
                </a:solidFill>
                <a:effectLst/>
                <a:latin typeface="Arial" charset="0"/>
                <a:ea typeface="Arial" charset="0"/>
                <a:cs typeface="Arial" charset="0"/>
              </a:rPr>
              <a:t> response,</a:t>
            </a:r>
            <a:r>
              <a:rPr lang="en-US" sz="1200" kern="1200" dirty="0" smtClean="0">
                <a:solidFill>
                  <a:schemeClr val="tx1"/>
                </a:solidFill>
                <a:effectLst/>
                <a:latin typeface="Arial" charset="0"/>
                <a:ea typeface="Arial" charset="0"/>
                <a:cs typeface="Arial" charset="0"/>
              </a:rPr>
              <a:t> this primarily</a:t>
            </a:r>
            <a:r>
              <a:rPr lang="en-US" sz="1200" kern="1200" baseline="0" dirty="0" smtClean="0">
                <a:solidFill>
                  <a:schemeClr val="tx1"/>
                </a:solidFill>
                <a:effectLst/>
                <a:latin typeface="Arial" charset="0"/>
                <a:ea typeface="Arial" charset="0"/>
                <a:cs typeface="Arial" charset="0"/>
              </a:rPr>
              <a:t> includes notification issues, assistance for persons with mobility impairments and helping those who need assistance in implementing the appropriate protective actions.  </a:t>
            </a:r>
            <a:r>
              <a:rPr lang="en-US" sz="1200" kern="1200" dirty="0" smtClean="0">
                <a:solidFill>
                  <a:schemeClr val="tx1"/>
                </a:solidFill>
                <a:effectLst/>
                <a:latin typeface="Arial" charset="0"/>
                <a:ea typeface="Arial" charset="0"/>
                <a:cs typeface="Arial" charset="0"/>
              </a:rPr>
              <a:t>Include those with communication needs, such as deaf or hard of hearing populations, persons with Limited English Proficiency (LEP), as</a:t>
            </a:r>
            <a:r>
              <a:rPr lang="en-US" sz="1200" kern="1200" baseline="0" dirty="0" smtClean="0">
                <a:solidFill>
                  <a:schemeClr val="tx1"/>
                </a:solidFill>
                <a:effectLst/>
                <a:latin typeface="Arial" charset="0"/>
                <a:ea typeface="Arial" charset="0"/>
                <a:cs typeface="Arial" charset="0"/>
              </a:rPr>
              <a:t> well as</a:t>
            </a:r>
            <a:r>
              <a:rPr lang="en-US" sz="1200" kern="1200" dirty="0" smtClean="0">
                <a:solidFill>
                  <a:schemeClr val="tx1"/>
                </a:solidFill>
                <a:effectLst/>
                <a:latin typeface="Arial" charset="0"/>
                <a:ea typeface="Arial" charset="0"/>
                <a:cs typeface="Arial" charset="0"/>
              </a:rPr>
              <a:t> those with mobility challenges, and those who may need assistance in determining and implementing protective actions (children</a:t>
            </a:r>
            <a:r>
              <a:rPr lang="en-US" sz="1200" kern="1200" baseline="0" dirty="0" smtClean="0">
                <a:solidFill>
                  <a:schemeClr val="tx1"/>
                </a:solidFill>
                <a:effectLst/>
                <a:latin typeface="Arial" charset="0"/>
                <a:ea typeface="Arial" charset="0"/>
                <a:cs typeface="Arial" charset="0"/>
              </a:rPr>
              <a:t> or </a:t>
            </a:r>
            <a:r>
              <a:rPr lang="en-US" sz="1200" kern="1200" dirty="0" smtClean="0">
                <a:solidFill>
                  <a:schemeClr val="tx1"/>
                </a:solidFill>
                <a:effectLst/>
                <a:latin typeface="Arial" charset="0"/>
                <a:ea typeface="Arial" charset="0"/>
                <a:cs typeface="Arial" charset="0"/>
              </a:rPr>
              <a:t> adults with cognitive disabilities). For example, while children are not classified as disabled, they require the functional need of supervision by adults. This includes ensuring people are working with one another to plan and gain the knowledge to get out of harm’s way.  Any person</a:t>
            </a:r>
            <a:r>
              <a:rPr lang="en-US" sz="1200" kern="1200" baseline="0" dirty="0" smtClean="0">
                <a:solidFill>
                  <a:schemeClr val="tx1"/>
                </a:solidFill>
                <a:effectLst/>
                <a:latin typeface="Arial" charset="0"/>
                <a:ea typeface="Arial" charset="0"/>
                <a:cs typeface="Arial" charset="0"/>
              </a:rPr>
              <a:t> may “freeze” during a life threatening crisis.  Train employees to assist others in evacuating or sheltering. </a:t>
            </a:r>
            <a:endParaRPr lang="en-US" sz="1200" kern="1200" dirty="0" smtClean="0">
              <a:solidFill>
                <a:schemeClr val="tx1"/>
              </a:solidFill>
              <a:effectLst/>
              <a:latin typeface="Arial" charset="0"/>
              <a:ea typeface="Arial" charset="0"/>
              <a:cs typeface="Arial" charset="0"/>
            </a:endParaRP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Actively involve and integrate individuals with disabilities and others with access and functional needs in the plan development and review.</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Disability is a legally defined term for a protected class of individuals and remains an appropriate term.</a:t>
            </a:r>
          </a:p>
          <a:p>
            <a:r>
              <a:rPr lang="en-US" sz="1200" kern="1200" dirty="0" smtClean="0">
                <a:solidFill>
                  <a:schemeClr val="tx1"/>
                </a:solidFill>
                <a:effectLst/>
                <a:latin typeface="Arial" charset="0"/>
                <a:ea typeface="Arial" charset="0"/>
                <a:cs typeface="Arial" charset="0"/>
              </a:rPr>
              <a:t>When referring to “access and functional needs,” we are referring to people with and without disabilities who have physical, programmatic, and effective communication accessibility requirements. Meeting access and functional needs enables equal access to emergency programs for the whole community.  The key</a:t>
            </a:r>
            <a:r>
              <a:rPr lang="en-US" sz="1200" kern="1200" baseline="0" dirty="0" smtClean="0">
                <a:solidFill>
                  <a:schemeClr val="tx1"/>
                </a:solidFill>
                <a:effectLst/>
                <a:latin typeface="Arial" charset="0"/>
                <a:ea typeface="Arial" charset="0"/>
                <a:cs typeface="Arial" charset="0"/>
              </a:rPr>
              <a:t> access and functional needs issues associated with immediate notification and protective actions, are communication, supervision and mobility.   </a:t>
            </a:r>
            <a:endParaRPr lang="en-US" sz="1200" kern="1200" dirty="0" smtClean="0">
              <a:solidFill>
                <a:schemeClr val="tx1"/>
              </a:solidFill>
              <a:effectLst/>
              <a:latin typeface="Arial" charset="0"/>
              <a:ea typeface="Arial" charset="0"/>
              <a:cs typeface="Arial" charset="0"/>
            </a:endParaRP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Language: Use </a:t>
            </a:r>
            <a:r>
              <a:rPr lang="en-US" sz="1200" i="1" u="sng" kern="1200" dirty="0" smtClean="0">
                <a:solidFill>
                  <a:schemeClr val="tx1"/>
                </a:solidFill>
                <a:effectLst/>
                <a:latin typeface="Arial" charset="0"/>
                <a:ea typeface="Arial" charset="0"/>
                <a:cs typeface="Arial" charset="0"/>
              </a:rPr>
              <a:t>people-first</a:t>
            </a:r>
            <a:r>
              <a:rPr lang="en-US" sz="1200" kern="1200" dirty="0" smtClean="0">
                <a:solidFill>
                  <a:schemeClr val="tx1"/>
                </a:solidFill>
                <a:effectLst/>
                <a:latin typeface="Arial" charset="0"/>
                <a:ea typeface="Arial" charset="0"/>
                <a:cs typeface="Arial" charset="0"/>
              </a:rPr>
              <a:t> language; place the emphasis on the individual instead of the disability.</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Use terms consistent with the integration mandate in the Americans with Disabilities Act which</a:t>
            </a:r>
            <a:r>
              <a:rPr lang="en-US" sz="1200" u="sng" kern="1200" dirty="0" smtClean="0">
                <a:solidFill>
                  <a:schemeClr val="tx1"/>
                </a:solidFill>
                <a:effectLst/>
                <a:latin typeface="Arial" charset="0"/>
                <a:ea typeface="Arial" charset="0"/>
                <a:cs typeface="Arial" charset="0"/>
              </a:rPr>
              <a:t> </a:t>
            </a:r>
            <a:r>
              <a:rPr lang="en-US" sz="1200" kern="1200" dirty="0" smtClean="0">
                <a:solidFill>
                  <a:schemeClr val="tx1"/>
                </a:solidFill>
                <a:effectLst/>
                <a:latin typeface="Arial" charset="0"/>
                <a:ea typeface="Arial" charset="0"/>
                <a:cs typeface="Arial" charset="0"/>
              </a:rPr>
              <a:t>requires public agencies to provide services "in the most integrated setting appropriate to the needs of individuals with disabilities.”</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Use language that is respectful and straightforward.</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Refer to a person’s disability only if it is relevant.</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Avoid terms that lead to exclusion (e.g., “special” is associated with “separate” and “segregated” plans and services).</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Avoid terms that are judgmental, negative or sensational (e.g., special, brave, courageous, dumb, frail, super-human, vulnerable).</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Avoid making assumptions or generalizations about the level of functioning of an individual based on their diagnosis or disability. Individuals are unique and have diverse abilities and characteristics. </a:t>
            </a:r>
          </a:p>
          <a:p>
            <a:endParaRPr lang="en-US" sz="1200" kern="1200" dirty="0" smtClean="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a:p>
            <a:r>
              <a:rPr lang="en-US" dirty="0">
                <a:latin typeface="Arial" charset="0"/>
                <a:ea typeface="Arial" charset="0"/>
                <a:cs typeface="Arial" charset="0"/>
              </a:rPr>
              <a:t>Picture Source:</a:t>
            </a:r>
          </a:p>
          <a:p>
            <a:r>
              <a:rPr lang="en-US" dirty="0">
                <a:latin typeface="Arial" charset="0"/>
                <a:ea typeface="Arial" charset="0"/>
                <a:cs typeface="Arial" charset="0"/>
              </a:rPr>
              <a:t>1. Image purchased</a:t>
            </a:r>
            <a:r>
              <a:rPr lang="en-US" baseline="0" dirty="0">
                <a:latin typeface="Arial" charset="0"/>
                <a:ea typeface="Arial" charset="0"/>
                <a:cs typeface="Arial" charset="0"/>
              </a:rPr>
              <a:t> from Getty Images</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14</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2570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Roughly one in five Americans has a current disability. Planning and Implementation Resources for Disability and Access and Functional Needs Education may include:</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National Council on Disability:</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Emergency Management http://</a:t>
            </a:r>
            <a:r>
              <a:rPr lang="en-US" sz="1200" kern="1200" dirty="0" err="1" smtClean="0">
                <a:solidFill>
                  <a:schemeClr val="tx1"/>
                </a:solidFill>
                <a:effectLst/>
                <a:latin typeface="Arial" charset="0"/>
                <a:ea typeface="Arial" charset="0"/>
                <a:cs typeface="Arial" charset="0"/>
              </a:rPr>
              <a:t>www.ncd.gov</a:t>
            </a:r>
            <a:r>
              <a:rPr lang="en-US" sz="1200" kern="1200" dirty="0" smtClean="0">
                <a:solidFill>
                  <a:schemeClr val="tx1"/>
                </a:solidFill>
                <a:effectLst/>
                <a:latin typeface="Arial" charset="0"/>
                <a:ea typeface="Arial" charset="0"/>
                <a:cs typeface="Arial" charset="0"/>
              </a:rPr>
              <a:t>/policy/</a:t>
            </a:r>
            <a:r>
              <a:rPr lang="en-US" sz="1200" kern="1200" dirty="0" err="1" smtClean="0">
                <a:solidFill>
                  <a:schemeClr val="tx1"/>
                </a:solidFill>
                <a:effectLst/>
                <a:latin typeface="Arial" charset="0"/>
                <a:ea typeface="Arial" charset="0"/>
                <a:cs typeface="Arial" charset="0"/>
              </a:rPr>
              <a:t>emergency_management</a:t>
            </a:r>
            <a:r>
              <a:rPr lang="en-US" sz="1200" kern="1200" dirty="0" smtClean="0">
                <a:solidFill>
                  <a:schemeClr val="tx1"/>
                </a:solidFill>
                <a:effectLst/>
                <a:latin typeface="Arial" charset="0"/>
                <a:ea typeface="Arial" charset="0"/>
                <a:cs typeface="Arial" charset="0"/>
              </a:rPr>
              <a:t>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Effective Communications for People with Disabilities: </a:t>
            </a:r>
          </a:p>
          <a:p>
            <a:r>
              <a:rPr lang="en-US" sz="1200" kern="1200" dirty="0" smtClean="0">
                <a:solidFill>
                  <a:schemeClr val="tx1"/>
                </a:solidFill>
                <a:effectLst/>
                <a:latin typeface="Arial" charset="0"/>
                <a:ea typeface="Arial" charset="0"/>
                <a:cs typeface="Arial" charset="0"/>
              </a:rPr>
              <a:t>Before, During, and After Emergencies http://</a:t>
            </a:r>
            <a:r>
              <a:rPr lang="en-US" sz="1200" kern="1200" dirty="0" err="1" smtClean="0">
                <a:solidFill>
                  <a:schemeClr val="tx1"/>
                </a:solidFill>
                <a:effectLst/>
                <a:latin typeface="Arial" charset="0"/>
                <a:ea typeface="Arial" charset="0"/>
                <a:cs typeface="Arial" charset="0"/>
              </a:rPr>
              <a:t>www.ncd.gov</a:t>
            </a:r>
            <a:r>
              <a:rPr lang="en-US" sz="1200" kern="1200" dirty="0" smtClean="0">
                <a:solidFill>
                  <a:schemeClr val="tx1"/>
                </a:solidFill>
                <a:effectLst/>
                <a:latin typeface="Arial" charset="0"/>
                <a:ea typeface="Arial" charset="0"/>
                <a:cs typeface="Arial" charset="0"/>
              </a:rPr>
              <a:t>/publications/2014/05272014/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Community:</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ADA National Network/FEMA Webinar Series: Emergency Management and Preparedness - Inclusion of Persons with Disabilities http://</a:t>
            </a:r>
            <a:r>
              <a:rPr lang="en-US" sz="1200" kern="1200" dirty="0" err="1" smtClean="0">
                <a:solidFill>
                  <a:schemeClr val="tx1"/>
                </a:solidFill>
                <a:effectLst/>
                <a:latin typeface="Arial" charset="0"/>
                <a:ea typeface="Arial" charset="0"/>
                <a:cs typeface="Arial" charset="0"/>
              </a:rPr>
              <a:t>www.adaconferences.org</a:t>
            </a:r>
            <a:r>
              <a:rPr lang="en-US" sz="1200" kern="1200" dirty="0" smtClean="0">
                <a:solidFill>
                  <a:schemeClr val="tx1"/>
                </a:solidFill>
                <a:effectLst/>
                <a:latin typeface="Arial" charset="0"/>
                <a:ea typeface="Arial" charset="0"/>
                <a:cs typeface="Arial" charset="0"/>
              </a:rPr>
              <a:t>/Emergency/Archives/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DOJ ADA Guide for Local Governments: Making Community Emergency Preparedness</a:t>
            </a:r>
          </a:p>
          <a:p>
            <a:r>
              <a:rPr lang="en-US" sz="1200" kern="1200" dirty="0" smtClean="0">
                <a:solidFill>
                  <a:schemeClr val="tx1"/>
                </a:solidFill>
                <a:effectLst/>
                <a:latin typeface="Arial" charset="0"/>
                <a:ea typeface="Arial" charset="0"/>
                <a:cs typeface="Arial" charset="0"/>
              </a:rPr>
              <a:t>And Response Programs Accessible to People with Disabilities </a:t>
            </a:r>
          </a:p>
          <a:p>
            <a:r>
              <a:rPr lang="en-US" sz="1200" kern="1200" dirty="0" smtClean="0">
                <a:solidFill>
                  <a:schemeClr val="tx1"/>
                </a:solidFill>
                <a:effectLst/>
                <a:latin typeface="Arial" charset="0"/>
                <a:ea typeface="Arial" charset="0"/>
                <a:cs typeface="Arial" charset="0"/>
              </a:rPr>
              <a:t>http://</a:t>
            </a:r>
            <a:r>
              <a:rPr lang="en-US" sz="1200" kern="1200" dirty="0" err="1" smtClean="0">
                <a:solidFill>
                  <a:schemeClr val="tx1"/>
                </a:solidFill>
                <a:effectLst/>
                <a:latin typeface="Arial" charset="0"/>
                <a:ea typeface="Arial" charset="0"/>
                <a:cs typeface="Arial" charset="0"/>
              </a:rPr>
              <a:t>www.ada.gov</a:t>
            </a:r>
            <a:r>
              <a:rPr lang="en-US" sz="1200" kern="1200" dirty="0" smtClean="0">
                <a:solidFill>
                  <a:schemeClr val="tx1"/>
                </a:solidFill>
                <a:effectLst/>
                <a:latin typeface="Arial" charset="0"/>
                <a:ea typeface="Arial" charset="0"/>
                <a:cs typeface="Arial" charset="0"/>
              </a:rPr>
              <a:t>/</a:t>
            </a:r>
            <a:r>
              <a:rPr lang="en-US" sz="1200" kern="1200" dirty="0" err="1" smtClean="0">
                <a:solidFill>
                  <a:schemeClr val="tx1"/>
                </a:solidFill>
                <a:effectLst/>
                <a:latin typeface="Arial" charset="0"/>
                <a:ea typeface="Arial" charset="0"/>
                <a:cs typeface="Arial" charset="0"/>
              </a:rPr>
              <a:t>emergencyprep.htm</a:t>
            </a:r>
            <a:endParaRPr lang="en-US" sz="1200" kern="1200" dirty="0" smtClean="0">
              <a:solidFill>
                <a:schemeClr val="tx1"/>
              </a:solidFill>
              <a:effectLst/>
              <a:latin typeface="Arial" charset="0"/>
              <a:ea typeface="Arial" charset="0"/>
              <a:cs typeface="Arial" charset="0"/>
            </a:endParaRP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DHS Guide to Interacting with People Who Have Disabilities http://</a:t>
            </a:r>
            <a:r>
              <a:rPr lang="en-US" sz="1200" kern="1200" dirty="0" err="1" smtClean="0">
                <a:solidFill>
                  <a:schemeClr val="tx1"/>
                </a:solidFill>
                <a:effectLst/>
                <a:latin typeface="Arial" charset="0"/>
                <a:ea typeface="Arial" charset="0"/>
                <a:cs typeface="Arial" charset="0"/>
              </a:rPr>
              <a:t>dhs.gov</a:t>
            </a:r>
            <a:r>
              <a:rPr lang="en-US" sz="1200" kern="1200" dirty="0" smtClean="0">
                <a:solidFill>
                  <a:schemeClr val="tx1"/>
                </a:solidFill>
                <a:effectLst/>
                <a:latin typeface="Arial" charset="0"/>
                <a:ea typeface="Arial" charset="0"/>
                <a:cs typeface="Arial" charset="0"/>
              </a:rPr>
              <a:t>/sites/default/files/publications/guide-interacting-with-people-who-have-disabilties_09-26-13.pdf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Tips for effectively communicating with protected populations during response and recovery http://</a:t>
            </a:r>
            <a:r>
              <a:rPr lang="en-US" sz="1200" kern="1200" dirty="0" err="1" smtClean="0">
                <a:solidFill>
                  <a:schemeClr val="tx1"/>
                </a:solidFill>
                <a:effectLst/>
                <a:latin typeface="Arial" charset="0"/>
                <a:ea typeface="Arial" charset="0"/>
                <a:cs typeface="Arial" charset="0"/>
              </a:rPr>
              <a:t>www.dhs.gov</a:t>
            </a:r>
            <a:r>
              <a:rPr lang="en-US" sz="1200" kern="1200" dirty="0" smtClean="0">
                <a:solidFill>
                  <a:schemeClr val="tx1"/>
                </a:solidFill>
                <a:effectLst/>
                <a:latin typeface="Arial" charset="0"/>
                <a:ea typeface="Arial" charset="0"/>
                <a:cs typeface="Arial" charset="0"/>
              </a:rPr>
              <a:t>/publication/tips-effectively-communicating-protected-populations-during-response-and-recovery</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FEMA Office of Disability Integration and Coordination http://</a:t>
            </a:r>
            <a:r>
              <a:rPr lang="en-US" sz="1200" kern="1200" dirty="0" err="1" smtClean="0">
                <a:solidFill>
                  <a:schemeClr val="tx1"/>
                </a:solidFill>
                <a:effectLst/>
                <a:latin typeface="Arial" charset="0"/>
                <a:ea typeface="Arial" charset="0"/>
                <a:cs typeface="Arial" charset="0"/>
              </a:rPr>
              <a:t>www.fema.gov</a:t>
            </a:r>
            <a:r>
              <a:rPr lang="en-US" sz="1200" kern="1200" dirty="0" smtClean="0">
                <a:solidFill>
                  <a:schemeClr val="tx1"/>
                </a:solidFill>
                <a:effectLst/>
                <a:latin typeface="Arial" charset="0"/>
                <a:ea typeface="Arial" charset="0"/>
                <a:cs typeface="Arial" charset="0"/>
              </a:rPr>
              <a:t>/office-disability-integration-and-coordination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IS-368: Including People With Disabilities &amp; Others With Access &amp; Functional Needs in Disaster Operations https://</a:t>
            </a:r>
            <a:r>
              <a:rPr lang="en-US" sz="1200" kern="1200" dirty="0" err="1" smtClean="0">
                <a:solidFill>
                  <a:schemeClr val="tx1"/>
                </a:solidFill>
                <a:effectLst/>
                <a:latin typeface="Arial" charset="0"/>
                <a:ea typeface="Arial" charset="0"/>
                <a:cs typeface="Arial" charset="0"/>
              </a:rPr>
              <a:t>training.fema.gov</a:t>
            </a:r>
            <a:r>
              <a:rPr lang="en-US" sz="1200" kern="1200" dirty="0" smtClean="0">
                <a:solidFill>
                  <a:schemeClr val="tx1"/>
                </a:solidFill>
                <a:effectLst/>
                <a:latin typeface="Arial" charset="0"/>
                <a:ea typeface="Arial" charset="0"/>
                <a:cs typeface="Arial" charset="0"/>
              </a:rPr>
              <a:t>/</a:t>
            </a:r>
            <a:r>
              <a:rPr lang="en-US" sz="1200" kern="1200" dirty="0" err="1" smtClean="0">
                <a:solidFill>
                  <a:schemeClr val="tx1"/>
                </a:solidFill>
                <a:effectLst/>
                <a:latin typeface="Arial" charset="0"/>
                <a:ea typeface="Arial" charset="0"/>
                <a:cs typeface="Arial" charset="0"/>
              </a:rPr>
              <a:t>EMIWeb</a:t>
            </a:r>
            <a:r>
              <a:rPr lang="en-US" sz="1200" kern="1200" dirty="0" smtClean="0">
                <a:solidFill>
                  <a:schemeClr val="tx1"/>
                </a:solidFill>
                <a:effectLst/>
                <a:latin typeface="Arial" charset="0"/>
                <a:ea typeface="Arial" charset="0"/>
                <a:cs typeface="Arial" charset="0"/>
              </a:rPr>
              <a:t>/IS/</a:t>
            </a:r>
            <a:r>
              <a:rPr lang="en-US" sz="1200" kern="1200" dirty="0" err="1" smtClean="0">
                <a:solidFill>
                  <a:schemeClr val="tx1"/>
                </a:solidFill>
                <a:effectLst/>
                <a:latin typeface="Arial" charset="0"/>
                <a:ea typeface="Arial" charset="0"/>
                <a:cs typeface="Arial" charset="0"/>
              </a:rPr>
              <a:t>courseOverview.aspx?code</a:t>
            </a:r>
            <a:r>
              <a:rPr lang="en-US" sz="1200" kern="1200" dirty="0" smtClean="0">
                <a:solidFill>
                  <a:schemeClr val="tx1"/>
                </a:solidFill>
                <a:effectLst/>
                <a:latin typeface="Arial" charset="0"/>
                <a:ea typeface="Arial" charset="0"/>
                <a:cs typeface="Arial" charset="0"/>
              </a:rPr>
              <a:t>=IS-368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Are You Ready? https://</a:t>
            </a:r>
            <a:r>
              <a:rPr lang="en-US" sz="1200" kern="1200" dirty="0" err="1" smtClean="0">
                <a:solidFill>
                  <a:schemeClr val="tx1"/>
                </a:solidFill>
                <a:effectLst/>
                <a:latin typeface="Arial" charset="0"/>
                <a:ea typeface="Arial" charset="0"/>
                <a:cs typeface="Arial" charset="0"/>
              </a:rPr>
              <a:t>www.ready.gov</a:t>
            </a:r>
            <a:r>
              <a:rPr lang="en-US" dirty="0" smtClean="0">
                <a:effectLst/>
                <a:latin typeface="Arial" charset="0"/>
                <a:ea typeface="Arial" charset="0"/>
                <a:cs typeface="Arial" charset="0"/>
              </a:rPr>
              <a:t>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10FCBD77-4661-462A-8868-0A570F698309}" type="slidenum">
              <a:rPr lang="en-US" sz="1800" kern="0">
                <a:solidFill>
                  <a:sysClr val="windowText" lastClr="000000"/>
                </a:solidFill>
                <a:latin typeface="Arial" charset="0"/>
                <a:ea typeface="Arial" charset="0"/>
                <a:cs typeface="Arial" charset="0"/>
              </a:rPr>
              <a:pPr defTabSz="933237">
                <a:defRPr/>
              </a:pPr>
              <a:t>15</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2258914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sz="1200" kern="1200" dirty="0" smtClean="0">
                <a:solidFill>
                  <a:schemeClr val="tx1"/>
                </a:solidFill>
                <a:effectLst/>
                <a:latin typeface="Arial" charset="0"/>
                <a:ea typeface="Arial" charset="0"/>
                <a:cs typeface="Arial" charset="0"/>
              </a:rPr>
              <a:t>Step 5 of 6 in the planning process includes deciding on a format as well as writing and reviewing the plan. The plan approval is usually completed by the senior leadership of the organization.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10FCBD77-4661-462A-8868-0A570F698309}" type="slidenum">
              <a:rPr lang="en-US" sz="1800" kern="0">
                <a:solidFill>
                  <a:sysClr val="windowText" lastClr="000000"/>
                </a:solidFill>
                <a:latin typeface="Arial" charset="0"/>
                <a:ea typeface="Arial" charset="0"/>
                <a:cs typeface="Arial" charset="0"/>
              </a:rPr>
              <a:pPr defTabSz="933237">
                <a:defRPr/>
              </a:pPr>
              <a:t>16</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985635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effectLst/>
                <a:latin typeface="Arial" charset="0"/>
                <a:ea typeface="Arial" charset="0"/>
                <a:cs typeface="Arial" charset="0"/>
              </a:rPr>
              <a:t>Most organizations have a main emergency plan with annexes that cover additional hazards. This is a typical plan hierarchy diagram showing this concept. As the plans are built out the annexes may contain further breakout details in the appendices. Some appendices are only used by a single annex, while other appendices can be “shared” by more than one annex. Usually this is done by an annex referencing an appendix for specific procedures or details. </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10FCBD77-4661-462A-8868-0A570F698309}" type="slidenum">
              <a:rPr lang="en-US" sz="1800" kern="0">
                <a:solidFill>
                  <a:sysClr val="windowText" lastClr="000000"/>
                </a:solidFill>
                <a:latin typeface="Arial" charset="0"/>
                <a:ea typeface="Arial" charset="0"/>
                <a:cs typeface="Arial" charset="0"/>
              </a:rPr>
              <a:pPr defTabSz="933237">
                <a:defRPr/>
              </a:pPr>
              <a:t>17</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98563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This slide contains common examples of preparation and planning actions. What are specific preparations necessary for your organization? What gaps do you need assistance in resolving? What internal and external stakeholders can help with your planning actions? </a:t>
            </a:r>
          </a:p>
          <a:p>
            <a:endParaRPr lang="en-US" dirty="0">
              <a:latin typeface="Arial" charset="0"/>
              <a:ea typeface="Arial" charset="0"/>
              <a:cs typeface="Arial" charset="0"/>
            </a:endParaRPr>
          </a:p>
          <a:p>
            <a:pPr marL="228600" indent="-228600">
              <a:buAutoNum type="arabicPeriod"/>
            </a:pPr>
            <a:r>
              <a:rPr lang="en-US" dirty="0">
                <a:latin typeface="Arial" charset="0"/>
                <a:ea typeface="Arial" charset="0"/>
                <a:cs typeface="Arial" charset="0"/>
              </a:rPr>
              <a:t>Keys – Image courtesy of</a:t>
            </a:r>
            <a:r>
              <a:rPr lang="en-US" baseline="0" dirty="0">
                <a:latin typeface="Arial" charset="0"/>
                <a:ea typeface="Arial" charset="0"/>
                <a:cs typeface="Arial" charset="0"/>
              </a:rPr>
              <a:t> </a:t>
            </a:r>
            <a:r>
              <a:rPr lang="en-US" baseline="0" dirty="0" err="1">
                <a:latin typeface="Arial" charset="0"/>
                <a:ea typeface="Arial" charset="0"/>
                <a:cs typeface="Arial" charset="0"/>
              </a:rPr>
              <a:t>PublicDomainPictures.net</a:t>
            </a:r>
            <a:r>
              <a:rPr lang="en-US" baseline="0" dirty="0">
                <a:latin typeface="Arial" charset="0"/>
                <a:ea typeface="Arial" charset="0"/>
                <a:cs typeface="Arial" charset="0"/>
              </a:rPr>
              <a:t> user Charles Rondeau via http://</a:t>
            </a:r>
            <a:r>
              <a:rPr lang="en-US" baseline="0" dirty="0" err="1">
                <a:latin typeface="Arial" charset="0"/>
                <a:ea typeface="Arial" charset="0"/>
                <a:cs typeface="Arial" charset="0"/>
              </a:rPr>
              <a:t>www.publicdomainpictures.net</a:t>
            </a:r>
            <a:r>
              <a:rPr lang="en-US" baseline="0" dirty="0">
                <a:latin typeface="Arial" charset="0"/>
                <a:ea typeface="Arial" charset="0"/>
                <a:cs typeface="Arial" charset="0"/>
              </a:rPr>
              <a:t>/</a:t>
            </a:r>
            <a:r>
              <a:rPr lang="en-US" baseline="0" dirty="0" err="1">
                <a:latin typeface="Arial" charset="0"/>
                <a:ea typeface="Arial" charset="0"/>
                <a:cs typeface="Arial" charset="0"/>
              </a:rPr>
              <a:t>view-image.php?image</a:t>
            </a:r>
            <a:r>
              <a:rPr lang="en-US" baseline="0" dirty="0">
                <a:latin typeface="Arial" charset="0"/>
                <a:ea typeface="Arial" charset="0"/>
                <a:cs typeface="Arial" charset="0"/>
              </a:rPr>
              <a:t>=41545&amp;</a:t>
            </a:r>
          </a:p>
          <a:p>
            <a:pPr marL="228600" indent="-228600">
              <a:buAutoNum type="arabicPeriod"/>
            </a:pPr>
            <a:r>
              <a:rPr lang="en-US" baseline="0" dirty="0">
                <a:latin typeface="Arial" charset="0"/>
                <a:ea typeface="Arial" charset="0"/>
                <a:cs typeface="Arial" charset="0"/>
              </a:rPr>
              <a:t>Keycard – Image courtesy of Wikimedia user </a:t>
            </a:r>
            <a:r>
              <a:rPr lang="en-US" baseline="0" dirty="0" err="1">
                <a:latin typeface="Arial" charset="0"/>
                <a:ea typeface="Arial" charset="0"/>
                <a:cs typeface="Arial" charset="0"/>
              </a:rPr>
              <a:t>Baran</a:t>
            </a:r>
            <a:r>
              <a:rPr lang="en-US" baseline="0" dirty="0">
                <a:latin typeface="Arial" charset="0"/>
                <a:ea typeface="Arial" charset="0"/>
                <a:cs typeface="Arial" charset="0"/>
              </a:rPr>
              <a:t> Ivo via https://</a:t>
            </a:r>
            <a:r>
              <a:rPr lang="en-US" baseline="0" dirty="0" err="1">
                <a:latin typeface="Arial" charset="0"/>
                <a:ea typeface="Arial" charset="0"/>
                <a:cs typeface="Arial" charset="0"/>
              </a:rPr>
              <a:t>commons.wikimedia.org</a:t>
            </a:r>
            <a:r>
              <a:rPr lang="en-US" baseline="0" dirty="0">
                <a:latin typeface="Arial" charset="0"/>
                <a:ea typeface="Arial" charset="0"/>
                <a:cs typeface="Arial" charset="0"/>
              </a:rPr>
              <a:t>/wiki/File:Keycard2.jpg</a:t>
            </a:r>
          </a:p>
          <a:p>
            <a:pPr marL="228600" indent="-228600">
              <a:buAutoNum type="arabicPeriod"/>
            </a:pPr>
            <a:r>
              <a:rPr lang="en-US" baseline="0" dirty="0" err="1">
                <a:latin typeface="Arial" charset="0"/>
                <a:ea typeface="Arial" charset="0"/>
                <a:cs typeface="Arial" charset="0"/>
              </a:rPr>
              <a:t>Walkie</a:t>
            </a:r>
            <a:r>
              <a:rPr lang="en-US" baseline="0" dirty="0">
                <a:latin typeface="Arial" charset="0"/>
                <a:ea typeface="Arial" charset="0"/>
                <a:cs typeface="Arial" charset="0"/>
              </a:rPr>
              <a:t> Talkie – Image courtesy of Wikimedia user </a:t>
            </a:r>
            <a:r>
              <a:rPr lang="en-US" sz="1200" kern="1200" dirty="0" err="1">
                <a:solidFill>
                  <a:schemeClr val="tx1"/>
                </a:solidFill>
                <a:latin typeface="Arial" charset="0"/>
                <a:ea typeface="Arial" charset="0"/>
                <a:cs typeface="Arial" charset="0"/>
              </a:rPr>
              <a:t>Aaronwarduk</a:t>
            </a:r>
            <a:r>
              <a:rPr lang="en-US" sz="1200" kern="1200" dirty="0">
                <a:solidFill>
                  <a:schemeClr val="tx1"/>
                </a:solidFill>
                <a:latin typeface="Arial" charset="0"/>
                <a:ea typeface="Arial" charset="0"/>
                <a:cs typeface="Arial" charset="0"/>
              </a:rPr>
              <a:t> </a:t>
            </a:r>
            <a:r>
              <a:rPr lang="en-US" sz="1200" kern="1200" baseline="0" dirty="0">
                <a:solidFill>
                  <a:schemeClr val="tx1"/>
                </a:solidFill>
                <a:latin typeface="Arial" charset="0"/>
                <a:ea typeface="Arial" charset="0"/>
                <a:cs typeface="Arial" charset="0"/>
              </a:rPr>
              <a:t>via https://</a:t>
            </a:r>
            <a:r>
              <a:rPr lang="en-US" sz="1200" kern="1200" baseline="0" dirty="0" err="1">
                <a:solidFill>
                  <a:schemeClr val="tx1"/>
                </a:solidFill>
                <a:latin typeface="Arial" charset="0"/>
                <a:ea typeface="Arial" charset="0"/>
                <a:cs typeface="Arial" charset="0"/>
              </a:rPr>
              <a:t>commons.wikimedia.org</a:t>
            </a:r>
            <a:r>
              <a:rPr lang="en-US" sz="1200" kern="1200" baseline="0" dirty="0">
                <a:solidFill>
                  <a:schemeClr val="tx1"/>
                </a:solidFill>
                <a:latin typeface="Arial" charset="0"/>
                <a:ea typeface="Arial" charset="0"/>
                <a:cs typeface="Arial" charset="0"/>
              </a:rPr>
              <a:t>/wiki/File:MOT-TA-288.png</a:t>
            </a:r>
            <a:endParaRPr lang="en-US" baseline="0" dirty="0">
              <a:latin typeface="Arial" charset="0"/>
              <a:ea typeface="Arial" charset="0"/>
              <a:cs typeface="Arial" charset="0"/>
            </a:endParaRPr>
          </a:p>
          <a:p>
            <a:pPr marL="228600" indent="-228600">
              <a:buAutoNum type="arabicPeriod"/>
            </a:pPr>
            <a:endParaRPr lang="en-US" baseline="0" dirty="0">
              <a:latin typeface="Arial" charset="0"/>
              <a:ea typeface="Arial" charset="0"/>
              <a:cs typeface="Arial" charset="0"/>
            </a:endParaRPr>
          </a:p>
          <a:p>
            <a:pPr marL="228600" indent="-228600">
              <a:buAutoNum type="arabicPeriod"/>
            </a:pPr>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10FCBD77-4661-462A-8868-0A570F698309}" type="slidenum">
              <a:rPr lang="en-US" sz="1800" kern="0">
                <a:solidFill>
                  <a:sysClr val="windowText" lastClr="000000"/>
                </a:solidFill>
                <a:latin typeface="Arial" charset="0"/>
                <a:ea typeface="Arial" charset="0"/>
                <a:cs typeface="Arial" charset="0"/>
              </a:rPr>
              <a:pPr defTabSz="933237">
                <a:defRPr/>
              </a:pPr>
              <a:t>18</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98563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83">
              <a:defRPr/>
            </a:pPr>
            <a:r>
              <a:rPr lang="en-US" sz="1200" kern="1200" dirty="0" smtClean="0">
                <a:solidFill>
                  <a:schemeClr val="tx1"/>
                </a:solidFill>
                <a:effectLst/>
                <a:latin typeface="Arial" charset="0"/>
                <a:ea typeface="Arial" charset="0"/>
                <a:cs typeface="Arial" charset="0"/>
              </a:rPr>
              <a:t>Plan format can be the same as your existing emergency plans or refer to the Comprehensive Planning Guide 101 for alternative plan formats. The CPG 101 Annex has a good example to help you. </a:t>
            </a:r>
            <a:endParaRPr lang="en-US" dirty="0">
              <a:latin typeface="Arial" charset="0"/>
              <a:ea typeface="Arial" charset="0"/>
              <a:cs typeface="Arial" charset="0"/>
            </a:endParaRPr>
          </a:p>
          <a:p>
            <a:pPr defTabSz="972083">
              <a:defRPr/>
            </a:pPr>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52462">
              <a:defRPr/>
            </a:pPr>
            <a:fld id="{10FCBD77-4661-462A-8868-0A570F698309}" type="slidenum">
              <a:rPr lang="en-US" sz="1800" kern="0">
                <a:solidFill>
                  <a:sysClr val="windowText" lastClr="000000"/>
                </a:solidFill>
                <a:latin typeface="Arial" charset="0"/>
                <a:ea typeface="Arial" charset="0"/>
                <a:cs typeface="Arial" charset="0"/>
              </a:rPr>
              <a:pPr defTabSz="952462">
                <a:defRPr/>
              </a:pPr>
              <a:t>19</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245695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184275"/>
            <a:ext cx="4264025" cy="3198813"/>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The active shooter incident happens in a very short period of time. The stakeholder must understand that 60% incidents are resolved prior to law enforcement</a:t>
            </a:r>
            <a:r>
              <a:rPr lang="en-US" sz="1200" kern="1200" baseline="0" dirty="0" smtClean="0">
                <a:solidFill>
                  <a:schemeClr val="tx1"/>
                </a:solidFill>
                <a:effectLst/>
                <a:latin typeface="Arial" charset="0"/>
                <a:ea typeface="Arial" charset="0"/>
                <a:cs typeface="Arial" charset="0"/>
              </a:rPr>
              <a:t> </a:t>
            </a:r>
            <a:r>
              <a:rPr lang="en-US" sz="1200" kern="1200" dirty="0" smtClean="0">
                <a:solidFill>
                  <a:schemeClr val="tx1"/>
                </a:solidFill>
                <a:effectLst/>
                <a:latin typeface="Arial" charset="0"/>
                <a:ea typeface="Arial" charset="0"/>
                <a:cs typeface="Arial" charset="0"/>
              </a:rPr>
              <a:t>arrival.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If your plan is to call 9-1-1 and wait for law enforcement</a:t>
            </a:r>
            <a:r>
              <a:rPr lang="en-US" sz="1200" kern="1200" baseline="0" dirty="0" smtClean="0">
                <a:solidFill>
                  <a:schemeClr val="tx1"/>
                </a:solidFill>
                <a:effectLst/>
                <a:latin typeface="Arial" charset="0"/>
                <a:ea typeface="Arial" charset="0"/>
                <a:cs typeface="Arial" charset="0"/>
              </a:rPr>
              <a:t> to resolve the incident, this slide should illustrate the futility of that as an option. </a:t>
            </a:r>
          </a:p>
          <a:p>
            <a:r>
              <a:rPr lang="en-US" sz="1200" kern="1200" baseline="0" dirty="0" smtClean="0">
                <a:solidFill>
                  <a:schemeClr val="tx1"/>
                </a:solidFill>
                <a:effectLst/>
                <a:latin typeface="Arial" charset="0"/>
                <a:ea typeface="Arial" charset="0"/>
                <a:cs typeface="Arial" charset="0"/>
              </a:rPr>
              <a:t/>
            </a:r>
            <a:br>
              <a:rPr lang="en-US" sz="1200" kern="1200" baseline="0" dirty="0" smtClean="0">
                <a:solidFill>
                  <a:schemeClr val="tx1"/>
                </a:solidFill>
                <a:effectLst/>
                <a:latin typeface="Arial" charset="0"/>
                <a:ea typeface="Arial" charset="0"/>
                <a:cs typeface="Arial" charset="0"/>
              </a:rPr>
            </a:br>
            <a:r>
              <a:rPr lang="en-US" sz="1200" kern="1200" baseline="0" dirty="0" smtClean="0">
                <a:solidFill>
                  <a:schemeClr val="tx1"/>
                </a:solidFill>
                <a:effectLst/>
                <a:latin typeface="Arial" charset="0"/>
                <a:ea typeface="Arial" charset="0"/>
                <a:cs typeface="Arial" charset="0"/>
              </a:rPr>
              <a:t>Further these incidents illustrate that even incidents with very rapid law enforcement response times (from first 9-1-1 call to arrival on-scene of first officer) can have very high casualties. </a:t>
            </a:r>
            <a:endParaRPr lang="en-US" sz="1200" kern="1200" dirty="0" smtClean="0">
              <a:solidFill>
                <a:schemeClr val="tx1"/>
              </a:solidFill>
              <a:effectLst/>
              <a:latin typeface="Arial" charset="0"/>
              <a:ea typeface="Arial" charset="0"/>
              <a:cs typeface="Arial" charset="0"/>
            </a:endParaRP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The wounded value includes people hurt both by gunfire or in other ways during the shooting. In Aurora 70 total were injured (58 from gunfire; 12 were not struck with gunfire), according to the official after action report. In Tucson, a total of 14 were injured (one person did not sustain wounds from gunfire), according to the FBI criminal investigation of Jared </a:t>
            </a:r>
            <a:r>
              <a:rPr lang="en-US" sz="1200" kern="1200" dirty="0" err="1" smtClean="0">
                <a:solidFill>
                  <a:schemeClr val="tx1"/>
                </a:solidFill>
                <a:effectLst/>
                <a:latin typeface="Arial" charset="0"/>
                <a:ea typeface="Arial" charset="0"/>
                <a:cs typeface="Arial" charset="0"/>
              </a:rPr>
              <a:t>Loughner</a:t>
            </a:r>
            <a:r>
              <a:rPr lang="en-US" sz="1200" kern="1200" dirty="0" smtClean="0">
                <a:solidFill>
                  <a:schemeClr val="tx1"/>
                </a:solidFill>
                <a:effectLst/>
                <a:latin typeface="Arial" charset="0"/>
                <a:ea typeface="Arial" charset="0"/>
                <a:cs typeface="Arial" charset="0"/>
              </a:rPr>
              <a:t>. There were varying reports on the number wounded in the Navy Yard shooting—figures here are based on the FBI Active Shooter report. </a:t>
            </a:r>
          </a:p>
          <a:p>
            <a:endParaRPr lang="en-US" baseline="0" dirty="0">
              <a:latin typeface="Arial" charset="0"/>
              <a:ea typeface="Arial" charset="0"/>
              <a:cs typeface="Arial" charset="0"/>
            </a:endParaRPr>
          </a:p>
          <a:p>
            <a:r>
              <a:rPr lang="en-US" baseline="0" dirty="0">
                <a:latin typeface="Arial" charset="0"/>
                <a:ea typeface="Arial" charset="0"/>
                <a:cs typeface="Arial" charset="0"/>
              </a:rPr>
              <a:t>Source: FBI Law Enforcement Bulletin, Active Shooter Events 2000 to 2013</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025C25BA-FD69-E04C-AB22-AA597D263802}" type="slidenum">
              <a:rPr lang="en-US" sz="1800" kern="0">
                <a:solidFill>
                  <a:sysClr val="windowText" lastClr="000000"/>
                </a:solidFill>
                <a:latin typeface="Arial" charset="0"/>
                <a:ea typeface="Arial" charset="0"/>
                <a:cs typeface="Arial" charset="0"/>
              </a:rPr>
              <a:pPr defTabSz="933237">
                <a:defRPr/>
              </a:pPr>
              <a:t>2</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20843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Arial" charset="0"/>
                <a:cs typeface="Arial" charset="0"/>
              </a:rPr>
              <a:t>Image</a:t>
            </a:r>
            <a:r>
              <a:rPr lang="en-US" baseline="0" dirty="0">
                <a:latin typeface="Arial" charset="0"/>
                <a:ea typeface="Arial" charset="0"/>
                <a:cs typeface="Arial" charset="0"/>
              </a:rPr>
              <a:t> found on </a:t>
            </a:r>
            <a:r>
              <a:rPr lang="en-US" baseline="0" dirty="0" err="1">
                <a:latin typeface="Arial" charset="0"/>
                <a:ea typeface="Arial" charset="0"/>
                <a:cs typeface="Arial" charset="0"/>
              </a:rPr>
              <a:t>Youtube</a:t>
            </a:r>
            <a:r>
              <a:rPr lang="en-US" baseline="0" dirty="0">
                <a:latin typeface="Arial" charset="0"/>
                <a:ea typeface="Arial" charset="0"/>
                <a:cs typeface="Arial" charset="0"/>
              </a:rPr>
              <a:t> courtesy of </a:t>
            </a:r>
            <a:r>
              <a:rPr lang="en-US" baseline="0" dirty="0" err="1">
                <a:latin typeface="Arial" charset="0"/>
                <a:ea typeface="Arial" charset="0"/>
                <a:cs typeface="Arial" charset="0"/>
              </a:rPr>
              <a:t>Youtube</a:t>
            </a:r>
            <a:r>
              <a:rPr lang="en-US" baseline="0" dirty="0">
                <a:latin typeface="Arial" charset="0"/>
                <a:ea typeface="Arial" charset="0"/>
                <a:cs typeface="Arial" charset="0"/>
              </a:rPr>
              <a:t> user </a:t>
            </a:r>
            <a:r>
              <a:rPr lang="en-US" sz="1200" kern="1200" dirty="0" err="1">
                <a:solidFill>
                  <a:schemeClr val="tx1"/>
                </a:solidFill>
                <a:latin typeface="Arial" charset="0"/>
                <a:ea typeface="Arial" charset="0"/>
                <a:cs typeface="Arial" charset="0"/>
              </a:rPr>
              <a:t>EnjoyDisfruta</a:t>
            </a:r>
            <a:r>
              <a:rPr lang="en-US" sz="1200" kern="1200" dirty="0">
                <a:solidFill>
                  <a:schemeClr val="tx1"/>
                </a:solidFill>
                <a:latin typeface="Arial" charset="0"/>
                <a:ea typeface="Arial" charset="0"/>
                <a:cs typeface="Arial" charset="0"/>
              </a:rPr>
              <a:t> via </a:t>
            </a:r>
            <a:r>
              <a:rPr lang="en-US" baseline="0" dirty="0">
                <a:latin typeface="Arial" charset="0"/>
                <a:ea typeface="Arial" charset="0"/>
                <a:cs typeface="Arial" charset="0"/>
              </a:rPr>
              <a:t>https://</a:t>
            </a:r>
            <a:r>
              <a:rPr lang="en-US" baseline="0" dirty="0" err="1">
                <a:latin typeface="Arial" charset="0"/>
                <a:ea typeface="Arial" charset="0"/>
                <a:cs typeface="Arial" charset="0"/>
              </a:rPr>
              <a:t>www.youtube.com</a:t>
            </a:r>
            <a:r>
              <a:rPr lang="en-US" baseline="0" dirty="0">
                <a:latin typeface="Arial" charset="0"/>
                <a:ea typeface="Arial" charset="0"/>
                <a:cs typeface="Arial" charset="0"/>
              </a:rPr>
              <a:t>/</a:t>
            </a:r>
            <a:r>
              <a:rPr lang="en-US" baseline="0" dirty="0" err="1">
                <a:latin typeface="Arial" charset="0"/>
                <a:ea typeface="Arial" charset="0"/>
                <a:cs typeface="Arial" charset="0"/>
              </a:rPr>
              <a:t>watch?v</a:t>
            </a:r>
            <a:r>
              <a:rPr lang="en-US" baseline="0" dirty="0">
                <a:latin typeface="Arial" charset="0"/>
                <a:ea typeface="Arial" charset="0"/>
                <a:cs typeface="Arial" charset="0"/>
              </a:rPr>
              <a:t>=N9o4MoJVoa4 </a:t>
            </a:r>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10FCBD77-4661-462A-8868-0A570F698309}" type="slidenum">
              <a:rPr lang="en-US" sz="1800" kern="0">
                <a:solidFill>
                  <a:sysClr val="windowText" lastClr="000000"/>
                </a:solidFill>
                <a:latin typeface="Arial" charset="0"/>
                <a:ea typeface="Arial" charset="0"/>
                <a:cs typeface="Arial" charset="0"/>
              </a:rPr>
              <a:pPr defTabSz="933237">
                <a:defRPr/>
              </a:pPr>
              <a:t>20</a:t>
            </a:fld>
            <a:endParaRPr lang="en-US" sz="1800" kern="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343970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Chris Wood video (:52) speaking about the benefits of staying calm and communicating while being a hostage to a gunman. </a:t>
            </a:r>
            <a:endParaRPr lang="en-US" dirty="0" smtClean="0">
              <a:latin typeface="Arial" charset="0"/>
              <a:ea typeface="Arial" charset="0"/>
              <a:cs typeface="Arial" charset="0"/>
            </a:endParaRPr>
          </a:p>
          <a:p>
            <a:endParaRPr lang="en-US" dirty="0" smtClean="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Arial" charset="0"/>
                <a:cs typeface="Arial" charset="0"/>
              </a:rPr>
              <a:t>Video produced by Kiernan Group Holdings, Inc., distributed courtesy the U.S. Department of Homeland Security.</a:t>
            </a: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3</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35007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effectLst/>
                <a:latin typeface="Arial" charset="0"/>
                <a:ea typeface="Arial" charset="0"/>
                <a:cs typeface="Arial" charset="0"/>
              </a:rPr>
              <a:t>When first responders do arrive, there are several priorities that guide their actions. The primary goal is to eliminate the threat; other priorities, such as medical aid, may be initially delayed so they focus on preventing further injuries. </a:t>
            </a:r>
          </a:p>
          <a:p>
            <a:endParaRPr lang="en-US" baseline="0" dirty="0" smtClean="0">
              <a:latin typeface="Arial" charset="0"/>
              <a:ea typeface="Arial" charset="0"/>
              <a:cs typeface="Arial" charset="0"/>
            </a:endParaRPr>
          </a:p>
          <a:p>
            <a:r>
              <a:rPr lang="en-US" baseline="0" dirty="0" smtClean="0">
                <a:latin typeface="Arial" charset="0"/>
                <a:ea typeface="Arial" charset="0"/>
                <a:cs typeface="Arial" charset="0"/>
              </a:rPr>
              <a:t>Picture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Arial" charset="0"/>
                <a:ea typeface="Arial" charset="0"/>
                <a:cs typeface="Arial" charset="0"/>
              </a:rPr>
              <a:t>1. Image courtesy of Flickr user Edward Kimmel via https://</a:t>
            </a:r>
            <a:r>
              <a:rPr lang="en-US" b="0" baseline="0" dirty="0" err="1" smtClean="0">
                <a:latin typeface="Arial" charset="0"/>
                <a:ea typeface="Arial" charset="0"/>
                <a:cs typeface="Arial" charset="0"/>
              </a:rPr>
              <a:t>www.flickr.com</a:t>
            </a:r>
            <a:r>
              <a:rPr lang="en-US" b="0" baseline="0" dirty="0" smtClean="0">
                <a:latin typeface="Arial" charset="0"/>
                <a:ea typeface="Arial" charset="0"/>
                <a:cs typeface="Arial" charset="0"/>
              </a:rPr>
              <a:t>/photos/</a:t>
            </a:r>
            <a:r>
              <a:rPr lang="en-US" b="0" baseline="0" dirty="0" err="1" smtClean="0">
                <a:latin typeface="Arial" charset="0"/>
                <a:ea typeface="Arial" charset="0"/>
                <a:cs typeface="Arial" charset="0"/>
              </a:rPr>
              <a:t>mdfriendofhillary</a:t>
            </a:r>
            <a:r>
              <a:rPr lang="en-US" b="0" baseline="0" dirty="0" smtClean="0">
                <a:latin typeface="Arial" charset="0"/>
                <a:ea typeface="Arial" charset="0"/>
                <a:cs typeface="Arial" charset="0"/>
              </a:rPr>
              <a:t>/2184023838/in/photolist-4jZGcq-bpwydm-9HKe2D-c1bYLN-dWXLPa-6a58pQ-9qkQMw-c1c5c5-avzBJC-y3fA2-c8Lksq-sasHE6-diefMY-pWE8xZ-7XEZev-8i9w4J-e8MNdf-7JkWVW-aEYDth-9dRoR8-b85C5k-6Fcjqr-nLF25M-pVob4y-gHjyay-pZ32zB-4Nexi2-nnwaSp-nafp3U-pxLCM1-b5EmoK-b6owiT-7M6pHd-9qZpxj-pBz4Ti-4spSDT-qo5Rqy-qB9QKf-9oRNfg-6bEZG9-ei7pCY-pt8mTj-7Z4WFA-8RbF7m-nPLUcM-b6owUr-8PtKLS-9dddWi-dDs4jE-8e94co</a:t>
            </a:r>
          </a:p>
          <a:p>
            <a:r>
              <a:rPr lang="en-US" baseline="0" dirty="0" smtClean="0">
                <a:latin typeface="Arial" charset="0"/>
                <a:ea typeface="Arial" charset="0"/>
                <a:cs typeface="Arial" charset="0"/>
              </a:rPr>
              <a:t>2. Image courtesy of Wikimedia user </a:t>
            </a:r>
            <a:r>
              <a:rPr lang="en-US" baseline="0" dirty="0" err="1" smtClean="0">
                <a:latin typeface="Arial" charset="0"/>
                <a:ea typeface="Arial" charset="0"/>
                <a:cs typeface="Arial" charset="0"/>
              </a:rPr>
              <a:t>sdlewis</a:t>
            </a:r>
            <a:r>
              <a:rPr lang="en-US" baseline="0" dirty="0" smtClean="0">
                <a:latin typeface="Arial" charset="0"/>
                <a:ea typeface="Arial" charset="0"/>
                <a:cs typeface="Arial" charset="0"/>
              </a:rPr>
              <a:t> at https://</a:t>
            </a:r>
            <a:r>
              <a:rPr lang="en-US" baseline="0" dirty="0" err="1" smtClean="0">
                <a:latin typeface="Arial" charset="0"/>
                <a:ea typeface="Arial" charset="0"/>
                <a:cs typeface="Arial" charset="0"/>
              </a:rPr>
              <a:t>commons.wikimedia.org</a:t>
            </a:r>
            <a:r>
              <a:rPr lang="en-US" baseline="0" dirty="0" smtClean="0">
                <a:latin typeface="Arial" charset="0"/>
                <a:ea typeface="Arial" charset="0"/>
                <a:cs typeface="Arial" charset="0"/>
              </a:rPr>
              <a:t>/wiki/</a:t>
            </a:r>
            <a:r>
              <a:rPr lang="en-US" baseline="0" dirty="0" err="1" smtClean="0">
                <a:latin typeface="Arial" charset="0"/>
                <a:ea typeface="Arial" charset="0"/>
                <a:cs typeface="Arial" charset="0"/>
              </a:rPr>
              <a:t>Category:Lenco_BearCat</a:t>
            </a:r>
            <a:r>
              <a:rPr lang="en-US" baseline="0" dirty="0" smtClean="0">
                <a:latin typeface="Arial" charset="0"/>
                <a:ea typeface="Arial" charset="0"/>
                <a:cs typeface="Arial" charset="0"/>
              </a:rPr>
              <a:t>#/media/</a:t>
            </a:r>
            <a:r>
              <a:rPr lang="en-US" baseline="0" dirty="0" err="1" smtClean="0">
                <a:latin typeface="Arial" charset="0"/>
                <a:ea typeface="Arial" charset="0"/>
                <a:cs typeface="Arial" charset="0"/>
              </a:rPr>
              <a:t>File:Nash_Bearcat.jpg</a:t>
            </a:r>
            <a:endParaRPr lang="en-US" baseline="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4</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35007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Video (2:06) The interviewees describe the first minutes of an active shooter incident.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Sergeant Baker is with the Howard County, MD police, referring to preparedness actions developed with the Columbia Mall prior to an active shooter incident. </a:t>
            </a:r>
          </a:p>
          <a:p>
            <a:endParaRPr lang="en-US" dirty="0" smtClean="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Arial" charset="0"/>
                <a:cs typeface="Arial" charset="0"/>
              </a:rPr>
              <a:t>Video produced by Kiernan Group Holdings, Inc., distributed courtesy the U.S. Department of Homeland Security.</a:t>
            </a: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5</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35007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First contact teams have one focus – getting to the location of the shooter(s) and taking them out.</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While there are many acronyms and names for these teams, the concept is the same. Rural areas often have entry teams with only one or two officers, based on staffing and backup arrival.</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This picture denotes that a team will often be comprised of officers from different agencies or patrol officers pairing with SWAT. </a:t>
            </a:r>
          </a:p>
          <a:p>
            <a:endParaRPr lang="en-US" baseline="0" dirty="0">
              <a:latin typeface="Arial" charset="0"/>
              <a:ea typeface="Arial" charset="0"/>
              <a:cs typeface="Arial" charset="0"/>
            </a:endParaRPr>
          </a:p>
          <a:p>
            <a:r>
              <a:rPr lang="en-US" baseline="0" dirty="0">
                <a:latin typeface="Arial" charset="0"/>
                <a:ea typeface="Arial" charset="0"/>
                <a:cs typeface="Arial" charset="0"/>
              </a:rPr>
              <a:t>Pictures courtesy of George Washington University</a:t>
            </a:r>
          </a:p>
          <a:p>
            <a:endParaRPr lang="en-US" baseline="0"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6</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350077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New concept of integrating response entities to minimize time to delivery of life saving Tactical Emergency Casualty Care (TECC) interventions and other point of wounding care. All models have been put into practice by agencies/jurisdictions of varying sizes. Factors to be considered prior to implementation include: size of departments, available resources, response times, risk profile. The goal of all of these response models is to prevent deaths from potentially preventable causes that could occur if rescue/medical assets are waiting for the scene to be secured before initiating operations. </a:t>
            </a:r>
          </a:p>
          <a:p>
            <a:endParaRPr lang="en-US" sz="11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Escorted Warm Zone Model: Police and Fire/EMS form teams to enter the warm zone as soon as possible. LE function is solely force protection for rescue assets. Rescue assets must follow LE lead and understand movements and communication. Some agencies require ballistic PPE while others do not. Most rapid of the deployment models but requires highest level of inter-agency coordination. Important to emphasize these assets are NOT tactical LE or EMS teams. </a:t>
            </a:r>
          </a:p>
          <a:p>
            <a:endParaRPr lang="en-US" sz="11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Warm (protected) Corridor Model: takes more LE personnel and time to implement but carries less operational risk for medical personnel. In this model, LE officers take up tactical positions along a specified path creating inter-linked over watch. This corridor is then deemed clear, allowing rescue personnel to work freely (without direct escort) in the areas that have security set. Ballistic PPE is not typically used in this model. </a:t>
            </a:r>
          </a:p>
          <a:p>
            <a:endParaRPr lang="en-US" sz="11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Police Rescue Model: relies solely on LE personnel to respond to the threat, provide point of wounding care, and evacuate wounded to rescue personnel staged in a nearby clear area. </a:t>
            </a:r>
            <a:endParaRPr lang="en-US" sz="1100" kern="1200" dirty="0" smtClean="0">
              <a:solidFill>
                <a:schemeClr val="tx1"/>
              </a:solidFill>
              <a:effectLst/>
              <a:latin typeface="Arial" charset="0"/>
              <a:ea typeface="Arial" charset="0"/>
              <a:cs typeface="Arial" charset="0"/>
            </a:endParaRPr>
          </a:p>
          <a:p>
            <a:pPr marL="628650" lvl="1" indent="-171450">
              <a:buFont typeface="Wingdings" charset="2"/>
              <a:buChar char="§"/>
            </a:pPr>
            <a:r>
              <a:rPr lang="en-US" sz="1200" kern="1200" dirty="0" smtClean="0">
                <a:solidFill>
                  <a:schemeClr val="tx1"/>
                </a:solidFill>
                <a:effectLst/>
                <a:latin typeface="Arial" charset="0"/>
                <a:ea typeface="Arial" charset="0"/>
                <a:cs typeface="Arial" charset="0"/>
              </a:rPr>
              <a:t>This model requires high numbers of LE personnel, recognition of LE personnel regarding the need to change operations from tactical to rescue, and proficiency/maintenance of medical skills. </a:t>
            </a:r>
            <a:endParaRPr lang="en-US" sz="1100" kern="1200" dirty="0" smtClean="0">
              <a:solidFill>
                <a:schemeClr val="tx1"/>
              </a:solidFill>
              <a:effectLst/>
              <a:latin typeface="Arial" charset="0"/>
              <a:ea typeface="Arial" charset="0"/>
              <a:cs typeface="Arial" charset="0"/>
            </a:endParaRPr>
          </a:p>
          <a:p>
            <a:pPr marL="628650" lvl="1" indent="-171450">
              <a:buFont typeface="Wingdings" charset="2"/>
              <a:buChar char="§"/>
            </a:pPr>
            <a:r>
              <a:rPr lang="en-US" sz="1200" kern="1200" dirty="0" smtClean="0">
                <a:solidFill>
                  <a:schemeClr val="tx1"/>
                </a:solidFill>
                <a:effectLst/>
                <a:latin typeface="Arial" charset="0"/>
                <a:ea typeface="Arial" charset="0"/>
                <a:cs typeface="Arial" charset="0"/>
              </a:rPr>
              <a:t>This model carries the lowest risk for Fire/EMS as it is closest to the traditional safe staging model and requires the least amount of coordination between Police and Fire/EMS.</a:t>
            </a:r>
            <a:endParaRPr lang="en-US" sz="1100" kern="1200" dirty="0" smtClean="0">
              <a:solidFill>
                <a:schemeClr val="tx1"/>
              </a:solidFill>
              <a:effectLst/>
              <a:latin typeface="Arial" charset="0"/>
              <a:ea typeface="Arial" charset="0"/>
              <a:cs typeface="Arial" charset="0"/>
            </a:endParaRP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Cold/Protected Island model required LE to establish a secured/hardened casualty collection point and to escort medical personnel into that area. Injured persons are then moved by LE from the point of injury to that protected space for medical care. </a:t>
            </a:r>
            <a:endParaRPr lang="en-US" sz="1100" kern="1200" dirty="0" smtClean="0">
              <a:solidFill>
                <a:schemeClr val="tx1"/>
              </a:solidFill>
              <a:effectLst/>
              <a:latin typeface="Arial" charset="0"/>
              <a:ea typeface="Arial" charset="0"/>
              <a:cs typeface="Arial" charset="0"/>
            </a:endParaRPr>
          </a:p>
          <a:p>
            <a:pPr marL="628650" lvl="1" indent="-171450">
              <a:buFont typeface="Wingdings" charset="2"/>
              <a:buChar char="§"/>
            </a:pPr>
            <a:r>
              <a:rPr lang="en-US" sz="1200" kern="1200" dirty="0" smtClean="0">
                <a:solidFill>
                  <a:schemeClr val="tx1"/>
                </a:solidFill>
                <a:effectLst/>
                <a:latin typeface="Arial" charset="0"/>
                <a:ea typeface="Arial" charset="0"/>
                <a:cs typeface="Arial" charset="0"/>
              </a:rPr>
              <a:t>This model requires high numbers of LE personnel, understanding of LE personnel on the requirements of a secure CCP, and recognition of LE personnel regarding the need to change operations from tactical to rescue. </a:t>
            </a:r>
            <a:endParaRPr lang="en-US" sz="1100" kern="1200" dirty="0" smtClean="0">
              <a:solidFill>
                <a:schemeClr val="tx1"/>
              </a:solidFill>
              <a:effectLst/>
              <a:latin typeface="Arial" charset="0"/>
              <a:ea typeface="Arial" charset="0"/>
              <a:cs typeface="Arial" charset="0"/>
            </a:endParaRPr>
          </a:p>
          <a:p>
            <a:pPr marL="628650" lvl="1" indent="-171450">
              <a:buFont typeface="Wingdings" charset="2"/>
              <a:buChar char="§"/>
            </a:pPr>
            <a:r>
              <a:rPr lang="en-US" sz="1200" kern="1200" dirty="0" smtClean="0">
                <a:solidFill>
                  <a:schemeClr val="tx1"/>
                </a:solidFill>
                <a:effectLst/>
                <a:latin typeface="Arial" charset="0"/>
                <a:ea typeface="Arial" charset="0"/>
                <a:cs typeface="Arial" charset="0"/>
              </a:rPr>
              <a:t>As a whole, this model is closest to traditional triage/treatment areas with the collection point located inside an otherwise unsecured structure, and typically takes the longest to deploy. </a:t>
            </a:r>
            <a:endParaRPr lang="en-US"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charset="0"/>
                <a:ea typeface="Arial" charset="0"/>
                <a:cs typeface="Arial" charset="0"/>
              </a:rPr>
              <a:t>Pictures courtesy of George Washington University</a:t>
            </a:r>
          </a:p>
          <a:p>
            <a:endParaRPr lang="en-US" baseline="0"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7</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318734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TECC was developed based on the successful military medicine model of Tactical Combat Casualty Care, but accounts for the differences in the civilian language, patient population (children, elderly, other special needs), baseline health, resources, and liability. The TECC guidelines describe the necessary interventions that can be appropriately scoped for use by any level of bystander (First Care Provider), law enforcement official, fire/EMS provider, or medical professional to minimize deaths from potentially preventable causes. TECC resources are free on-line and generic TECC training is available through multiple sources including FEMA grant funded courses. </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When someone is faced with the decision of “</a:t>
            </a:r>
            <a:r>
              <a:rPr lang="en-US" sz="1200" i="1" kern="1200" dirty="0" smtClean="0">
                <a:solidFill>
                  <a:schemeClr val="tx1"/>
                </a:solidFill>
                <a:effectLst/>
                <a:latin typeface="Arial" charset="0"/>
                <a:ea typeface="Arial" charset="0"/>
                <a:cs typeface="Arial" charset="0"/>
              </a:rPr>
              <a:t>Run, Hide, Fight</a:t>
            </a:r>
            <a:r>
              <a:rPr lang="en-US" sz="1200" kern="1200" dirty="0" smtClean="0">
                <a:solidFill>
                  <a:schemeClr val="tx1"/>
                </a:solidFill>
                <a:effectLst/>
                <a:latin typeface="Arial" charset="0"/>
                <a:ea typeface="Arial" charset="0"/>
                <a:cs typeface="Arial" charset="0"/>
              </a:rPr>
              <a:t>” there are considerations that each person must make. If there is a Direct Threat (confrontation of the shooter, presence of an IED/explosive, or other imminent threat) you should Run from the threat if possible. Should there be a victim that is also in the Direct Threat area, that victim can be moved to safety if the “runner(s)” are capable and willing to initiate rescue. The risk of causing further injury by rapidly moving an injured person who remains in direct harm’s way is negligent when compared to the risk from the immediate threat. Although unlikely, the only medical intervention that should be considered, if time and equipment allows, is control of life-threatening external arm/leg bleeding through placement of a tourniquet as high on the injured extremity as possible over the clothes. Tourniquets are relatively safe when in place for limited amounts of time (less than two hours). Once a tourniquet is placed it should be left in place and not loosened until professional medical providers do so. </a:t>
            </a:r>
          </a:p>
          <a:p>
            <a:r>
              <a:rPr lang="en-US" sz="1200" kern="1200" dirty="0" smtClean="0">
                <a:solidFill>
                  <a:schemeClr val="tx1"/>
                </a:solidFill>
                <a:effectLst/>
                <a:latin typeface="Arial" charset="0"/>
                <a:ea typeface="Arial" charset="0"/>
                <a:cs typeface="Arial" charset="0"/>
              </a:rPr>
              <a:t>If a survivor is hiding during the event or if the event has ended but they are still with a patient until help arrives, they should consider providing Indirect Threat (IDT) care. IDT care includes stopping all bleeding using direct pressure, pressure bandages, and/or tourniquets which can be improvised or manufactured. Patients should be allowed and encouraged to position themselves in a way that is easiest to breathe and maintain a clear airway (not forced to lay down). Unconscious patients can be placed in the “Recovery Position,” and if necessary a jaw thrust or head-tilt chin-lift can be performed. Any potential open chest wound should be covered with an occlusive (plastic) dressing. All patients should be kept warm to help prevent shock. Comfort the patient and let them know that help is on the way. </a:t>
            </a:r>
          </a:p>
          <a:p>
            <a:endParaRPr lang="en-US" baseline="0" dirty="0" smtClean="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Arial" charset="0"/>
                <a:cs typeface="Arial" charset="0"/>
              </a:rPr>
              <a:t>Pictures courtesy of George Washington University</a:t>
            </a:r>
          </a:p>
          <a:p>
            <a:endParaRPr lang="en-US" baseline="0" dirty="0" smtClean="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33237">
              <a:defRPr/>
            </a:pPr>
            <a:fld id="{C2D36225-A21E-4115-BA20-F6A12B8EA2E7}" type="slidenum">
              <a:rPr lang="en-US" sz="1800" kern="0">
                <a:solidFill>
                  <a:sysClr val="windowText" lastClr="000000"/>
                </a:solidFill>
                <a:latin typeface="Arial" charset="0"/>
                <a:ea typeface="Arial" charset="0"/>
                <a:cs typeface="Arial" charset="0"/>
              </a:rPr>
              <a:pPr defTabSz="933237">
                <a:defRPr/>
              </a:pPr>
              <a:t>8</a:t>
            </a:fld>
            <a:endParaRPr lang="en-US" sz="1800" kern="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04919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Arial" charset="0"/>
                <a:cs typeface="Arial" charset="0"/>
              </a:rPr>
              <a:t>One of the challenges to the responder community is to identify how many shooters. In the UC Santa Barbara (UCSB) incident, there were several separated crime scenes as the shooter drove from location to location. Were these simultaneous, coordinated attacks, or one shooter on the move?</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With so many inconsistencies in citizen reports to 9-1-1, it can be very hard to discern.</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On May 23 2014, Elliot Rodger stabbed three males to death in his apartment. He then drove to a sorority house where he knocked on the door aggressively but no one answered. He encountered a group and shot three women, two of them fatally, who were outside of the house. Rodger then drove to a deli mart, exited the vehicle, and fatally shot a man. Rodger continued driving and fired multiple rounds at two people on the sidewalk. He continued driving and shot at a Sheriff’s deputy who returned fire as Rodger continued driving. Rodger struck and injured a bicyclist, fired multiple shots at pedestrians, striking three, and shot another victim at an intersection. Rodger then encountered four Sheriff’s deputies, who exchanged fire with Rodger, striking him in the hip. Rodgers turned south, struck another bicyclist, and collided with parked cars. Responding officers removed Rodger from the car and discovered he was dead with an apparent gunshot wound to the head.</a:t>
            </a:r>
          </a:p>
          <a:p>
            <a:endParaRPr lang="en-US" sz="1200" kern="1200" dirty="0" smtClean="0">
              <a:solidFill>
                <a:schemeClr val="tx1"/>
              </a:solidFill>
              <a:effectLst/>
              <a:latin typeface="Arial" charset="0"/>
              <a:ea typeface="Arial" charset="0"/>
              <a:cs typeface="Arial" charset="0"/>
            </a:endParaRPr>
          </a:p>
          <a:p>
            <a:r>
              <a:rPr lang="en-US" sz="1200" kern="1200" dirty="0" smtClean="0">
                <a:solidFill>
                  <a:schemeClr val="tx1"/>
                </a:solidFill>
                <a:effectLst/>
                <a:latin typeface="Arial" charset="0"/>
                <a:ea typeface="Arial" charset="0"/>
                <a:cs typeface="Arial" charset="0"/>
              </a:rPr>
              <a:t>As you can see the challenge for first responders is the ability to determine if the casualties were from multiple shooters or one shooter moving and shooting at multiple scenes. Rodgers had been contacted by the sheriff’s department three times prior to the attack, was in contact with counselors and therapists from a young age, and wrote a manifesto describing his frustration against women, posting similar frustration in a YouTube video a week prior to his attack. </a:t>
            </a:r>
          </a:p>
          <a:p>
            <a:endParaRPr lang="en-US" baseline="0" dirty="0">
              <a:latin typeface="Arial" charset="0"/>
              <a:ea typeface="Arial" charset="0"/>
              <a:cs typeface="Arial" charset="0"/>
            </a:endParaRPr>
          </a:p>
          <a:p>
            <a:r>
              <a:rPr lang="en-US" baseline="0" dirty="0">
                <a:latin typeface="Arial" charset="0"/>
                <a:ea typeface="Arial" charset="0"/>
                <a:cs typeface="Arial" charset="0"/>
              </a:rPr>
              <a:t>Picture Source:</a:t>
            </a:r>
          </a:p>
          <a:p>
            <a:pPr marL="228600" indent="-228600">
              <a:buAutoNum type="arabicPeriod"/>
            </a:pPr>
            <a:r>
              <a:rPr lang="en-US" baseline="0" dirty="0">
                <a:latin typeface="Arial" charset="0"/>
                <a:ea typeface="Arial" charset="0"/>
                <a:cs typeface="Arial" charset="0"/>
              </a:rPr>
              <a:t>Image courtesy of Wikimedia user </a:t>
            </a:r>
            <a:r>
              <a:rPr lang="en-US" baseline="0" dirty="0" err="1">
                <a:latin typeface="Arial" charset="0"/>
                <a:ea typeface="Arial" charset="0"/>
                <a:cs typeface="Arial" charset="0"/>
              </a:rPr>
              <a:t>Coolceasar</a:t>
            </a:r>
            <a:r>
              <a:rPr lang="en-US" baseline="0" dirty="0">
                <a:latin typeface="Arial" charset="0"/>
                <a:ea typeface="Arial" charset="0"/>
                <a:cs typeface="Arial" charset="0"/>
              </a:rPr>
              <a:t> via https://</a:t>
            </a:r>
            <a:r>
              <a:rPr lang="en-US" baseline="0" dirty="0" err="1">
                <a:latin typeface="Arial" charset="0"/>
                <a:ea typeface="Arial" charset="0"/>
                <a:cs typeface="Arial" charset="0"/>
              </a:rPr>
              <a:t>commons.wikimedia.org</a:t>
            </a:r>
            <a:r>
              <a:rPr lang="en-US" baseline="0" dirty="0">
                <a:latin typeface="Arial" charset="0"/>
                <a:ea typeface="Arial" charset="0"/>
                <a:cs typeface="Arial" charset="0"/>
              </a:rPr>
              <a:t>/wiki/</a:t>
            </a:r>
            <a:r>
              <a:rPr lang="en-US" baseline="0" dirty="0" err="1">
                <a:latin typeface="Arial" charset="0"/>
                <a:ea typeface="Arial" charset="0"/>
                <a:cs typeface="Arial" charset="0"/>
              </a:rPr>
              <a:t>File:Ucsbuniversitycenterandstorketower.jpg</a:t>
            </a:r>
            <a:endParaRPr lang="en-US" baseline="0" dirty="0">
              <a:latin typeface="Arial" charset="0"/>
              <a:ea typeface="Arial" charset="0"/>
              <a:cs typeface="Arial" charset="0"/>
            </a:endParaRPr>
          </a:p>
          <a:p>
            <a:pPr marL="228600" indent="-228600">
              <a:buAutoNum type="arabicPeriod"/>
            </a:pPr>
            <a:r>
              <a:rPr lang="en-US" baseline="0" dirty="0">
                <a:latin typeface="Arial" charset="0"/>
                <a:ea typeface="Arial" charset="0"/>
                <a:cs typeface="Arial" charset="0"/>
              </a:rPr>
              <a:t>Image courtesy of Flickr user Steve Rhodes via https://</a:t>
            </a:r>
            <a:r>
              <a:rPr lang="en-US" baseline="0" dirty="0" err="1">
                <a:latin typeface="Arial" charset="0"/>
                <a:ea typeface="Arial" charset="0"/>
                <a:cs typeface="Arial" charset="0"/>
              </a:rPr>
              <a:t>www.flickr.com</a:t>
            </a:r>
            <a:r>
              <a:rPr lang="en-US" baseline="0" dirty="0">
                <a:latin typeface="Arial" charset="0"/>
                <a:ea typeface="Arial" charset="0"/>
                <a:cs typeface="Arial" charset="0"/>
              </a:rPr>
              <a:t>/photos/</a:t>
            </a:r>
            <a:r>
              <a:rPr lang="en-US" baseline="0" dirty="0" err="1">
                <a:latin typeface="Arial" charset="0"/>
                <a:ea typeface="Arial" charset="0"/>
                <a:cs typeface="Arial" charset="0"/>
              </a:rPr>
              <a:t>ari</a:t>
            </a:r>
            <a:r>
              <a:rPr lang="en-US" baseline="0" dirty="0">
                <a:latin typeface="Arial" charset="0"/>
                <a:ea typeface="Arial" charset="0"/>
                <a:cs typeface="Arial" charset="0"/>
              </a:rPr>
              <a:t>/14110255318/in/photolist-nuSKj7-nMnotx-nuvrQo-ntejy5-nLZeD1-nt7Ubj-nLHier-nKYsuF-nuxvEJ-nuxn5L-nuxQ6D-nJXWQN-nw1Fdv-nwnGr1-nMbqd3-nNSd8i-nNwkTD-nNsHh7-nNLrjt-nNkNRq-nuu2Wc-nLsHcS-nP4mjz-nttY6b-nJWBEL-nwojwK-nQDiQn-nLZjx9-nKYFnV-ntMFu1-nuwXKw-nuwWKy-nuxJaR-nuxjwu-nuxvc9-nuxcze-nLYKod-nLRLMh-nLHdj6-nuvLW7-nKJYtd-nuu7Ka-nLRj7U-nJZaAA-ntrekM-nuvwWK-nw2jAz-nw3ojz-nNekKT-nw2kBx</a:t>
            </a:r>
          </a:p>
          <a:p>
            <a:pPr marL="228600" indent="-228600">
              <a:buAutoNum type="arabicPeriod"/>
            </a:pPr>
            <a:endParaRPr lang="en-US" baseline="0" dirty="0">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defTabSz="933237" eaLnBrk="1" fontAlgn="auto" latinLnBrk="0" hangingPunct="1">
              <a:lnSpc>
                <a:spcPct val="100000"/>
              </a:lnSpc>
              <a:spcBef>
                <a:spcPts val="0"/>
              </a:spcBef>
              <a:spcAft>
                <a:spcPts val="0"/>
              </a:spcAft>
              <a:buClrTx/>
              <a:buSzTx/>
              <a:buFontTx/>
              <a:buNone/>
              <a:tabLst/>
              <a:defRPr/>
            </a:pPr>
            <a:fld id="{C2D36225-A21E-4115-BA20-F6A12B8EA2E7}" type="slidenum">
              <a:rPr kumimoji="0" lang="en-US" sz="1800" b="0" i="0" u="none" strike="noStrike" kern="0" cap="none" spc="0" normalizeH="0" baseline="0" noProof="0">
                <a:ln>
                  <a:noFill/>
                </a:ln>
                <a:solidFill>
                  <a:sysClr val="windowText" lastClr="000000"/>
                </a:solidFill>
                <a:effectLst/>
                <a:uLnTx/>
                <a:uFillTx/>
              </a:rPr>
              <a:pPr marL="0" marR="0" lvl="0" indent="0" defTabSz="933237"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4429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17339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2"/>
        <p:cNvGrpSpPr/>
        <p:nvPr/>
      </p:nvGrpSpPr>
      <p:grpSpPr>
        <a:xfrm>
          <a:off x="0" y="0"/>
          <a:ext cx="0" cy="0"/>
          <a:chOff x="0" y="0"/>
          <a:chExt cx="0" cy="0"/>
        </a:xfrm>
      </p:grpSpPr>
      <p:sp>
        <p:nvSpPr>
          <p:cNvPr id="24" name="Shape 24"/>
          <p:cNvSpPr txBox="1">
            <a:spLocks noGrp="1"/>
          </p:cNvSpPr>
          <p:nvPr>
            <p:ph type="body" idx="1"/>
          </p:nvPr>
        </p:nvSpPr>
        <p:spPr>
          <a:xfrm>
            <a:off x="457200" y="1299800"/>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dk1"/>
              </a:buClr>
              <a:buFont typeface="Arial"/>
              <a:buChar char="•"/>
              <a:defRPr/>
            </a:lvl1pPr>
            <a:lvl2pPr marL="742950" indent="-19050" algn="l" rtl="0">
              <a:spcBef>
                <a:spcPts val="560"/>
              </a:spcBef>
              <a:spcAft>
                <a:spcPts val="0"/>
              </a:spcAft>
              <a:buClr>
                <a:schemeClr val="dk1"/>
              </a:buClr>
              <a:buFont typeface="Arial"/>
              <a:buChar char="–"/>
              <a:defRPr/>
            </a:lvl2pPr>
            <a:lvl3pPr marL="1143000" indent="12700" algn="l" rtl="0">
              <a:spcBef>
                <a:spcPts val="480"/>
              </a:spcBef>
              <a:spcAft>
                <a:spcPts val="0"/>
              </a:spcAft>
              <a:buClr>
                <a:schemeClr val="dk1"/>
              </a:buClr>
              <a:buFont typeface="Arial"/>
              <a:buChar char="•"/>
              <a:defRPr/>
            </a:lvl3pPr>
            <a:lvl4pPr marL="1600200" indent="-12700" algn="l" rtl="0">
              <a:spcBef>
                <a:spcPts val="400"/>
              </a:spcBef>
              <a:spcAft>
                <a:spcPts val="0"/>
              </a:spcAft>
              <a:buClr>
                <a:schemeClr val="dk1"/>
              </a:buClr>
              <a:buFont typeface="Arial"/>
              <a:buChar char="–"/>
              <a:defRPr/>
            </a:lvl4pPr>
            <a:lvl5pPr marL="2057400" indent="-12700" algn="l" rtl="0">
              <a:spcBef>
                <a:spcPts val="400"/>
              </a:spcBef>
              <a:spcAft>
                <a:spcPts val="0"/>
              </a:spcAft>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pPr lvl="0"/>
            <a:r>
              <a:rPr lang="en-US"/>
              <a:t>Click to edit Master text styles</a:t>
            </a:r>
          </a:p>
        </p:txBody>
      </p:sp>
    </p:spTree>
    <p:extLst>
      <p:ext uri="{BB962C8B-B14F-4D97-AF65-F5344CB8AC3E}">
        <p14:creationId xmlns:p14="http://schemas.microsoft.com/office/powerpoint/2010/main" val="351979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40"/>
        <p:cNvGrpSpPr/>
        <p:nvPr/>
      </p:nvGrpSpPr>
      <p:grpSpPr>
        <a:xfrm>
          <a:off x="0" y="0"/>
          <a:ext cx="0" cy="0"/>
          <a:chOff x="0" y="0"/>
          <a:chExt cx="0" cy="0"/>
        </a:xfrm>
      </p:grpSpPr>
      <p:sp>
        <p:nvSpPr>
          <p:cNvPr id="41" name="Shape 41"/>
          <p:cNvSpPr txBox="1">
            <a:spLocks noGrp="1"/>
          </p:cNvSpPr>
          <p:nvPr>
            <p:ph type="ctrTitle"/>
          </p:nvPr>
        </p:nvSpPr>
        <p:spPr>
          <a:xfrm>
            <a:off x="685799" y="248616"/>
            <a:ext cx="7772400" cy="586271"/>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4200">
                <a:solidFill>
                  <a:schemeClr val="bg1"/>
                </a:solidFill>
                <a:latin typeface="Times New Roman" panose="02020603050405020304" pitchFamily="18" charset="0"/>
                <a:cs typeface="Times New Roman" panose="02020603050405020304" pitchFamily="18" charset="0"/>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r>
              <a:rPr lang="en-US" dirty="0"/>
              <a:t>Click to edit Master title style</a:t>
            </a:r>
            <a:endParaRPr dirty="0"/>
          </a:p>
        </p:txBody>
      </p:sp>
      <p:sp>
        <p:nvSpPr>
          <p:cNvPr id="42" name="Shape 4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r>
              <a:rPr lang="en-US"/>
              <a:t>Click to edit Master subtitle style</a:t>
            </a:r>
            <a:endParaRPr/>
          </a:p>
        </p:txBody>
      </p:sp>
    </p:spTree>
    <p:extLst>
      <p:ext uri="{BB962C8B-B14F-4D97-AF65-F5344CB8AC3E}">
        <p14:creationId xmlns:p14="http://schemas.microsoft.com/office/powerpoint/2010/main" val="238281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pPr defTabSz="914400"/>
            <a:endParaRPr lang="en-US">
              <a:solidFill>
                <a:srgbClr val="363636"/>
              </a:solidFill>
            </a:endParaRPr>
          </a:p>
        </p:txBody>
      </p:sp>
      <p:sp>
        <p:nvSpPr>
          <p:cNvPr id="4" name="Slide Number Placeholder 3"/>
          <p:cNvSpPr>
            <a:spLocks noGrp="1"/>
          </p:cNvSpPr>
          <p:nvPr>
            <p:ph type="sldNum" sz="quarter" idx="12"/>
          </p:nvPr>
        </p:nvSpPr>
        <p:spPr/>
        <p:txBody>
          <a:bodyPr/>
          <a:lstStyle/>
          <a:p>
            <a:fld id="{56FE8A4B-AB2E-554E-B22A-A37F9BB0C36A}" type="slidenum">
              <a:rPr lang="en-US" smtClean="0">
                <a:solidFill>
                  <a:srgbClr val="F8F8F8"/>
                </a:solidFill>
              </a:rPr>
              <a:pPr/>
              <a:t>‹#›</a:t>
            </a:fld>
            <a:endParaRPr lang="en-US">
              <a:solidFill>
                <a:srgbClr val="F8F8F8"/>
              </a:solidFill>
            </a:endParaRPr>
          </a:p>
        </p:txBody>
      </p:sp>
    </p:spTree>
    <p:extLst>
      <p:ext uri="{BB962C8B-B14F-4D97-AF65-F5344CB8AC3E}">
        <p14:creationId xmlns:p14="http://schemas.microsoft.com/office/powerpoint/2010/main" val="259376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914400"/>
            <a:fld id="{938077A6-5EBB-9A4E-929E-D7271574394C}" type="datetimeFigureOut">
              <a:rPr lang="en-US" smtClean="0">
                <a:solidFill>
                  <a:srgbClr val="363636"/>
                </a:solidFill>
              </a:rPr>
              <a:pPr defTabSz="914400"/>
              <a:t>1/13/2017</a:t>
            </a:fld>
            <a:endParaRPr lang="en-US">
              <a:solidFill>
                <a:srgbClr val="363636"/>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914400"/>
            <a:endParaRPr lang="en-US">
              <a:solidFill>
                <a:srgbClr val="363636"/>
              </a:solidFill>
            </a:endParaRPr>
          </a:p>
        </p:txBody>
      </p:sp>
      <p:sp>
        <p:nvSpPr>
          <p:cNvPr id="7" name="Slide Number Placeholder 6"/>
          <p:cNvSpPr>
            <a:spLocks noGrp="1"/>
          </p:cNvSpPr>
          <p:nvPr>
            <p:ph type="sldNum" sz="quarter" idx="12"/>
          </p:nvPr>
        </p:nvSpPr>
        <p:spPr/>
        <p:txBody>
          <a:bodyPr/>
          <a:lstStyle/>
          <a:p>
            <a:fld id="{A6AAF093-8038-9846-8050-949FAE7F93F5}" type="slidenum">
              <a:rPr lang="en-US" smtClean="0">
                <a:solidFill>
                  <a:srgbClr val="F8F8F8"/>
                </a:solidFill>
              </a:rPr>
              <a:pPr/>
              <a:t>‹#›</a:t>
            </a:fld>
            <a:endParaRPr lang="en-US">
              <a:solidFill>
                <a:srgbClr val="F8F8F8"/>
              </a:solidFill>
            </a:endParaRPr>
          </a:p>
        </p:txBody>
      </p:sp>
    </p:spTree>
    <p:extLst>
      <p:ext uri="{BB962C8B-B14F-4D97-AF65-F5344CB8AC3E}">
        <p14:creationId xmlns:p14="http://schemas.microsoft.com/office/powerpoint/2010/main" val="1937545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402640650"/>
      </p:ext>
    </p:extLst>
  </p:cSld>
  <p:clrMapOvr>
    <a:masterClrMapping/>
  </p:clrMapOvr>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22"/>
        <p:cNvGrpSpPr/>
        <p:nvPr/>
      </p:nvGrpSpPr>
      <p:grpSpPr>
        <a:xfrm>
          <a:off x="0" y="0"/>
          <a:ext cx="0" cy="0"/>
          <a:chOff x="0" y="0"/>
          <a:chExt cx="0" cy="0"/>
        </a:xfrm>
      </p:grpSpPr>
      <p:sp>
        <p:nvSpPr>
          <p:cNvPr id="24" name="Shape 24"/>
          <p:cNvSpPr txBox="1">
            <a:spLocks noGrp="1"/>
          </p:cNvSpPr>
          <p:nvPr>
            <p:ph type="body" idx="1"/>
          </p:nvPr>
        </p:nvSpPr>
        <p:spPr>
          <a:xfrm>
            <a:off x="457200" y="1299802"/>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dk1"/>
              </a:buClr>
              <a:buFont typeface="Arial"/>
              <a:buChar char="•"/>
              <a:defRPr/>
            </a:lvl1pPr>
            <a:lvl2pPr marL="742950" indent="-19050" algn="l" rtl="0">
              <a:spcBef>
                <a:spcPts val="560"/>
              </a:spcBef>
              <a:spcAft>
                <a:spcPts val="0"/>
              </a:spcAft>
              <a:buClr>
                <a:schemeClr val="dk1"/>
              </a:buClr>
              <a:buFont typeface="Arial"/>
              <a:buChar char="–"/>
              <a:defRPr/>
            </a:lvl2pPr>
            <a:lvl3pPr marL="1143000" indent="12700" algn="l" rtl="0">
              <a:spcBef>
                <a:spcPts val="480"/>
              </a:spcBef>
              <a:spcAft>
                <a:spcPts val="0"/>
              </a:spcAft>
              <a:buClr>
                <a:schemeClr val="dk1"/>
              </a:buClr>
              <a:buFont typeface="Arial"/>
              <a:buChar char="•"/>
              <a:defRPr/>
            </a:lvl3pPr>
            <a:lvl4pPr marL="1600200" indent="-12700" algn="l" rtl="0">
              <a:spcBef>
                <a:spcPts val="400"/>
              </a:spcBef>
              <a:spcAft>
                <a:spcPts val="0"/>
              </a:spcAft>
              <a:buClr>
                <a:schemeClr val="dk1"/>
              </a:buClr>
              <a:buFont typeface="Arial"/>
              <a:buChar char="–"/>
              <a:defRPr/>
            </a:lvl4pPr>
            <a:lvl5pPr marL="2057400" indent="-12700" algn="l" rtl="0">
              <a:spcBef>
                <a:spcPts val="400"/>
              </a:spcBef>
              <a:spcAft>
                <a:spcPts val="0"/>
              </a:spcAft>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pPr lvl="0"/>
            <a:r>
              <a:rPr lang="en-US"/>
              <a:t>Click to edit Master text styles</a:t>
            </a:r>
          </a:p>
        </p:txBody>
      </p:sp>
    </p:spTree>
    <p:extLst>
      <p:ext uri="{BB962C8B-B14F-4D97-AF65-F5344CB8AC3E}">
        <p14:creationId xmlns:p14="http://schemas.microsoft.com/office/powerpoint/2010/main" val="2707600836"/>
      </p:ext>
    </p:extLst>
  </p:cSld>
  <p:clrMapOvr>
    <a:masterClrMapping/>
  </p:clrMapOvr>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40"/>
        <p:cNvGrpSpPr/>
        <p:nvPr/>
      </p:nvGrpSpPr>
      <p:grpSpPr>
        <a:xfrm>
          <a:off x="0" y="0"/>
          <a:ext cx="0" cy="0"/>
          <a:chOff x="0" y="0"/>
          <a:chExt cx="0" cy="0"/>
        </a:xfrm>
      </p:grpSpPr>
      <p:sp>
        <p:nvSpPr>
          <p:cNvPr id="41" name="Shape 41"/>
          <p:cNvSpPr txBox="1">
            <a:spLocks noGrp="1"/>
          </p:cNvSpPr>
          <p:nvPr>
            <p:ph type="ctrTitle"/>
          </p:nvPr>
        </p:nvSpPr>
        <p:spPr>
          <a:xfrm>
            <a:off x="685800" y="2130427"/>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r>
              <a:rPr lang="en-US"/>
              <a:t>Click to edit Master title style</a:t>
            </a:r>
            <a:endParaRPr/>
          </a:p>
        </p:txBody>
      </p:sp>
      <p:sp>
        <p:nvSpPr>
          <p:cNvPr id="42" name="Shape 42"/>
          <p:cNvSpPr txBox="1">
            <a:spLocks noGrp="1"/>
          </p:cNvSpPr>
          <p:nvPr>
            <p:ph type="subTitle" idx="1"/>
          </p:nvPr>
        </p:nvSpPr>
        <p:spPr>
          <a:xfrm>
            <a:off x="1371601"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r>
              <a:rPr lang="en-US"/>
              <a:t>Click to edit Master subtitle style</a:t>
            </a:r>
            <a:endParaRPr/>
          </a:p>
        </p:txBody>
      </p:sp>
    </p:spTree>
    <p:extLst>
      <p:ext uri="{BB962C8B-B14F-4D97-AF65-F5344CB8AC3E}">
        <p14:creationId xmlns:p14="http://schemas.microsoft.com/office/powerpoint/2010/main" val="3970412317"/>
      </p:ext>
    </p:extLst>
  </p:cSld>
  <p:clrMapOvr>
    <a:masterClrMapping/>
  </p:clrMapOvr>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srgbClr val="363636"/>
              </a:solidFill>
            </a:endParaRPr>
          </a:p>
        </p:txBody>
      </p:sp>
      <p:sp>
        <p:nvSpPr>
          <p:cNvPr id="7" name="Slide Number Placeholder 6"/>
          <p:cNvSpPr>
            <a:spLocks noGrp="1"/>
          </p:cNvSpPr>
          <p:nvPr>
            <p:ph type="sldNum" sz="quarter" idx="12"/>
          </p:nvPr>
        </p:nvSpPr>
        <p:spPr/>
        <p:txBody>
          <a:bodyPr/>
          <a:lstStyle/>
          <a:p>
            <a:fld id="{6C4B863E-7B28-4E3F-A902-9BEBFF7F895C}" type="slidenum">
              <a:rPr lang="en-US" smtClean="0">
                <a:solidFill>
                  <a:srgbClr val="F8F8F8"/>
                </a:solidFill>
              </a:rPr>
              <a:pPr/>
              <a:t>‹#›</a:t>
            </a:fld>
            <a:endParaRPr lang="en-US">
              <a:solidFill>
                <a:srgbClr val="F8F8F8"/>
              </a:solidFill>
            </a:endParaRPr>
          </a:p>
        </p:txBody>
      </p:sp>
    </p:spTree>
    <p:extLst>
      <p:ext uri="{BB962C8B-B14F-4D97-AF65-F5344CB8AC3E}">
        <p14:creationId xmlns:p14="http://schemas.microsoft.com/office/powerpoint/2010/main" val="5244293"/>
      </p:ext>
    </p:extLst>
  </p:cSld>
  <p:clrMapOvr>
    <a:masterClrMapping/>
  </p:clrMapOvr>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AAF093-8038-9846-8050-949FAE7F93F5}" type="slidenum">
              <a:rPr lang="en-US" smtClean="0">
                <a:solidFill>
                  <a:srgbClr val="F8F8F8"/>
                </a:solidFill>
              </a:rPr>
              <a:pPr/>
              <a:t>‹#›</a:t>
            </a:fld>
            <a:endParaRPr lang="en-US">
              <a:solidFill>
                <a:srgbClr val="F8F8F8"/>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174222"/>
            <a:ext cx="672138" cy="670038"/>
          </a:xfrm>
          <a:prstGeom prst="rect">
            <a:avLst/>
          </a:prstGeom>
        </p:spPr>
      </p:pic>
    </p:spTree>
    <p:extLst>
      <p:ext uri="{BB962C8B-B14F-4D97-AF65-F5344CB8AC3E}">
        <p14:creationId xmlns:p14="http://schemas.microsoft.com/office/powerpoint/2010/main" val="1479874984"/>
      </p:ext>
    </p:extLst>
  </p:cSld>
  <p:clrMapOvr>
    <a:masterClrMapping/>
  </p:clrMapOvr>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22"/>
        <p:cNvGrpSpPr/>
        <p:nvPr/>
      </p:nvGrpSpPr>
      <p:grpSpPr>
        <a:xfrm>
          <a:off x="0" y="0"/>
          <a:ext cx="0" cy="0"/>
          <a:chOff x="0" y="0"/>
          <a:chExt cx="0" cy="0"/>
        </a:xfrm>
      </p:grpSpPr>
      <p:sp>
        <p:nvSpPr>
          <p:cNvPr id="24" name="Shape 24"/>
          <p:cNvSpPr txBox="1">
            <a:spLocks noGrp="1"/>
          </p:cNvSpPr>
          <p:nvPr>
            <p:ph type="body" idx="1"/>
          </p:nvPr>
        </p:nvSpPr>
        <p:spPr>
          <a:xfrm>
            <a:off x="457200" y="1299802"/>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dk1"/>
              </a:buClr>
              <a:buFont typeface="Arial"/>
              <a:buChar char="•"/>
              <a:defRPr/>
            </a:lvl1pPr>
            <a:lvl2pPr marL="742950" indent="-19050" algn="l" rtl="0">
              <a:spcBef>
                <a:spcPts val="560"/>
              </a:spcBef>
              <a:spcAft>
                <a:spcPts val="0"/>
              </a:spcAft>
              <a:buClr>
                <a:schemeClr val="dk1"/>
              </a:buClr>
              <a:buFont typeface="Arial"/>
              <a:buChar char="–"/>
              <a:defRPr/>
            </a:lvl2pPr>
            <a:lvl3pPr marL="1143000" indent="12700" algn="l" rtl="0">
              <a:spcBef>
                <a:spcPts val="480"/>
              </a:spcBef>
              <a:spcAft>
                <a:spcPts val="0"/>
              </a:spcAft>
              <a:buClr>
                <a:schemeClr val="dk1"/>
              </a:buClr>
              <a:buFont typeface="Arial"/>
              <a:buChar char="•"/>
              <a:defRPr/>
            </a:lvl3pPr>
            <a:lvl4pPr marL="1600200" indent="-12700" algn="l" rtl="0">
              <a:spcBef>
                <a:spcPts val="400"/>
              </a:spcBef>
              <a:spcAft>
                <a:spcPts val="0"/>
              </a:spcAft>
              <a:buClr>
                <a:schemeClr val="dk1"/>
              </a:buClr>
              <a:buFont typeface="Arial"/>
              <a:buChar char="–"/>
              <a:defRPr/>
            </a:lvl4pPr>
            <a:lvl5pPr marL="2057400" indent="-12700" algn="l" rtl="0">
              <a:spcBef>
                <a:spcPts val="400"/>
              </a:spcBef>
              <a:spcAft>
                <a:spcPts val="0"/>
              </a:spcAft>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pPr lvl="0"/>
            <a:r>
              <a:rPr lang="en-US"/>
              <a:t>Click to edit Master text styles</a:t>
            </a:r>
          </a:p>
        </p:txBody>
      </p:sp>
    </p:spTree>
    <p:extLst>
      <p:ext uri="{BB962C8B-B14F-4D97-AF65-F5344CB8AC3E}">
        <p14:creationId xmlns:p14="http://schemas.microsoft.com/office/powerpoint/2010/main" val="386651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40"/>
        <p:cNvGrpSpPr/>
        <p:nvPr/>
      </p:nvGrpSpPr>
      <p:grpSpPr>
        <a:xfrm>
          <a:off x="0" y="0"/>
          <a:ext cx="0" cy="0"/>
          <a:chOff x="0" y="0"/>
          <a:chExt cx="0" cy="0"/>
        </a:xfrm>
      </p:grpSpPr>
      <p:sp>
        <p:nvSpPr>
          <p:cNvPr id="41" name="Shape 41"/>
          <p:cNvSpPr txBox="1">
            <a:spLocks noGrp="1"/>
          </p:cNvSpPr>
          <p:nvPr>
            <p:ph type="ctrTitle"/>
          </p:nvPr>
        </p:nvSpPr>
        <p:spPr>
          <a:xfrm>
            <a:off x="685800" y="2130427"/>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r>
              <a:rPr lang="en-US"/>
              <a:t>Click to edit Master title style</a:t>
            </a:r>
            <a:endParaRPr/>
          </a:p>
        </p:txBody>
      </p:sp>
      <p:sp>
        <p:nvSpPr>
          <p:cNvPr id="42" name="Shape 42"/>
          <p:cNvSpPr txBox="1">
            <a:spLocks noGrp="1"/>
          </p:cNvSpPr>
          <p:nvPr>
            <p:ph type="subTitle" idx="1"/>
          </p:nvPr>
        </p:nvSpPr>
        <p:spPr>
          <a:xfrm>
            <a:off x="1371601"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r>
              <a:rPr lang="en-US"/>
              <a:t>Click to edit Master subtitle style</a:t>
            </a:r>
            <a:endParaRPr/>
          </a:p>
        </p:txBody>
      </p:sp>
    </p:spTree>
    <p:extLst>
      <p:ext uri="{BB962C8B-B14F-4D97-AF65-F5344CB8AC3E}">
        <p14:creationId xmlns:p14="http://schemas.microsoft.com/office/powerpoint/2010/main" val="335654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14"/>
        <p:cNvGrpSpPr/>
        <p:nvPr/>
      </p:nvGrpSpPr>
      <p:grpSpPr>
        <a:xfrm>
          <a:off x="0" y="0"/>
          <a:ext cx="0" cy="0"/>
          <a:chOff x="0" y="0"/>
          <a:chExt cx="0" cy="0"/>
        </a:xfrm>
      </p:grpSpPr>
      <p:graphicFrame>
        <p:nvGraphicFramePr>
          <p:cNvPr id="7" name="Table 6"/>
          <p:cNvGraphicFramePr>
            <a:graphicFrameLocks noGrp="1"/>
          </p:cNvGraphicFramePr>
          <p:nvPr userDrawn="1">
            <p:extLst/>
          </p:nvPr>
        </p:nvGraphicFramePr>
        <p:xfrm>
          <a:off x="2426559" y="6212104"/>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rgbClr val="FF0000"/>
                    </a:solidFill>
                  </a:tcPr>
                </a:tc>
                <a:tc>
                  <a:txBody>
                    <a:bodyPr/>
                    <a:lstStyle/>
                    <a:p>
                      <a:pPr algn="ctr"/>
                      <a:r>
                        <a:rPr lang="en-US" sz="1100" b="0" dirty="0">
                          <a:solidFill>
                            <a:schemeClr val="bg1"/>
                          </a:solidFill>
                          <a:effectLst/>
                          <a:latin typeface="Calibri" charset="0"/>
                        </a:rPr>
                        <a:t>Prevention</a:t>
                      </a:r>
                    </a:p>
                  </a:txBody>
                  <a:tcPr anchor="ctr">
                    <a:solidFill>
                      <a:srgbClr val="FF0000"/>
                    </a:solidFill>
                  </a:tcPr>
                </a:tc>
                <a:tc>
                  <a:txBody>
                    <a:bodyPr/>
                    <a:lstStyle/>
                    <a:p>
                      <a:pPr algn="ctr"/>
                      <a:r>
                        <a:rPr lang="en-US" sz="1100" b="0" dirty="0">
                          <a:solidFill>
                            <a:schemeClr val="bg1"/>
                          </a:solidFill>
                          <a:effectLst/>
                          <a:latin typeface="Calibri" charset="0"/>
                        </a:rPr>
                        <a:t>Preparedness</a:t>
                      </a:r>
                    </a:p>
                  </a:txBody>
                  <a:tcPr anchor="ctr">
                    <a:solidFill>
                      <a:srgbClr val="FF0000"/>
                    </a:solidFill>
                  </a:tcPr>
                </a:tc>
                <a:tc>
                  <a:txBody>
                    <a:bodyPr/>
                    <a:lstStyle/>
                    <a:p>
                      <a:pPr algn="ctr"/>
                      <a:r>
                        <a:rPr lang="en-US" sz="1100" b="0" dirty="0">
                          <a:solidFill>
                            <a:schemeClr val="bg1"/>
                          </a:solidFill>
                          <a:effectLst/>
                          <a:latin typeface="Calibri" charset="0"/>
                        </a:rPr>
                        <a:t>Mitigation</a:t>
                      </a:r>
                    </a:p>
                  </a:txBody>
                  <a:tcPr anchor="ctr">
                    <a:solidFill>
                      <a:srgbClr val="FF0000"/>
                    </a:solidFill>
                  </a:tcPr>
                </a:tc>
                <a:tc>
                  <a:txBody>
                    <a:bodyPr/>
                    <a:lstStyle/>
                    <a:p>
                      <a:pPr algn="ctr"/>
                      <a:r>
                        <a:rPr lang="en-US" sz="1100" b="0" dirty="0">
                          <a:solidFill>
                            <a:schemeClr val="bg1"/>
                          </a:solidFill>
                          <a:effectLst/>
                          <a:latin typeface="Calibri" charset="0"/>
                        </a:rPr>
                        <a:t>Response</a:t>
                      </a:r>
                    </a:p>
                  </a:txBody>
                  <a:tcPr anchor="ctr">
                    <a:solidFill>
                      <a:srgbClr val="FF0000"/>
                    </a:solidFill>
                  </a:tcPr>
                </a:tc>
                <a:tc>
                  <a:txBody>
                    <a:bodyPr/>
                    <a:lstStyle/>
                    <a:p>
                      <a:pPr algn="ctr"/>
                      <a:r>
                        <a:rPr lang="en-US" sz="1100" b="0" dirty="0">
                          <a:solidFill>
                            <a:schemeClr val="bg1"/>
                          </a:solidFill>
                          <a:effectLst/>
                          <a:latin typeface="Calibri" charset="0"/>
                        </a:rPr>
                        <a:t>Recovery</a:t>
                      </a:r>
                    </a:p>
                  </a:txBody>
                  <a:tcPr anchor="ctr">
                    <a:solidFill>
                      <a:srgbClr val="FF0000"/>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rgbClr val="FF0000"/>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rgbClr val="FF0000"/>
                    </a:solidFill>
                  </a:tcPr>
                </a:tc>
                <a:tc>
                  <a:txBody>
                    <a:bodyPr/>
                    <a:lstStyle/>
                    <a:p>
                      <a:pPr algn="ctr"/>
                      <a:r>
                        <a:rPr lang="en-US" sz="1100" b="0" dirty="0">
                          <a:solidFill>
                            <a:schemeClr val="bg1"/>
                          </a:solidFill>
                          <a:effectLst/>
                          <a:latin typeface="Calibri" charset="0"/>
                        </a:rPr>
                        <a:t>Goals/Objectives</a:t>
                      </a:r>
                    </a:p>
                  </a:txBody>
                  <a:tcPr anchor="ctr">
                    <a:solidFill>
                      <a:srgbClr val="FF0000"/>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rgbClr val="FF0000"/>
                    </a:solidFill>
                  </a:tcPr>
                </a:tc>
                <a:tc>
                  <a:txBody>
                    <a:bodyPr/>
                    <a:lstStyle/>
                    <a:p>
                      <a:pPr algn="ctr"/>
                      <a:r>
                        <a:rPr lang="en-US" sz="1100" b="0" dirty="0">
                          <a:solidFill>
                            <a:schemeClr val="bg1"/>
                          </a:solidFill>
                          <a:effectLst/>
                          <a:latin typeface="Calibri" charset="0"/>
                        </a:rPr>
                        <a:t>Draft Plan</a:t>
                      </a:r>
                    </a:p>
                  </a:txBody>
                  <a:tcPr anchor="ctr">
                    <a:solidFill>
                      <a:srgbClr val="FF0000"/>
                    </a:solidFill>
                  </a:tcPr>
                </a:tc>
                <a:tc>
                  <a:txBody>
                    <a:bodyPr/>
                    <a:lstStyle/>
                    <a:p>
                      <a:pPr algn="ctr"/>
                      <a:r>
                        <a:rPr lang="en-US" sz="1100" b="0" dirty="0">
                          <a:solidFill>
                            <a:schemeClr val="bg1"/>
                          </a:solidFill>
                          <a:effectLst/>
                          <a:latin typeface="Calibri" charset="0"/>
                        </a:rPr>
                        <a:t>Implement</a:t>
                      </a:r>
                    </a:p>
                  </a:txBody>
                  <a:tcPr anchor="ctr">
                    <a:solidFill>
                      <a:srgbClr val="FF000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1296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2"/>
        <p:cNvGrpSpPr/>
        <p:nvPr/>
      </p:nvGrpSpPr>
      <p:grpSpPr>
        <a:xfrm>
          <a:off x="0" y="0"/>
          <a:ext cx="0" cy="0"/>
          <a:chOff x="0" y="0"/>
          <a:chExt cx="0" cy="0"/>
        </a:xfrm>
      </p:grpSpPr>
      <p:sp>
        <p:nvSpPr>
          <p:cNvPr id="24" name="Shape 24"/>
          <p:cNvSpPr txBox="1">
            <a:spLocks noGrp="1"/>
          </p:cNvSpPr>
          <p:nvPr>
            <p:ph type="body" idx="1"/>
          </p:nvPr>
        </p:nvSpPr>
        <p:spPr>
          <a:xfrm>
            <a:off x="457200" y="1299800"/>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dk1"/>
              </a:buClr>
              <a:buFont typeface="Arial"/>
              <a:buChar char="•"/>
              <a:defRPr/>
            </a:lvl1pPr>
            <a:lvl2pPr marL="742950" indent="-19050" algn="l" rtl="0">
              <a:spcBef>
                <a:spcPts val="560"/>
              </a:spcBef>
              <a:spcAft>
                <a:spcPts val="0"/>
              </a:spcAft>
              <a:buClr>
                <a:schemeClr val="dk1"/>
              </a:buClr>
              <a:buFont typeface="Arial"/>
              <a:buChar char="–"/>
              <a:defRPr/>
            </a:lvl2pPr>
            <a:lvl3pPr marL="1143000" indent="12700" algn="l" rtl="0">
              <a:spcBef>
                <a:spcPts val="480"/>
              </a:spcBef>
              <a:spcAft>
                <a:spcPts val="0"/>
              </a:spcAft>
              <a:buClr>
                <a:schemeClr val="dk1"/>
              </a:buClr>
              <a:buFont typeface="Arial"/>
              <a:buChar char="•"/>
              <a:defRPr/>
            </a:lvl3pPr>
            <a:lvl4pPr marL="1600200" indent="-12700" algn="l" rtl="0">
              <a:spcBef>
                <a:spcPts val="400"/>
              </a:spcBef>
              <a:spcAft>
                <a:spcPts val="0"/>
              </a:spcAft>
              <a:buClr>
                <a:schemeClr val="dk1"/>
              </a:buClr>
              <a:buFont typeface="Arial"/>
              <a:buChar char="–"/>
              <a:defRPr/>
            </a:lvl4pPr>
            <a:lvl5pPr marL="2057400" indent="-12700" algn="l" rtl="0">
              <a:spcBef>
                <a:spcPts val="400"/>
              </a:spcBef>
              <a:spcAft>
                <a:spcPts val="0"/>
              </a:spcAft>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pPr lvl="0"/>
            <a:r>
              <a:rPr lang="en-US"/>
              <a:t>Click to edit Master text styles</a:t>
            </a:r>
          </a:p>
        </p:txBody>
      </p:sp>
    </p:spTree>
    <p:extLst>
      <p:ext uri="{BB962C8B-B14F-4D97-AF65-F5344CB8AC3E}">
        <p14:creationId xmlns:p14="http://schemas.microsoft.com/office/powerpoint/2010/main" val="93365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Shape 40"/>
        <p:cNvGrpSpPr/>
        <p:nvPr/>
      </p:nvGrpSpPr>
      <p:grpSpPr>
        <a:xfrm>
          <a:off x="0" y="0"/>
          <a:ext cx="0" cy="0"/>
          <a:chOff x="0" y="0"/>
          <a:chExt cx="0" cy="0"/>
        </a:xfrm>
      </p:grpSpPr>
      <p:sp>
        <p:nvSpPr>
          <p:cNvPr id="41" name="Shape 41"/>
          <p:cNvSpPr txBox="1">
            <a:spLocks noGrp="1"/>
          </p:cNvSpPr>
          <p:nvPr>
            <p:ph type="ctrTitle"/>
          </p:nvPr>
        </p:nvSpPr>
        <p:spPr>
          <a:xfrm>
            <a:off x="685799" y="248616"/>
            <a:ext cx="7772400" cy="586271"/>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4200">
                <a:solidFill>
                  <a:schemeClr val="bg1"/>
                </a:solidFill>
                <a:latin typeface="Times New Roman" panose="02020603050405020304" pitchFamily="18" charset="0"/>
                <a:cs typeface="Times New Roman" panose="02020603050405020304" pitchFamily="18" charset="0"/>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r>
              <a:rPr lang="en-US" dirty="0"/>
              <a:t>Click to edit Master title style</a:t>
            </a:r>
            <a:endParaRPr dirty="0"/>
          </a:p>
        </p:txBody>
      </p:sp>
      <p:sp>
        <p:nvSpPr>
          <p:cNvPr id="42" name="Shape 4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a:lvl1pPr>
            <a:lvl2pPr marL="457200" marR="0" indent="0" algn="ctr" rtl="0">
              <a:lnSpc>
                <a:spcPct val="100000"/>
              </a:lnSpc>
              <a:spcBef>
                <a:spcPts val="560"/>
              </a:spcBef>
              <a:spcAft>
                <a:spcPts val="0"/>
              </a:spcAft>
              <a:buClr>
                <a:srgbClr val="888888"/>
              </a:buClr>
              <a:buFont typeface="Arial"/>
              <a:buNone/>
              <a:defRPr/>
            </a:lvl2pPr>
            <a:lvl3pPr marL="914400" marR="0" indent="0" algn="ctr" rtl="0">
              <a:lnSpc>
                <a:spcPct val="100000"/>
              </a:lnSpc>
              <a:spcBef>
                <a:spcPts val="480"/>
              </a:spcBef>
              <a:spcAft>
                <a:spcPts val="0"/>
              </a:spcAft>
              <a:buClr>
                <a:srgbClr val="888888"/>
              </a:buClr>
              <a:buFont typeface="Arial"/>
              <a:buNone/>
              <a:defRPr/>
            </a:lvl3pPr>
            <a:lvl4pPr marL="1371600" marR="0" indent="0" algn="ctr" rtl="0">
              <a:lnSpc>
                <a:spcPct val="100000"/>
              </a:lnSpc>
              <a:spcBef>
                <a:spcPts val="400"/>
              </a:spcBef>
              <a:spcAft>
                <a:spcPts val="0"/>
              </a:spcAft>
              <a:buClr>
                <a:srgbClr val="888888"/>
              </a:buClr>
              <a:buFont typeface="Arial"/>
              <a:buNone/>
              <a:defRPr/>
            </a:lvl4pPr>
            <a:lvl5pPr marL="1828800" marR="0" indent="0" algn="ctr" rtl="0">
              <a:lnSpc>
                <a:spcPct val="100000"/>
              </a:lnSpc>
              <a:spcBef>
                <a:spcPts val="40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r>
              <a:rPr lang="en-US"/>
              <a:t>Click to edit Master subtitle style</a:t>
            </a:r>
            <a:endParaRPr/>
          </a:p>
        </p:txBody>
      </p:sp>
    </p:spTree>
    <p:extLst>
      <p:ext uri="{BB962C8B-B14F-4D97-AF65-F5344CB8AC3E}">
        <p14:creationId xmlns:p14="http://schemas.microsoft.com/office/powerpoint/2010/main" val="297269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50800" algn="l" rtl="0">
              <a:spcBef>
                <a:spcPts val="640"/>
              </a:spcBef>
              <a:spcAft>
                <a:spcPts val="0"/>
              </a:spcAft>
              <a:buClr>
                <a:schemeClr val="dk1"/>
              </a:buClr>
              <a:buFont typeface="Arial"/>
              <a:buChar char="•"/>
              <a:defRPr/>
            </a:lvl1pPr>
            <a:lvl2pPr marL="742950" indent="-19050" algn="l" rtl="0">
              <a:spcBef>
                <a:spcPts val="560"/>
              </a:spcBef>
              <a:spcAft>
                <a:spcPts val="0"/>
              </a:spcAft>
              <a:buClr>
                <a:schemeClr val="dk1"/>
              </a:buClr>
              <a:buFont typeface="Arial"/>
              <a:buChar char="–"/>
              <a:defRPr/>
            </a:lvl2pPr>
            <a:lvl3pPr marL="1143000" indent="12700" algn="l" rtl="0">
              <a:spcBef>
                <a:spcPts val="480"/>
              </a:spcBef>
              <a:spcAft>
                <a:spcPts val="0"/>
              </a:spcAft>
              <a:buClr>
                <a:schemeClr val="dk1"/>
              </a:buClr>
              <a:buFont typeface="Arial"/>
              <a:buChar char="•"/>
              <a:defRPr/>
            </a:lvl3pPr>
            <a:lvl4pPr marL="1600200" indent="-12700" algn="l" rtl="0">
              <a:spcBef>
                <a:spcPts val="400"/>
              </a:spcBef>
              <a:spcAft>
                <a:spcPts val="0"/>
              </a:spcAft>
              <a:buClr>
                <a:schemeClr val="dk1"/>
              </a:buClr>
              <a:buFont typeface="Arial"/>
              <a:buChar char="–"/>
              <a:defRPr/>
            </a:lvl4pPr>
            <a:lvl5pPr marL="2057400" indent="-12700" algn="l" rtl="0">
              <a:spcBef>
                <a:spcPts val="400"/>
              </a:spcBef>
              <a:spcAft>
                <a:spcPts val="0"/>
              </a:spcAft>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25" name="Shape 2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solidFill>
                <a:srgbClr val="363636"/>
              </a:solidFill>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solidFill>
                <a:srgbClr val="363636"/>
              </a:solidFill>
            </a:endParaRPr>
          </a:p>
        </p:txBody>
      </p:sp>
      <p:sp>
        <p:nvSpPr>
          <p:cNvPr id="27" name="Shape 2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rtl val="0"/>
              </a:defRPr>
            </a:lvl1pPr>
          </a:lstStyle>
          <a:p>
            <a:pPr>
              <a:buClr>
                <a:srgbClr val="898989"/>
              </a:buClr>
              <a:buSzPct val="25000"/>
              <a:buFont typeface="Calibri"/>
              <a:buNone/>
            </a:pPr>
            <a:fld id="{00000000-1234-1234-1234-123412341234}" type="slidenum">
              <a:rPr lang="en-US"/>
              <a:pPr>
                <a:buClr>
                  <a:srgbClr val="898989"/>
                </a:buClr>
                <a:buSzPct val="25000"/>
                <a:buFont typeface="Calibri"/>
                <a:buNone/>
              </a:pPr>
              <a:t>‹#›</a:t>
            </a:fld>
            <a:endParaRPr lang="en-US"/>
          </a:p>
        </p:txBody>
      </p:sp>
    </p:spTree>
    <p:extLst>
      <p:ext uri="{BB962C8B-B14F-4D97-AF65-F5344CB8AC3E}">
        <p14:creationId xmlns:p14="http://schemas.microsoft.com/office/powerpoint/2010/main" val="423031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38077A6-5EBB-9A4E-929E-D7271574394C}" type="datetimeFigureOut">
              <a:rPr lang="en-US" smtClean="0">
                <a:solidFill>
                  <a:srgbClr val="363636"/>
                </a:solidFill>
              </a:rPr>
              <a:pPr/>
              <a:t>1/13/2017</a:t>
            </a:fld>
            <a:endParaRPr lang="en-US">
              <a:solidFill>
                <a:srgbClr val="363636"/>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srgbClr val="363636"/>
              </a:solidFill>
            </a:endParaRPr>
          </a:p>
        </p:txBody>
      </p:sp>
      <p:sp>
        <p:nvSpPr>
          <p:cNvPr id="7" name="Slide Number Placeholder 6"/>
          <p:cNvSpPr>
            <a:spLocks noGrp="1"/>
          </p:cNvSpPr>
          <p:nvPr>
            <p:ph type="sldNum" sz="quarter" idx="12"/>
          </p:nvPr>
        </p:nvSpPr>
        <p:spPr/>
        <p:txBody>
          <a:bodyPr/>
          <a:lstStyle/>
          <a:p>
            <a:fld id="{A6AAF093-8038-9846-8050-949FAE7F93F5}" type="slidenum">
              <a:rPr lang="en-US" smtClean="0">
                <a:solidFill>
                  <a:srgbClr val="F8F8F8"/>
                </a:solidFill>
              </a:rPr>
              <a:pPr/>
              <a:t>‹#›</a:t>
            </a:fld>
            <a:endParaRPr lang="en-US">
              <a:solidFill>
                <a:srgbClr val="F8F8F8"/>
              </a:solidFill>
            </a:endParaRPr>
          </a:p>
        </p:txBody>
      </p:sp>
    </p:spTree>
    <p:extLst>
      <p:ext uri="{BB962C8B-B14F-4D97-AF65-F5344CB8AC3E}">
        <p14:creationId xmlns:p14="http://schemas.microsoft.com/office/powerpoint/2010/main" val="375933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14"/>
        <p:cNvGrpSpPr/>
        <p:nvPr/>
      </p:nvGrpSpPr>
      <p:grpSpPr>
        <a:xfrm>
          <a:off x="0" y="0"/>
          <a:ext cx="0" cy="0"/>
          <a:chOff x="0" y="0"/>
          <a:chExt cx="0" cy="0"/>
        </a:xfrm>
      </p:grpSpPr>
      <p:graphicFrame>
        <p:nvGraphicFramePr>
          <p:cNvPr id="7" name="Table 6"/>
          <p:cNvGraphicFramePr>
            <a:graphicFrameLocks noGrp="1"/>
          </p:cNvGraphicFramePr>
          <p:nvPr userDrawn="1">
            <p:extLst/>
          </p:nvPr>
        </p:nvGraphicFramePr>
        <p:xfrm>
          <a:off x="2426559" y="6212104"/>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rgbClr val="FF0000"/>
                    </a:solidFill>
                  </a:tcPr>
                </a:tc>
                <a:tc>
                  <a:txBody>
                    <a:bodyPr/>
                    <a:lstStyle/>
                    <a:p>
                      <a:pPr algn="ctr"/>
                      <a:r>
                        <a:rPr lang="en-US" sz="1100" b="0" dirty="0">
                          <a:solidFill>
                            <a:schemeClr val="bg1"/>
                          </a:solidFill>
                          <a:effectLst/>
                          <a:latin typeface="Calibri" charset="0"/>
                        </a:rPr>
                        <a:t>Prevention</a:t>
                      </a:r>
                    </a:p>
                  </a:txBody>
                  <a:tcPr anchor="ctr">
                    <a:solidFill>
                      <a:srgbClr val="FF0000"/>
                    </a:solidFill>
                  </a:tcPr>
                </a:tc>
                <a:tc>
                  <a:txBody>
                    <a:bodyPr/>
                    <a:lstStyle/>
                    <a:p>
                      <a:pPr algn="ctr"/>
                      <a:r>
                        <a:rPr lang="en-US" sz="1100" b="0" dirty="0">
                          <a:solidFill>
                            <a:schemeClr val="bg1"/>
                          </a:solidFill>
                          <a:effectLst/>
                          <a:latin typeface="Calibri" charset="0"/>
                        </a:rPr>
                        <a:t>Preparedness</a:t>
                      </a:r>
                    </a:p>
                  </a:txBody>
                  <a:tcPr anchor="ctr">
                    <a:solidFill>
                      <a:srgbClr val="FF0000"/>
                    </a:solidFill>
                  </a:tcPr>
                </a:tc>
                <a:tc>
                  <a:txBody>
                    <a:bodyPr/>
                    <a:lstStyle/>
                    <a:p>
                      <a:pPr algn="ctr"/>
                      <a:r>
                        <a:rPr lang="en-US" sz="1100" b="0" dirty="0">
                          <a:solidFill>
                            <a:schemeClr val="bg1"/>
                          </a:solidFill>
                          <a:effectLst/>
                          <a:latin typeface="Calibri" charset="0"/>
                        </a:rPr>
                        <a:t>Mitigation</a:t>
                      </a:r>
                    </a:p>
                  </a:txBody>
                  <a:tcPr anchor="ctr">
                    <a:solidFill>
                      <a:srgbClr val="FF0000"/>
                    </a:solidFill>
                  </a:tcPr>
                </a:tc>
                <a:tc>
                  <a:txBody>
                    <a:bodyPr/>
                    <a:lstStyle/>
                    <a:p>
                      <a:pPr algn="ctr"/>
                      <a:r>
                        <a:rPr lang="en-US" sz="1100" b="0" dirty="0">
                          <a:solidFill>
                            <a:schemeClr val="bg1"/>
                          </a:solidFill>
                          <a:effectLst/>
                          <a:latin typeface="Calibri" charset="0"/>
                        </a:rPr>
                        <a:t>Response</a:t>
                      </a:r>
                    </a:p>
                  </a:txBody>
                  <a:tcPr anchor="ctr">
                    <a:solidFill>
                      <a:srgbClr val="FF0000"/>
                    </a:solidFill>
                  </a:tcPr>
                </a:tc>
                <a:tc>
                  <a:txBody>
                    <a:bodyPr/>
                    <a:lstStyle/>
                    <a:p>
                      <a:pPr algn="ctr"/>
                      <a:r>
                        <a:rPr lang="en-US" sz="1100" b="0" dirty="0">
                          <a:solidFill>
                            <a:schemeClr val="bg1"/>
                          </a:solidFill>
                          <a:effectLst/>
                          <a:latin typeface="Calibri" charset="0"/>
                        </a:rPr>
                        <a:t>Recovery</a:t>
                      </a:r>
                    </a:p>
                  </a:txBody>
                  <a:tcPr anchor="ctr">
                    <a:solidFill>
                      <a:srgbClr val="FF0000"/>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rgbClr val="FF0000"/>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rgbClr val="FF0000"/>
                    </a:solidFill>
                  </a:tcPr>
                </a:tc>
                <a:tc>
                  <a:txBody>
                    <a:bodyPr/>
                    <a:lstStyle/>
                    <a:p>
                      <a:pPr algn="ctr"/>
                      <a:r>
                        <a:rPr lang="en-US" sz="1100" b="0" dirty="0">
                          <a:solidFill>
                            <a:schemeClr val="bg1"/>
                          </a:solidFill>
                          <a:effectLst/>
                          <a:latin typeface="Calibri" charset="0"/>
                        </a:rPr>
                        <a:t>Goals/Objectives</a:t>
                      </a:r>
                    </a:p>
                  </a:txBody>
                  <a:tcPr anchor="ctr">
                    <a:solidFill>
                      <a:srgbClr val="FF0000"/>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rgbClr val="FF0000"/>
                    </a:solidFill>
                  </a:tcPr>
                </a:tc>
                <a:tc>
                  <a:txBody>
                    <a:bodyPr/>
                    <a:lstStyle/>
                    <a:p>
                      <a:pPr algn="ctr"/>
                      <a:r>
                        <a:rPr lang="en-US" sz="1100" b="0" dirty="0">
                          <a:solidFill>
                            <a:schemeClr val="bg1"/>
                          </a:solidFill>
                          <a:effectLst/>
                          <a:latin typeface="Calibri" charset="0"/>
                        </a:rPr>
                        <a:t>Draft Plan</a:t>
                      </a:r>
                    </a:p>
                  </a:txBody>
                  <a:tcPr anchor="ctr">
                    <a:solidFill>
                      <a:srgbClr val="FF0000"/>
                    </a:solidFill>
                  </a:tcPr>
                </a:tc>
                <a:tc>
                  <a:txBody>
                    <a:bodyPr/>
                    <a:lstStyle/>
                    <a:p>
                      <a:pPr algn="ctr"/>
                      <a:r>
                        <a:rPr lang="en-US" sz="1100" b="0" dirty="0">
                          <a:solidFill>
                            <a:schemeClr val="bg1"/>
                          </a:solidFill>
                          <a:effectLst/>
                          <a:latin typeface="Calibri" charset="0"/>
                        </a:rPr>
                        <a:t>Implement</a:t>
                      </a:r>
                    </a:p>
                  </a:txBody>
                  <a:tcPr anchor="ctr">
                    <a:solidFill>
                      <a:srgbClr val="FF000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79466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152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p:nvGrpSpPr>
        <p:grpSpPr>
          <a:xfrm>
            <a:off x="0" y="2"/>
            <a:ext cx="9144000" cy="1048851"/>
            <a:chOff x="0" y="0"/>
            <a:chExt cx="9144000" cy="1048851"/>
          </a:xfrm>
        </p:grpSpPr>
        <p:sp>
          <p:nvSpPr>
            <p:cNvPr id="9" name="Rectangle 8"/>
            <p:cNvSpPr/>
            <p:nvPr/>
          </p:nvSpPr>
          <p:spPr>
            <a:xfrm>
              <a:off x="0" y="0"/>
              <a:ext cx="9144000" cy="1031966"/>
            </a:xfrm>
            <a:prstGeom prst="rect">
              <a:avLst/>
            </a:prstGeom>
            <a:gradFill flip="none" rotWithShape="1">
              <a:gsLst>
                <a:gs pos="0">
                  <a:schemeClr val="accent1">
                    <a:shade val="30000"/>
                    <a:satMod val="115000"/>
                  </a:schemeClr>
                </a:gs>
                <a:gs pos="3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048851"/>
              <a:ext cx="914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791" y="6138038"/>
            <a:ext cx="9144000" cy="719962"/>
          </a:xfrm>
          <a:prstGeom prst="rect">
            <a:avLst/>
          </a:prstGeom>
          <a:gradFill flip="none" rotWithShape="1">
            <a:gsLst>
              <a:gs pos="60000">
                <a:schemeClr val="accent1">
                  <a:shade val="30000"/>
                  <a:satMod val="115000"/>
                  <a:lumMod val="79000"/>
                  <a:lumOff val="21000"/>
                </a:schemeClr>
              </a:gs>
              <a:gs pos="16000">
                <a:schemeClr val="accent1">
                  <a:shade val="67500"/>
                  <a:satMod val="115000"/>
                </a:schemeClr>
              </a:gs>
              <a:gs pos="92000">
                <a:schemeClr val="accent1">
                  <a:shade val="100000"/>
                  <a:satMod val="115000"/>
                  <a:alpha val="9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4"/>
          </p:nvPr>
        </p:nvSpPr>
        <p:spPr>
          <a:xfrm>
            <a:off x="6812653" y="6356352"/>
            <a:ext cx="2133600" cy="365125"/>
          </a:xfrm>
          <a:prstGeom prst="rect">
            <a:avLst/>
          </a:prstGeom>
        </p:spPr>
        <p:txBody>
          <a:bodyPr vert="horz" lIns="91440" tIns="45720" rIns="91440" bIns="45720" rtlCol="0" anchor="ctr"/>
          <a:lstStyle>
            <a:lvl1pPr algn="r">
              <a:defRPr sz="1200">
                <a:solidFill>
                  <a:schemeClr val="bg1"/>
                </a:solidFill>
              </a:defRPr>
            </a:lvl1pPr>
          </a:lstStyle>
          <a:p>
            <a:fld id="{6C4B863E-7B28-4E3F-A902-9BEBFF7F895C}" type="slidenum">
              <a:rPr lang="en-US" smtClean="0"/>
              <a:t>‹#›</a:t>
            </a:fld>
            <a:endParaRPr lang="en-US" dirty="0"/>
          </a:p>
        </p:txBody>
      </p:sp>
      <p:sp>
        <p:nvSpPr>
          <p:cNvPr id="2" name="TextBox 1"/>
          <p:cNvSpPr txBox="1"/>
          <p:nvPr userDrawn="1"/>
        </p:nvSpPr>
        <p:spPr>
          <a:xfrm>
            <a:off x="457201" y="250309"/>
            <a:ext cx="7654319" cy="369332"/>
          </a:xfrm>
          <a:prstGeom prst="rect">
            <a:avLst/>
          </a:prstGeom>
          <a:noFill/>
        </p:spPr>
        <p:txBody>
          <a:bodyPr wrap="square" rtlCol="0">
            <a:spAutoFit/>
          </a:bodyPr>
          <a:lstStyle/>
          <a:p>
            <a:endParaRPr lang="en-US" dirty="0">
              <a:latin typeface="Times New Roman"/>
              <a:cs typeface="Times New Roman"/>
            </a:endParaRPr>
          </a:p>
        </p:txBody>
      </p:sp>
      <p:grpSp>
        <p:nvGrpSpPr>
          <p:cNvPr id="13" name="Group 12"/>
          <p:cNvGrpSpPr/>
          <p:nvPr userDrawn="1"/>
        </p:nvGrpSpPr>
        <p:grpSpPr>
          <a:xfrm>
            <a:off x="76200" y="6174222"/>
            <a:ext cx="2193601" cy="670247"/>
            <a:chOff x="76200" y="6174222"/>
            <a:chExt cx="2193601" cy="670247"/>
          </a:xfrm>
        </p:grpSpPr>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 y="6174222"/>
              <a:ext cx="672138" cy="670038"/>
            </a:xfrm>
            <a:prstGeom prst="rect">
              <a:avLst/>
            </a:prstGeom>
          </p:spPr>
        </p:pic>
        <p:pic>
          <p:nvPicPr>
            <p:cNvPr id="18" name="Picture 17"/>
            <p:cNvPicPr>
              <a:picLocks noChangeAspect="1"/>
            </p:cNvPicPr>
            <p:nvPr userDrawn="1"/>
          </p:nvPicPr>
          <p:blipFill>
            <a:blip r:embed="rId6"/>
            <a:stretch>
              <a:fillRect/>
            </a:stretch>
          </p:blipFill>
          <p:spPr>
            <a:xfrm>
              <a:off x="818013" y="6204334"/>
              <a:ext cx="1451788" cy="640135"/>
            </a:xfrm>
            <a:prstGeom prst="rect">
              <a:avLst/>
            </a:prstGeom>
          </p:spPr>
        </p:pic>
      </p:grpSp>
    </p:spTree>
    <p:extLst>
      <p:ext uri="{BB962C8B-B14F-4D97-AF65-F5344CB8AC3E}">
        <p14:creationId xmlns:p14="http://schemas.microsoft.com/office/powerpoint/2010/main" val="4040214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200" kern="1200">
          <a:solidFill>
            <a:schemeClr val="tx1"/>
          </a:solidFill>
          <a:latin typeface="Times New Roman"/>
          <a:ea typeface="+mn-ea"/>
          <a:cs typeface="Times New Roman"/>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152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0" y="0"/>
            <a:ext cx="9144000" cy="1048851"/>
            <a:chOff x="0" y="0"/>
            <a:chExt cx="9144000" cy="1048851"/>
          </a:xfrm>
        </p:grpSpPr>
        <p:sp>
          <p:nvSpPr>
            <p:cNvPr id="9" name="Rectangle 8"/>
            <p:cNvSpPr/>
            <p:nvPr/>
          </p:nvSpPr>
          <p:spPr>
            <a:xfrm>
              <a:off x="0" y="0"/>
              <a:ext cx="9144000" cy="10319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cxnSp>
          <p:nvCxnSpPr>
            <p:cNvPr id="10" name="Straight Connector 9"/>
            <p:cNvCxnSpPr/>
            <p:nvPr/>
          </p:nvCxnSpPr>
          <p:spPr>
            <a:xfrm>
              <a:off x="0" y="1048851"/>
              <a:ext cx="914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4571" y="6136960"/>
            <a:ext cx="9144000" cy="7199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14" name="Slide Number Placeholder 13"/>
          <p:cNvSpPr>
            <a:spLocks noGrp="1"/>
          </p:cNvSpPr>
          <p:nvPr userDrawn="1">
            <p:ph type="sldNum" sz="quarter" idx="4"/>
          </p:nvPr>
        </p:nvSpPr>
        <p:spPr>
          <a:xfrm>
            <a:off x="6812653"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7FC76A5-8316-ED41-B998-16DD5E9D86DA}" type="slidenum">
              <a:rPr lang="en-US" smtClean="0">
                <a:solidFill>
                  <a:srgbClr val="F8F8F8"/>
                </a:solidFill>
              </a:rPr>
              <a:pPr/>
              <a:t>‹#›</a:t>
            </a:fld>
            <a:endParaRPr lang="en-US" dirty="0">
              <a:solidFill>
                <a:srgbClr val="F8F8F8"/>
              </a:solidFill>
            </a:endParaRPr>
          </a:p>
        </p:txBody>
      </p:sp>
      <p:sp>
        <p:nvSpPr>
          <p:cNvPr id="15" name="Shape 205"/>
          <p:cNvSpPr txBox="1">
            <a:spLocks/>
          </p:cNvSpPr>
          <p:nvPr userDrawn="1"/>
        </p:nvSpPr>
        <p:spPr>
          <a:xfrm>
            <a:off x="76200" y="-389356"/>
            <a:ext cx="8991600" cy="1143000"/>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pPr>
              <a:spcBef>
                <a:spcPts val="0"/>
              </a:spcBef>
              <a:buClr>
                <a:srgbClr val="1F497D"/>
              </a:buClr>
              <a:buSzPct val="25000"/>
              <a:buFont typeface="Times New Roman"/>
              <a:buNone/>
            </a:pP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t>
            </a:r>
          </a:p>
        </p:txBody>
      </p:sp>
      <p:sp>
        <p:nvSpPr>
          <p:cNvPr id="17" name="Shape 41"/>
          <p:cNvSpPr txBox="1">
            <a:spLocks/>
          </p:cNvSpPr>
          <p:nvPr userDrawn="1"/>
        </p:nvSpPr>
        <p:spPr>
          <a:xfrm>
            <a:off x="685799" y="248616"/>
            <a:ext cx="7772400" cy="586271"/>
          </a:xfrm>
          <a:prstGeom prst="rect">
            <a:avLst/>
          </a:prstGeom>
          <a:noFill/>
          <a:ln>
            <a:noFill/>
          </a:ln>
        </p:spPr>
        <p:txBody>
          <a:bodyPr lIns="91425" tIns="91425" rIns="91425" bIns="91425" anchor="ctr" anchorCtr="0"/>
          <a:lstStyle>
            <a:lvl1pPr marL="0" marR="0" indent="0" algn="ctr" defTabSz="914400" rtl="0" eaLnBrk="1" latinLnBrk="0" hangingPunct="1">
              <a:lnSpc>
                <a:spcPct val="100000"/>
              </a:lnSpc>
              <a:spcBef>
                <a:spcPts val="0"/>
              </a:spcBef>
              <a:spcAft>
                <a:spcPts val="0"/>
              </a:spcAft>
              <a:buClr>
                <a:srgbClr val="000000"/>
              </a:buClr>
              <a:buFont typeface="Arial"/>
              <a:buNone/>
              <a:defRPr sz="4200" kern="1200">
                <a:solidFill>
                  <a:schemeClr val="bg1"/>
                </a:solidFill>
                <a:latin typeface="Times New Roman" panose="02020603050405020304" pitchFamily="18" charset="0"/>
                <a:ea typeface="+mj-ea"/>
                <a:cs typeface="Times New Roman" panose="02020603050405020304" pitchFamily="18" charset="0"/>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lang="en-US" dirty="0">
              <a:solidFill>
                <a:srgbClr val="F8F8F8"/>
              </a:solidFill>
            </a:endParaRPr>
          </a:p>
        </p:txBody>
      </p:sp>
      <p:grpSp>
        <p:nvGrpSpPr>
          <p:cNvPr id="13" name="Group 12"/>
          <p:cNvGrpSpPr/>
          <p:nvPr userDrawn="1"/>
        </p:nvGrpSpPr>
        <p:grpSpPr>
          <a:xfrm>
            <a:off x="76200" y="6174222"/>
            <a:ext cx="2193601" cy="670247"/>
            <a:chOff x="76200" y="6174222"/>
            <a:chExt cx="2193601" cy="670247"/>
          </a:xfrm>
        </p:grpSpPr>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00" y="6174222"/>
              <a:ext cx="672138" cy="670038"/>
            </a:xfrm>
            <a:prstGeom prst="rect">
              <a:avLst/>
            </a:prstGeom>
          </p:spPr>
        </p:pic>
        <p:pic>
          <p:nvPicPr>
            <p:cNvPr id="21" name="Picture 20"/>
            <p:cNvPicPr>
              <a:picLocks noChangeAspect="1"/>
            </p:cNvPicPr>
            <p:nvPr userDrawn="1"/>
          </p:nvPicPr>
          <p:blipFill>
            <a:blip r:embed="rId8"/>
            <a:stretch>
              <a:fillRect/>
            </a:stretch>
          </p:blipFill>
          <p:spPr>
            <a:xfrm>
              <a:off x="818013" y="6204334"/>
              <a:ext cx="1451788" cy="640135"/>
            </a:xfrm>
            <a:prstGeom prst="rect">
              <a:avLst/>
            </a:prstGeom>
          </p:spPr>
        </p:pic>
      </p:grpSp>
    </p:spTree>
    <p:extLst>
      <p:ext uri="{BB962C8B-B14F-4D97-AF65-F5344CB8AC3E}">
        <p14:creationId xmlns:p14="http://schemas.microsoft.com/office/powerpoint/2010/main" val="88642887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152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0" y="0"/>
            <a:ext cx="9144000" cy="1048851"/>
            <a:chOff x="0" y="0"/>
            <a:chExt cx="9144000" cy="1048851"/>
          </a:xfrm>
        </p:grpSpPr>
        <p:sp>
          <p:nvSpPr>
            <p:cNvPr id="9" name="Rectangle 8"/>
            <p:cNvSpPr/>
            <p:nvPr/>
          </p:nvSpPr>
          <p:spPr>
            <a:xfrm>
              <a:off x="0" y="0"/>
              <a:ext cx="9144000" cy="10319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cxnSp>
          <p:nvCxnSpPr>
            <p:cNvPr id="10" name="Straight Connector 9"/>
            <p:cNvCxnSpPr/>
            <p:nvPr/>
          </p:nvCxnSpPr>
          <p:spPr>
            <a:xfrm>
              <a:off x="0" y="1048851"/>
              <a:ext cx="914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4571" y="6136960"/>
            <a:ext cx="9144000" cy="7199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14" name="Slide Number Placeholder 13"/>
          <p:cNvSpPr>
            <a:spLocks noGrp="1"/>
          </p:cNvSpPr>
          <p:nvPr userDrawn="1">
            <p:ph type="sldNum" sz="quarter" idx="4"/>
          </p:nvPr>
        </p:nvSpPr>
        <p:spPr>
          <a:xfrm>
            <a:off x="6812653"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7FC76A5-8316-ED41-B998-16DD5E9D86DA}" type="slidenum">
              <a:rPr lang="en-US" smtClean="0">
                <a:solidFill>
                  <a:srgbClr val="F8F8F8"/>
                </a:solidFill>
              </a:rPr>
              <a:pPr/>
              <a:t>‹#›</a:t>
            </a:fld>
            <a:endParaRPr lang="en-US" dirty="0">
              <a:solidFill>
                <a:srgbClr val="F8F8F8"/>
              </a:solidFill>
            </a:endParaRPr>
          </a:p>
        </p:txBody>
      </p:sp>
      <p:sp>
        <p:nvSpPr>
          <p:cNvPr id="15" name="Shape 205"/>
          <p:cNvSpPr txBox="1">
            <a:spLocks/>
          </p:cNvSpPr>
          <p:nvPr userDrawn="1"/>
        </p:nvSpPr>
        <p:spPr>
          <a:xfrm>
            <a:off x="76200" y="-389356"/>
            <a:ext cx="8991600" cy="1143000"/>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2"/>
                </a:solidFill>
                <a:latin typeface="+mj-lt"/>
                <a:ea typeface="+mj-ea"/>
                <a:cs typeface="+mj-cs"/>
              </a:defRPr>
            </a:lvl1pPr>
          </a:lstStyle>
          <a:p>
            <a:pPr>
              <a:spcBef>
                <a:spcPts val="0"/>
              </a:spcBef>
              <a:buClr>
                <a:srgbClr val="1F497D"/>
              </a:buClr>
              <a:buSzPct val="25000"/>
              <a:buFont typeface="Times New Roman"/>
              <a:buNone/>
            </a:pP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r>
            <a:b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br>
            <a:r>
              <a:rPr lang="en-US" sz="4200" b="1" dirty="0">
                <a:solidFill>
                  <a:srgbClr val="F8F8F8"/>
                </a:solidFill>
                <a:latin typeface="Times New Roman" panose="02020603050405020304" pitchFamily="18" charset="0"/>
                <a:ea typeface="Times New Roman"/>
                <a:cs typeface="Times New Roman" panose="02020603050405020304" pitchFamily="18" charset="0"/>
                <a:sym typeface="Times New Roman"/>
                <a:rtl val="0"/>
              </a:rPr>
              <a:t> </a:t>
            </a:r>
          </a:p>
        </p:txBody>
      </p:sp>
      <p:sp>
        <p:nvSpPr>
          <p:cNvPr id="17" name="Shape 41"/>
          <p:cNvSpPr txBox="1">
            <a:spLocks/>
          </p:cNvSpPr>
          <p:nvPr userDrawn="1"/>
        </p:nvSpPr>
        <p:spPr>
          <a:xfrm>
            <a:off x="685799" y="248616"/>
            <a:ext cx="7772400" cy="586271"/>
          </a:xfrm>
          <a:prstGeom prst="rect">
            <a:avLst/>
          </a:prstGeom>
          <a:noFill/>
          <a:ln>
            <a:noFill/>
          </a:ln>
        </p:spPr>
        <p:txBody>
          <a:bodyPr lIns="91425" tIns="91425" rIns="91425" bIns="91425" anchor="ctr" anchorCtr="0"/>
          <a:lstStyle>
            <a:lvl1pPr marL="0" marR="0" indent="0" algn="ctr" defTabSz="914400" rtl="0" eaLnBrk="1" latinLnBrk="0" hangingPunct="1">
              <a:lnSpc>
                <a:spcPct val="100000"/>
              </a:lnSpc>
              <a:spcBef>
                <a:spcPts val="0"/>
              </a:spcBef>
              <a:spcAft>
                <a:spcPts val="0"/>
              </a:spcAft>
              <a:buClr>
                <a:srgbClr val="000000"/>
              </a:buClr>
              <a:buFont typeface="Arial"/>
              <a:buNone/>
              <a:defRPr sz="4200" kern="1200">
                <a:solidFill>
                  <a:schemeClr val="bg1"/>
                </a:solidFill>
                <a:latin typeface="Times New Roman" panose="02020603050405020304" pitchFamily="18" charset="0"/>
                <a:ea typeface="+mj-ea"/>
                <a:cs typeface="Times New Roman" panose="02020603050405020304" pitchFamily="18" charset="0"/>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lang="en-US" dirty="0">
              <a:solidFill>
                <a:srgbClr val="F8F8F8"/>
              </a:solidFill>
            </a:endParaRPr>
          </a:p>
        </p:txBody>
      </p:sp>
      <p:grpSp>
        <p:nvGrpSpPr>
          <p:cNvPr id="16" name="Group 15"/>
          <p:cNvGrpSpPr/>
          <p:nvPr userDrawn="1"/>
        </p:nvGrpSpPr>
        <p:grpSpPr>
          <a:xfrm>
            <a:off x="76200" y="6174222"/>
            <a:ext cx="2393603" cy="708276"/>
            <a:chOff x="76200" y="6174222"/>
            <a:chExt cx="2393603" cy="708276"/>
          </a:xfrm>
        </p:grpSpPr>
        <p:sp>
          <p:nvSpPr>
            <p:cNvPr id="18" name="TextBox 17"/>
            <p:cNvSpPr txBox="1"/>
            <p:nvPr userDrawn="1"/>
          </p:nvSpPr>
          <p:spPr>
            <a:xfrm>
              <a:off x="722671" y="6225908"/>
              <a:ext cx="1747132" cy="656590"/>
            </a:xfrm>
            <a:prstGeom prst="rect">
              <a:avLst/>
            </a:prstGeom>
            <a:noFill/>
          </p:spPr>
          <p:txBody>
            <a:bodyPr wrap="square" rtlCol="0">
              <a:spAutoFit/>
            </a:bodyPr>
            <a:lstStyle/>
            <a:p>
              <a:pPr defTabSz="914400">
                <a:lnSpc>
                  <a:spcPts val="2160"/>
                </a:lnSpc>
              </a:pPr>
              <a:r>
                <a:rPr lang="en-US" sz="2800" dirty="0">
                  <a:solidFill>
                    <a:srgbClr val="363636">
                      <a:lumMod val="40000"/>
                      <a:lumOff val="60000"/>
                    </a:srgbClr>
                  </a:solidFill>
                  <a:latin typeface="Joanna MT" pitchFamily="18" charset="0"/>
                </a:rPr>
                <a:t>Homeland </a:t>
              </a:r>
              <a:br>
                <a:rPr lang="en-US" sz="2800" dirty="0">
                  <a:solidFill>
                    <a:srgbClr val="363636">
                      <a:lumMod val="40000"/>
                      <a:lumOff val="60000"/>
                    </a:srgbClr>
                  </a:solidFill>
                  <a:latin typeface="Joanna MT" pitchFamily="18" charset="0"/>
                </a:rPr>
              </a:br>
              <a:r>
                <a:rPr lang="en-US" sz="2800" dirty="0">
                  <a:solidFill>
                    <a:srgbClr val="363636">
                      <a:lumMod val="40000"/>
                      <a:lumOff val="60000"/>
                    </a:srgbClr>
                  </a:solidFill>
                  <a:latin typeface="Joanna MT" pitchFamily="18" charset="0"/>
                </a:rPr>
                <a:t>Security</a:t>
              </a: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00" y="6174222"/>
              <a:ext cx="672138" cy="670038"/>
            </a:xfrm>
            <a:prstGeom prst="rect">
              <a:avLst/>
            </a:prstGeom>
          </p:spPr>
        </p:pic>
      </p:grpSp>
    </p:spTree>
    <p:extLst>
      <p:ext uri="{BB962C8B-B14F-4D97-AF65-F5344CB8AC3E}">
        <p14:creationId xmlns:p14="http://schemas.microsoft.com/office/powerpoint/2010/main" val="27343428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 id="2147483692" r:id="rId5"/>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152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p:nvGrpSpPr>
        <p:grpSpPr>
          <a:xfrm>
            <a:off x="0" y="2"/>
            <a:ext cx="9144000" cy="1048851"/>
            <a:chOff x="0" y="0"/>
            <a:chExt cx="9144000" cy="1048851"/>
          </a:xfrm>
        </p:grpSpPr>
        <p:sp>
          <p:nvSpPr>
            <p:cNvPr id="9" name="Rectangle 8"/>
            <p:cNvSpPr/>
            <p:nvPr/>
          </p:nvSpPr>
          <p:spPr>
            <a:xfrm>
              <a:off x="0" y="0"/>
              <a:ext cx="9144000" cy="1031966"/>
            </a:xfrm>
            <a:prstGeom prst="rect">
              <a:avLst/>
            </a:prstGeom>
            <a:gradFill flip="none" rotWithShape="1">
              <a:gsLst>
                <a:gs pos="0">
                  <a:schemeClr val="accent1">
                    <a:shade val="30000"/>
                    <a:satMod val="115000"/>
                  </a:schemeClr>
                </a:gs>
                <a:gs pos="3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cxnSp>
          <p:nvCxnSpPr>
            <p:cNvPr id="10" name="Straight Connector 9"/>
            <p:cNvCxnSpPr/>
            <p:nvPr/>
          </p:nvCxnSpPr>
          <p:spPr>
            <a:xfrm>
              <a:off x="0" y="1048851"/>
              <a:ext cx="9144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790" y="6138038"/>
            <a:ext cx="9155933" cy="719962"/>
          </a:xfrm>
          <a:prstGeom prst="rect">
            <a:avLst/>
          </a:prstGeom>
          <a:gradFill flip="none" rotWithShape="1">
            <a:gsLst>
              <a:gs pos="60000">
                <a:schemeClr val="accent1">
                  <a:shade val="30000"/>
                  <a:satMod val="115000"/>
                  <a:lumMod val="79000"/>
                  <a:lumOff val="21000"/>
                </a:schemeClr>
              </a:gs>
              <a:gs pos="16000">
                <a:schemeClr val="accent1">
                  <a:shade val="67500"/>
                  <a:satMod val="115000"/>
                </a:schemeClr>
              </a:gs>
              <a:gs pos="92000">
                <a:schemeClr val="accent1">
                  <a:shade val="100000"/>
                  <a:satMod val="115000"/>
                  <a:alpha val="9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8F8"/>
              </a:solidFill>
            </a:endParaRPr>
          </a:p>
        </p:txBody>
      </p:sp>
      <p:sp>
        <p:nvSpPr>
          <p:cNvPr id="14" name="Slide Number Placeholder 13"/>
          <p:cNvSpPr>
            <a:spLocks noGrp="1"/>
          </p:cNvSpPr>
          <p:nvPr>
            <p:ph type="sldNum" sz="quarter" idx="4"/>
          </p:nvPr>
        </p:nvSpPr>
        <p:spPr>
          <a:xfrm>
            <a:off x="6812653" y="6356352"/>
            <a:ext cx="2133600" cy="365125"/>
          </a:xfrm>
          <a:prstGeom prst="rect">
            <a:avLst/>
          </a:prstGeom>
        </p:spPr>
        <p:txBody>
          <a:bodyPr vert="horz" lIns="91440" tIns="45720" rIns="91440" bIns="45720" rtlCol="0" anchor="ctr"/>
          <a:lstStyle>
            <a:lvl1pPr algn="r">
              <a:defRPr sz="1200">
                <a:solidFill>
                  <a:schemeClr val="bg1"/>
                </a:solidFill>
              </a:defRPr>
            </a:lvl1pPr>
          </a:lstStyle>
          <a:p>
            <a:fld id="{6C4B863E-7B28-4E3F-A902-9BEBFF7F895C}" type="slidenum">
              <a:rPr lang="en-US" smtClean="0">
                <a:solidFill>
                  <a:srgbClr val="F8F8F8"/>
                </a:solidFill>
              </a:rPr>
              <a:pPr/>
              <a:t>‹#›</a:t>
            </a:fld>
            <a:endParaRPr lang="en-US" dirty="0">
              <a:solidFill>
                <a:srgbClr val="F8F8F8"/>
              </a:solidFill>
            </a:endParaRPr>
          </a:p>
        </p:txBody>
      </p:sp>
      <p:sp>
        <p:nvSpPr>
          <p:cNvPr id="2" name="TextBox 1"/>
          <p:cNvSpPr txBox="1"/>
          <p:nvPr/>
        </p:nvSpPr>
        <p:spPr>
          <a:xfrm>
            <a:off x="457201" y="250309"/>
            <a:ext cx="7654319" cy="369332"/>
          </a:xfrm>
          <a:prstGeom prst="rect">
            <a:avLst/>
          </a:prstGeom>
          <a:noFill/>
        </p:spPr>
        <p:txBody>
          <a:bodyPr wrap="square" rtlCol="0">
            <a:spAutoFit/>
          </a:bodyPr>
          <a:lstStyle/>
          <a:p>
            <a:endParaRPr lang="en-US" dirty="0">
              <a:solidFill>
                <a:srgbClr val="363636"/>
              </a:solidFill>
              <a:latin typeface="Times New Roman"/>
              <a:cs typeface="Times New Roman"/>
            </a:endParaRPr>
          </a:p>
        </p:txBody>
      </p:sp>
      <p:grpSp>
        <p:nvGrpSpPr>
          <p:cNvPr id="13" name="Group 12"/>
          <p:cNvGrpSpPr/>
          <p:nvPr userDrawn="1"/>
        </p:nvGrpSpPr>
        <p:grpSpPr>
          <a:xfrm>
            <a:off x="76200" y="6174222"/>
            <a:ext cx="2193601" cy="670247"/>
            <a:chOff x="76200" y="6174222"/>
            <a:chExt cx="2193601" cy="670247"/>
          </a:xfrm>
        </p:grpSpPr>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00" y="6174222"/>
              <a:ext cx="672138" cy="670038"/>
            </a:xfrm>
            <a:prstGeom prst="rect">
              <a:avLst/>
            </a:prstGeom>
          </p:spPr>
        </p:pic>
        <p:pic>
          <p:nvPicPr>
            <p:cNvPr id="18" name="Picture 17"/>
            <p:cNvPicPr>
              <a:picLocks noChangeAspect="1"/>
            </p:cNvPicPr>
            <p:nvPr userDrawn="1"/>
          </p:nvPicPr>
          <p:blipFill>
            <a:blip r:embed="rId8"/>
            <a:stretch>
              <a:fillRect/>
            </a:stretch>
          </p:blipFill>
          <p:spPr>
            <a:xfrm>
              <a:off x="818013" y="6204334"/>
              <a:ext cx="1451788" cy="640135"/>
            </a:xfrm>
            <a:prstGeom prst="rect">
              <a:avLst/>
            </a:prstGeom>
          </p:spPr>
        </p:pic>
      </p:grpSp>
    </p:spTree>
    <p:extLst>
      <p:ext uri="{BB962C8B-B14F-4D97-AF65-F5344CB8AC3E}">
        <p14:creationId xmlns:p14="http://schemas.microsoft.com/office/powerpoint/2010/main" val="18700967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8" r:id="rId4"/>
    <p:sldLayoutId id="2147483699" r:id="rId5"/>
  </p:sldLayoutIdLst>
  <mc:AlternateContent xmlns:mc="http://schemas.openxmlformats.org/markup-compatibility/2006" xmlns:p14="http://schemas.microsoft.com/office/powerpoint/2010/main">
    <mc:Choice Requires="p14">
      <p:transition spd="slow" p14:dur="1500" advTm="23000">
        <p:split orient="vert"/>
      </p:transition>
    </mc:Choice>
    <mc:Fallback xmlns="">
      <p:transition spd="slow" advTm="23000">
        <p:split orient="vert"/>
      </p:transition>
    </mc:Fallback>
  </mc:AlternateConten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200" kern="1200">
          <a:solidFill>
            <a:schemeClr val="tx1"/>
          </a:solidFill>
          <a:latin typeface="Times New Roman"/>
          <a:ea typeface="+mn-ea"/>
          <a:cs typeface="Times New Roman"/>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jpe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3.wdp"/><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microsoft.com/office/2007/relationships/hdphoto" Target="../media/hdphoto2.wdp"/><Relationship Id="rId5" Type="http://schemas.openxmlformats.org/officeDocument/2006/relationships/diagramQuickStyle" Target="../diagrams/quickStyle8.xml"/><Relationship Id="rId10" Type="http://schemas.openxmlformats.org/officeDocument/2006/relationships/image" Target="../media/image20.png"/><Relationship Id="rId4" Type="http://schemas.openxmlformats.org/officeDocument/2006/relationships/diagramLayout" Target="../diagrams/layout8.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2234"/>
          </a:xfrm>
        </p:spPr>
        <p:txBody>
          <a:bodyPr>
            <a:normAutofit/>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Module 5</a:t>
            </a:r>
            <a:endParaRPr lang="en-US" sz="4200" b="1" dirty="0">
              <a:effectLst>
                <a:outerShdw blurRad="38100" dist="38100" dir="2700000" algn="tl">
                  <a:srgbClr val="000000">
                    <a:alpha val="43137"/>
                  </a:srgbClr>
                </a:outerShdw>
              </a:effectLst>
            </a:endParaRPr>
          </a:p>
        </p:txBody>
      </p:sp>
      <p:sp>
        <p:nvSpPr>
          <p:cNvPr id="9" name="Text Box Title"/>
          <p:cNvSpPr/>
          <p:nvPr/>
        </p:nvSpPr>
        <p:spPr>
          <a:xfrm>
            <a:off x="641985" y="1416060"/>
            <a:ext cx="3032760"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a:ln>
                  <a:noFill/>
                </a:ln>
                <a:solidFill>
                  <a:srgbClr val="363636"/>
                </a:solidFill>
                <a:effectLst/>
                <a:uLnTx/>
                <a:uFillTx/>
                <a:latin typeface="Arial" panose="020B0604020202020204" pitchFamily="34" charset="0"/>
                <a:cs typeface="Arial" panose="020B0604020202020204" pitchFamily="34" charset="0"/>
              </a:rPr>
              <a:t>Response</a:t>
            </a:r>
          </a:p>
        </p:txBody>
      </p:sp>
      <p:sp>
        <p:nvSpPr>
          <p:cNvPr id="12" name="Text Box"/>
          <p:cNvSpPr txBox="1">
            <a:spLocks/>
          </p:cNvSpPr>
          <p:nvPr/>
        </p:nvSpPr>
        <p:spPr>
          <a:xfrm>
            <a:off x="641985" y="1846947"/>
            <a:ext cx="3886200" cy="39236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200" kern="1200">
                <a:solidFill>
                  <a:schemeClr val="tx1"/>
                </a:solidFill>
                <a:latin typeface="Times New Roman"/>
                <a:ea typeface="+mn-ea"/>
                <a:cs typeface="Times New Roman"/>
              </a:defRPr>
            </a:lvl1pPr>
            <a:lvl2pPr marL="742950" indent="-28575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Times New Roman"/>
                <a:ea typeface="+mn-ea"/>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latin typeface="Arial"/>
                <a:cs typeface="Arial"/>
              </a:rPr>
              <a:t>Learning Objectives </a:t>
            </a:r>
          </a:p>
          <a:p>
            <a:r>
              <a:rPr lang="en-US" sz="2000" dirty="0">
                <a:latin typeface="Arial"/>
                <a:cs typeface="Arial"/>
              </a:rPr>
              <a:t>Determine and organize capabilities necessary to:</a:t>
            </a:r>
            <a:endParaRPr lang="en-US" dirty="0">
              <a:latin typeface="Arial"/>
              <a:cs typeface="Arial"/>
            </a:endParaRPr>
          </a:p>
          <a:p>
            <a:pPr lvl="1" indent="-342900"/>
            <a:r>
              <a:rPr lang="en-US" sz="1800" dirty="0">
                <a:latin typeface="Arial"/>
                <a:cs typeface="Arial"/>
              </a:rPr>
              <a:t>Save lives</a:t>
            </a:r>
          </a:p>
          <a:p>
            <a:pPr lvl="1" indent="-342900"/>
            <a:r>
              <a:rPr lang="en-US" sz="1800" dirty="0">
                <a:latin typeface="Arial"/>
                <a:cs typeface="Arial"/>
              </a:rPr>
              <a:t>Meet basic human needs</a:t>
            </a:r>
          </a:p>
          <a:p>
            <a:pPr lvl="1" indent="-342900"/>
            <a:r>
              <a:rPr lang="en-US" sz="1800" dirty="0">
                <a:latin typeface="Arial"/>
                <a:cs typeface="Arial"/>
              </a:rPr>
              <a:t>Protect property and the environment</a:t>
            </a:r>
          </a:p>
          <a:p>
            <a:pPr lvl="1" indent="-342900"/>
            <a:r>
              <a:rPr lang="en-US" sz="1800" dirty="0">
                <a:latin typeface="Arial"/>
                <a:cs typeface="Arial"/>
              </a:rPr>
              <a:t>Communicate with the public</a:t>
            </a:r>
          </a:p>
          <a:p>
            <a:r>
              <a:rPr lang="en-US" sz="2000" dirty="0">
                <a:latin typeface="Arial"/>
                <a:cs typeface="Arial"/>
              </a:rPr>
              <a:t>Organize these capabilities in your active shooter plan</a:t>
            </a:r>
          </a:p>
        </p:txBody>
      </p:sp>
      <p:cxnSp>
        <p:nvCxnSpPr>
          <p:cNvPr id="6" name="Red Line" descr="Red line that separates the slide into two equal columns."/>
          <p:cNvCxnSpPr/>
          <p:nvPr/>
        </p:nvCxnSpPr>
        <p:spPr>
          <a:xfrm>
            <a:off x="4553465" y="1451297"/>
            <a:ext cx="37071" cy="39554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Diagram Title"/>
          <p:cNvSpPr/>
          <p:nvPr/>
        </p:nvSpPr>
        <p:spPr>
          <a:xfrm>
            <a:off x="4701540" y="1416061"/>
            <a:ext cx="3032760"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sng" strike="noStrike" kern="0" cap="none" spc="0" normalizeH="0" baseline="0" noProof="0" dirty="0">
                <a:ln>
                  <a:noFill/>
                </a:ln>
                <a:solidFill>
                  <a:srgbClr val="363636"/>
                </a:solidFill>
                <a:effectLst/>
                <a:uLnTx/>
                <a:uFillTx/>
                <a:latin typeface="Arial" panose="020B0604020202020204" pitchFamily="34" charset="0"/>
                <a:cs typeface="Arial" panose="020B0604020202020204" pitchFamily="34" charset="0"/>
              </a:rPr>
              <a:t>Develop the Plan</a:t>
            </a:r>
          </a:p>
        </p:txBody>
      </p:sp>
      <p:graphicFrame>
        <p:nvGraphicFramePr>
          <p:cNvPr id="8" name="Smart Art Diagram" descr="This SmartArt graphic illustrates the direction of flow of the give parts that make up Module 5 - Develop the Plan. The first step is to draft the plan, the second step is to format the plan, the third step is to write the plan, the fourth step is to review the plan, and the fifth and final step is to approve and share the plan."/>
          <p:cNvGraphicFramePr/>
          <p:nvPr>
            <p:extLst>
              <p:ext uri="{D42A27DB-BD31-4B8C-83A1-F6EECF244321}">
                <p14:modId xmlns:p14="http://schemas.microsoft.com/office/powerpoint/2010/main" val="3544841592"/>
              </p:ext>
            </p:extLst>
          </p:nvPr>
        </p:nvGraphicFramePr>
        <p:xfrm>
          <a:off x="4701540" y="1706880"/>
          <a:ext cx="43815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1062561614"/>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10"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a:t>
            </a:fld>
            <a:endParaRPr lang="en-US" sz="1800" b="1" kern="0" dirty="0">
              <a:solidFill>
                <a:srgbClr val="F8F8F8"/>
              </a:solidFill>
            </a:endParaRPr>
          </a:p>
        </p:txBody>
      </p:sp>
    </p:spTree>
    <p:extLst>
      <p:ext uri="{BB962C8B-B14F-4D97-AF65-F5344CB8AC3E}">
        <p14:creationId xmlns:p14="http://schemas.microsoft.com/office/powerpoint/2010/main" val="3171843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323" y="0"/>
            <a:ext cx="9136677" cy="1015777"/>
          </a:xfrm>
        </p:spPr>
        <p:txBody>
          <a:bodyPr>
            <a:normAutofit/>
          </a:bodyPr>
          <a:lstStyle/>
          <a:p>
            <a:pPr>
              <a:defRPr/>
            </a:pPr>
            <a:r>
              <a:rPr lang="en-US" sz="4200" b="1" kern="0" dirty="0">
                <a:solidFill>
                  <a:srgbClr val="F8F8F8"/>
                </a:solidFill>
                <a:effectLst>
                  <a:outerShdw blurRad="38100" dist="38100" dir="2700000" algn="tl">
                    <a:srgbClr val="000000">
                      <a:alpha val="43137"/>
                    </a:srgbClr>
                  </a:outerShdw>
                </a:effectLst>
                <a:latin typeface="Times New Roman"/>
                <a:cs typeface="Times New Roman"/>
              </a:rPr>
              <a:t>Responder Liaison</a:t>
            </a:r>
          </a:p>
        </p:txBody>
      </p:sp>
      <p:graphicFrame>
        <p:nvGraphicFramePr>
          <p:cNvPr id="28" name="Smart Art Diagram Left" descr="Designate someone to coordinate with emergency responders:&#10;- Knowledgeable of the facility's security procedures&#10;- Knowledgeable of the floor plans&#10;&#10;Invite first responders to tour your facility&#10;- Ask for advice and recommendations&#10;- Prepare Go-Bags"/>
          <p:cNvGraphicFramePr>
            <a:graphicFrameLocks/>
          </p:cNvGraphicFramePr>
          <p:nvPr>
            <p:extLst>
              <p:ext uri="{D42A27DB-BD31-4B8C-83A1-F6EECF244321}">
                <p14:modId xmlns:p14="http://schemas.microsoft.com/office/powerpoint/2010/main" val="2165164521"/>
              </p:ext>
            </p:extLst>
          </p:nvPr>
        </p:nvGraphicFramePr>
        <p:xfrm>
          <a:off x="428264" y="1271693"/>
          <a:ext cx="45572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Smart Art Diagram Right" descr="Sample Go-Bag contents:&#10;- Maps w/ floor plans&#10;- Master keys&#10;- Controlled access swipe cards&#10;- Sharpies or large black grease pencils&#10;- Tourniquets/quick clot kits&#10;- Radios connected with site security&#10;- Flashlights"/>
          <p:cNvGraphicFramePr/>
          <p:nvPr>
            <p:extLst>
              <p:ext uri="{D42A27DB-BD31-4B8C-83A1-F6EECF244321}">
                <p14:modId xmlns:p14="http://schemas.microsoft.com/office/powerpoint/2010/main" val="2795120586"/>
              </p:ext>
            </p:extLst>
          </p:nvPr>
        </p:nvGraphicFramePr>
        <p:xfrm>
          <a:off x="5380242" y="1285753"/>
          <a:ext cx="3458958" cy="31909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2" name="Duffel Bag" descr="Picture of a duffel ba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50369" y="4397948"/>
            <a:ext cx="1610396" cy="1610396"/>
          </a:xfrm>
          <a:prstGeom prst="rect">
            <a:avLst/>
          </a:prstGeom>
        </p:spPr>
      </p:pic>
      <p:pic>
        <p:nvPicPr>
          <p:cNvPr id="35" name="Police" descr="Picture of a police officer speaking into his shoulder radio.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056679" y="4030302"/>
            <a:ext cx="1645532" cy="2016170"/>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3124384171"/>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22" name="Slide Number "/>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10</a:t>
            </a:fld>
            <a:endParaRPr lang="en-US" sz="1800" b="1" kern="0" dirty="0">
              <a:solidFill>
                <a:srgbClr val="F8F8F8"/>
              </a:solidFill>
            </a:endParaRPr>
          </a:p>
        </p:txBody>
      </p:sp>
    </p:spTree>
    <p:extLst>
      <p:ext uri="{BB962C8B-B14F-4D97-AF65-F5344CB8AC3E}">
        <p14:creationId xmlns:p14="http://schemas.microsoft.com/office/powerpoint/2010/main" val="90262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7323" y="0"/>
            <a:ext cx="9136677" cy="1015777"/>
          </a:xfrm>
        </p:spPr>
        <p:txBody>
          <a:bodyPr>
            <a:normAutofit/>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Coordinated Public Information</a:t>
            </a:r>
          </a:p>
        </p:txBody>
      </p:sp>
      <p:grpSp>
        <p:nvGrpSpPr>
          <p:cNvPr id="6" name="Smart Art Diagram" descr="This is a SmartArt graphic with two lists - Incident and Post Incident. Both lists have three individual points. The incident points are &quot;Identify and Train a spokesperson,&quot; &quot;coordinate a public information message with stakeholders,&quot; and &quot;Disseminate information to employees and guests.&quot; The post-incident points are &quot;Nortice of resolution and facility status,&quot; &quot;assistance notification and accountability,&quot; and &quot;control rumors, community restoration.&quot;"/>
          <p:cNvGrpSpPr/>
          <p:nvPr/>
        </p:nvGrpSpPr>
        <p:grpSpPr>
          <a:xfrm>
            <a:off x="828970" y="1503937"/>
            <a:ext cx="7486848" cy="3850127"/>
            <a:chOff x="828970" y="1219713"/>
            <a:chExt cx="7486848" cy="3850127"/>
          </a:xfrm>
        </p:grpSpPr>
        <p:sp>
          <p:nvSpPr>
            <p:cNvPr id="5" name="Freeform 4"/>
            <p:cNvSpPr/>
            <p:nvPr/>
          </p:nvSpPr>
          <p:spPr>
            <a:xfrm>
              <a:off x="828970" y="1249101"/>
              <a:ext cx="3371354" cy="529969"/>
            </a:xfrm>
            <a:custGeom>
              <a:avLst/>
              <a:gdLst>
                <a:gd name="connsiteX0" fmla="*/ 0 w 4495139"/>
                <a:gd name="connsiteY0" fmla="*/ 52997 h 529969"/>
                <a:gd name="connsiteX1" fmla="*/ 52997 w 4495139"/>
                <a:gd name="connsiteY1" fmla="*/ 0 h 529969"/>
                <a:gd name="connsiteX2" fmla="*/ 4442142 w 4495139"/>
                <a:gd name="connsiteY2" fmla="*/ 0 h 529969"/>
                <a:gd name="connsiteX3" fmla="*/ 4495139 w 4495139"/>
                <a:gd name="connsiteY3" fmla="*/ 52997 h 529969"/>
                <a:gd name="connsiteX4" fmla="*/ 4495139 w 4495139"/>
                <a:gd name="connsiteY4" fmla="*/ 476972 h 529969"/>
                <a:gd name="connsiteX5" fmla="*/ 4442142 w 4495139"/>
                <a:gd name="connsiteY5" fmla="*/ 529969 h 529969"/>
                <a:gd name="connsiteX6" fmla="*/ 52997 w 4495139"/>
                <a:gd name="connsiteY6" fmla="*/ 529969 h 529969"/>
                <a:gd name="connsiteX7" fmla="*/ 0 w 4495139"/>
                <a:gd name="connsiteY7" fmla="*/ 476972 h 529969"/>
                <a:gd name="connsiteX8" fmla="*/ 0 w 4495139"/>
                <a:gd name="connsiteY8" fmla="*/ 52997 h 52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139" h="529969">
                  <a:moveTo>
                    <a:pt x="0" y="52997"/>
                  </a:moveTo>
                  <a:cubicBezTo>
                    <a:pt x="0" y="23728"/>
                    <a:pt x="23728" y="0"/>
                    <a:pt x="52997" y="0"/>
                  </a:cubicBezTo>
                  <a:lnTo>
                    <a:pt x="4442142" y="0"/>
                  </a:lnTo>
                  <a:cubicBezTo>
                    <a:pt x="4471411" y="0"/>
                    <a:pt x="4495139" y="23728"/>
                    <a:pt x="4495139" y="52997"/>
                  </a:cubicBezTo>
                  <a:lnTo>
                    <a:pt x="4495139" y="476972"/>
                  </a:lnTo>
                  <a:cubicBezTo>
                    <a:pt x="4495139" y="506241"/>
                    <a:pt x="4471411" y="529969"/>
                    <a:pt x="4442142" y="529969"/>
                  </a:cubicBezTo>
                  <a:lnTo>
                    <a:pt x="52997" y="529969"/>
                  </a:lnTo>
                  <a:cubicBezTo>
                    <a:pt x="23728" y="529969"/>
                    <a:pt x="0" y="506241"/>
                    <a:pt x="0" y="476972"/>
                  </a:cubicBezTo>
                  <a:lnTo>
                    <a:pt x="0" y="52997"/>
                  </a:lnTo>
                  <a:close/>
                </a:path>
              </a:pathLst>
            </a:custGeom>
            <a:solidFill>
              <a:srgbClr val="002F8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1242" tIns="46002" rIns="61242" bIns="46002" numCol="1" spcCol="1270" anchor="ctr" anchorCtr="0">
              <a:noAutofit/>
            </a:bodyPr>
            <a:lstStyle/>
            <a:p>
              <a:pPr algn="ctr" defTabSz="1066800">
                <a:lnSpc>
                  <a:spcPct val="90000"/>
                </a:lnSpc>
                <a:spcBef>
                  <a:spcPct val="0"/>
                </a:spcBef>
                <a:spcAft>
                  <a:spcPct val="35000"/>
                </a:spcAft>
                <a:defRPr/>
              </a:pPr>
              <a:r>
                <a:rPr lang="en-US" sz="2400" b="1" dirty="0">
                  <a:solidFill>
                    <a:srgbClr val="FFFFFF"/>
                  </a:solidFill>
                  <a:latin typeface="Arial" panose="020B0604020202020204" pitchFamily="34" charset="0"/>
                  <a:cs typeface="Arial" panose="020B0604020202020204" pitchFamily="34" charset="0"/>
                </a:rPr>
                <a:t>Incident</a:t>
              </a:r>
            </a:p>
          </p:txBody>
        </p:sp>
        <p:cxnSp>
          <p:nvCxnSpPr>
            <p:cNvPr id="19" name="Straight Connector 18"/>
            <p:cNvCxnSpPr/>
            <p:nvPr/>
          </p:nvCxnSpPr>
          <p:spPr>
            <a:xfrm flipH="1">
              <a:off x="1071179" y="1779070"/>
              <a:ext cx="5453" cy="293876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90835" y="2421453"/>
              <a:ext cx="264381"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341012" y="2072199"/>
              <a:ext cx="2864276" cy="710539"/>
            </a:xfrm>
            <a:custGeom>
              <a:avLst/>
              <a:gdLst>
                <a:gd name="connsiteX0" fmla="*/ 0 w 3819034"/>
                <a:gd name="connsiteY0" fmla="*/ 71054 h 710539"/>
                <a:gd name="connsiteX1" fmla="*/ 71054 w 3819034"/>
                <a:gd name="connsiteY1" fmla="*/ 0 h 710539"/>
                <a:gd name="connsiteX2" fmla="*/ 3747980 w 3819034"/>
                <a:gd name="connsiteY2" fmla="*/ 0 h 710539"/>
                <a:gd name="connsiteX3" fmla="*/ 3819034 w 3819034"/>
                <a:gd name="connsiteY3" fmla="*/ 71054 h 710539"/>
                <a:gd name="connsiteX4" fmla="*/ 3819034 w 3819034"/>
                <a:gd name="connsiteY4" fmla="*/ 639485 h 710539"/>
                <a:gd name="connsiteX5" fmla="*/ 3747980 w 3819034"/>
                <a:gd name="connsiteY5" fmla="*/ 710539 h 710539"/>
                <a:gd name="connsiteX6" fmla="*/ 71054 w 3819034"/>
                <a:gd name="connsiteY6" fmla="*/ 710539 h 710539"/>
                <a:gd name="connsiteX7" fmla="*/ 0 w 3819034"/>
                <a:gd name="connsiteY7" fmla="*/ 639485 h 710539"/>
                <a:gd name="connsiteX8" fmla="*/ 0 w 3819034"/>
                <a:gd name="connsiteY8" fmla="*/ 71054 h 71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34" h="710539">
                  <a:moveTo>
                    <a:pt x="0" y="71054"/>
                  </a:moveTo>
                  <a:cubicBezTo>
                    <a:pt x="0" y="31812"/>
                    <a:pt x="31812" y="0"/>
                    <a:pt x="71054" y="0"/>
                  </a:cubicBezTo>
                  <a:lnTo>
                    <a:pt x="3747980" y="0"/>
                  </a:lnTo>
                  <a:cubicBezTo>
                    <a:pt x="3787222" y="0"/>
                    <a:pt x="3819034" y="31812"/>
                    <a:pt x="3819034" y="71054"/>
                  </a:cubicBezTo>
                  <a:lnTo>
                    <a:pt x="3819034" y="639485"/>
                  </a:lnTo>
                  <a:cubicBezTo>
                    <a:pt x="3819034" y="678727"/>
                    <a:pt x="3787222" y="710539"/>
                    <a:pt x="3747980" y="710539"/>
                  </a:cubicBezTo>
                  <a:lnTo>
                    <a:pt x="71054" y="710539"/>
                  </a:lnTo>
                  <a:cubicBezTo>
                    <a:pt x="31812" y="710539"/>
                    <a:pt x="0" y="678727"/>
                    <a:pt x="0" y="639485"/>
                  </a:cubicBezTo>
                  <a:lnTo>
                    <a:pt x="0" y="71054"/>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0816" tIns="47481" rIns="60816" bIns="47481"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Identify and train a spokesperson</a:t>
              </a:r>
            </a:p>
          </p:txBody>
        </p:sp>
        <p:cxnSp>
          <p:nvCxnSpPr>
            <p:cNvPr id="25" name="Straight Connector 24"/>
            <p:cNvCxnSpPr/>
            <p:nvPr/>
          </p:nvCxnSpPr>
          <p:spPr>
            <a:xfrm>
              <a:off x="1081007" y="3665205"/>
              <a:ext cx="264381"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341012" y="3105254"/>
              <a:ext cx="2864276" cy="1033286"/>
            </a:xfrm>
            <a:custGeom>
              <a:avLst/>
              <a:gdLst>
                <a:gd name="connsiteX0" fmla="*/ 0 w 3335994"/>
                <a:gd name="connsiteY0" fmla="*/ 129006 h 1290060"/>
                <a:gd name="connsiteX1" fmla="*/ 129006 w 3335994"/>
                <a:gd name="connsiteY1" fmla="*/ 0 h 1290060"/>
                <a:gd name="connsiteX2" fmla="*/ 3206988 w 3335994"/>
                <a:gd name="connsiteY2" fmla="*/ 0 h 1290060"/>
                <a:gd name="connsiteX3" fmla="*/ 3335994 w 3335994"/>
                <a:gd name="connsiteY3" fmla="*/ 129006 h 1290060"/>
                <a:gd name="connsiteX4" fmla="*/ 3335994 w 3335994"/>
                <a:gd name="connsiteY4" fmla="*/ 1161054 h 1290060"/>
                <a:gd name="connsiteX5" fmla="*/ 3206988 w 3335994"/>
                <a:gd name="connsiteY5" fmla="*/ 1290060 h 1290060"/>
                <a:gd name="connsiteX6" fmla="*/ 129006 w 3335994"/>
                <a:gd name="connsiteY6" fmla="*/ 1290060 h 1290060"/>
                <a:gd name="connsiteX7" fmla="*/ 0 w 3335994"/>
                <a:gd name="connsiteY7" fmla="*/ 1161054 h 1290060"/>
                <a:gd name="connsiteX8" fmla="*/ 0 w 3335994"/>
                <a:gd name="connsiteY8" fmla="*/ 129006 h 12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994" h="1290060">
                  <a:moveTo>
                    <a:pt x="0" y="129006"/>
                  </a:moveTo>
                  <a:cubicBezTo>
                    <a:pt x="0" y="57758"/>
                    <a:pt x="57758" y="0"/>
                    <a:pt x="129006" y="0"/>
                  </a:cubicBezTo>
                  <a:lnTo>
                    <a:pt x="3206988" y="0"/>
                  </a:lnTo>
                  <a:cubicBezTo>
                    <a:pt x="3278236" y="0"/>
                    <a:pt x="3335994" y="57758"/>
                    <a:pt x="3335994" y="129006"/>
                  </a:cubicBezTo>
                  <a:lnTo>
                    <a:pt x="3335994" y="1161054"/>
                  </a:lnTo>
                  <a:cubicBezTo>
                    <a:pt x="3335994" y="1232302"/>
                    <a:pt x="3278236" y="1290060"/>
                    <a:pt x="3206988" y="1290060"/>
                  </a:cubicBezTo>
                  <a:lnTo>
                    <a:pt x="129006" y="1290060"/>
                  </a:lnTo>
                  <a:cubicBezTo>
                    <a:pt x="57758" y="1290060"/>
                    <a:pt x="0" y="1232302"/>
                    <a:pt x="0" y="1161054"/>
                  </a:cubicBezTo>
                  <a:lnTo>
                    <a:pt x="0" y="129006"/>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790" tIns="64455" rIns="77790" bIns="64455"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Coordinate a public information message  with stakeholders</a:t>
              </a:r>
            </a:p>
          </p:txBody>
        </p:sp>
        <p:cxnSp>
          <p:nvCxnSpPr>
            <p:cNvPr id="26" name="Straight Connector 25"/>
            <p:cNvCxnSpPr/>
            <p:nvPr/>
          </p:nvCxnSpPr>
          <p:spPr>
            <a:xfrm>
              <a:off x="1071179" y="4731981"/>
              <a:ext cx="264381"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335560" y="4424811"/>
              <a:ext cx="2864275" cy="645029"/>
            </a:xfrm>
            <a:custGeom>
              <a:avLst/>
              <a:gdLst>
                <a:gd name="connsiteX0" fmla="*/ 0 w 4986301"/>
                <a:gd name="connsiteY0" fmla="*/ 129006 h 1290060"/>
                <a:gd name="connsiteX1" fmla="*/ 129006 w 4986301"/>
                <a:gd name="connsiteY1" fmla="*/ 0 h 1290060"/>
                <a:gd name="connsiteX2" fmla="*/ 4857295 w 4986301"/>
                <a:gd name="connsiteY2" fmla="*/ 0 h 1290060"/>
                <a:gd name="connsiteX3" fmla="*/ 4986301 w 4986301"/>
                <a:gd name="connsiteY3" fmla="*/ 129006 h 1290060"/>
                <a:gd name="connsiteX4" fmla="*/ 4986301 w 4986301"/>
                <a:gd name="connsiteY4" fmla="*/ 1161054 h 1290060"/>
                <a:gd name="connsiteX5" fmla="*/ 4857295 w 4986301"/>
                <a:gd name="connsiteY5" fmla="*/ 1290060 h 1290060"/>
                <a:gd name="connsiteX6" fmla="*/ 129006 w 4986301"/>
                <a:gd name="connsiteY6" fmla="*/ 1290060 h 1290060"/>
                <a:gd name="connsiteX7" fmla="*/ 0 w 4986301"/>
                <a:gd name="connsiteY7" fmla="*/ 1161054 h 1290060"/>
                <a:gd name="connsiteX8" fmla="*/ 0 w 4986301"/>
                <a:gd name="connsiteY8" fmla="*/ 129006 h 12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6301" h="1290060">
                  <a:moveTo>
                    <a:pt x="0" y="129006"/>
                  </a:moveTo>
                  <a:cubicBezTo>
                    <a:pt x="0" y="57758"/>
                    <a:pt x="57758" y="0"/>
                    <a:pt x="129006" y="0"/>
                  </a:cubicBezTo>
                  <a:lnTo>
                    <a:pt x="4857295" y="0"/>
                  </a:lnTo>
                  <a:cubicBezTo>
                    <a:pt x="4928543" y="0"/>
                    <a:pt x="4986301" y="57758"/>
                    <a:pt x="4986301" y="129006"/>
                  </a:cubicBezTo>
                  <a:lnTo>
                    <a:pt x="4986301" y="1161054"/>
                  </a:lnTo>
                  <a:cubicBezTo>
                    <a:pt x="4986301" y="1232302"/>
                    <a:pt x="4928543" y="1290060"/>
                    <a:pt x="4857295" y="1290060"/>
                  </a:cubicBezTo>
                  <a:lnTo>
                    <a:pt x="129006" y="1290060"/>
                  </a:lnTo>
                  <a:cubicBezTo>
                    <a:pt x="57758" y="1290060"/>
                    <a:pt x="0" y="1232302"/>
                    <a:pt x="0" y="1161054"/>
                  </a:cubicBezTo>
                  <a:lnTo>
                    <a:pt x="0" y="129006"/>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790" tIns="64455" rIns="77790" bIns="64455"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Disseminate  information to employees and guests</a:t>
              </a:r>
            </a:p>
          </p:txBody>
        </p:sp>
        <p:sp>
          <p:nvSpPr>
            <p:cNvPr id="12" name="Freeform 11"/>
            <p:cNvSpPr/>
            <p:nvPr/>
          </p:nvSpPr>
          <p:spPr>
            <a:xfrm>
              <a:off x="4778477" y="1219713"/>
              <a:ext cx="3537341" cy="559357"/>
            </a:xfrm>
            <a:custGeom>
              <a:avLst/>
              <a:gdLst>
                <a:gd name="connsiteX0" fmla="*/ 0 w 5367272"/>
                <a:gd name="connsiteY0" fmla="*/ 42621 h 426210"/>
                <a:gd name="connsiteX1" fmla="*/ 42621 w 5367272"/>
                <a:gd name="connsiteY1" fmla="*/ 0 h 426210"/>
                <a:gd name="connsiteX2" fmla="*/ 5324651 w 5367272"/>
                <a:gd name="connsiteY2" fmla="*/ 0 h 426210"/>
                <a:gd name="connsiteX3" fmla="*/ 5367272 w 5367272"/>
                <a:gd name="connsiteY3" fmla="*/ 42621 h 426210"/>
                <a:gd name="connsiteX4" fmla="*/ 5367272 w 5367272"/>
                <a:gd name="connsiteY4" fmla="*/ 383589 h 426210"/>
                <a:gd name="connsiteX5" fmla="*/ 5324651 w 5367272"/>
                <a:gd name="connsiteY5" fmla="*/ 426210 h 426210"/>
                <a:gd name="connsiteX6" fmla="*/ 42621 w 5367272"/>
                <a:gd name="connsiteY6" fmla="*/ 426210 h 426210"/>
                <a:gd name="connsiteX7" fmla="*/ 0 w 5367272"/>
                <a:gd name="connsiteY7" fmla="*/ 383589 h 426210"/>
                <a:gd name="connsiteX8" fmla="*/ 0 w 5367272"/>
                <a:gd name="connsiteY8" fmla="*/ 42621 h 42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7272" h="426210">
                  <a:moveTo>
                    <a:pt x="0" y="42621"/>
                  </a:moveTo>
                  <a:cubicBezTo>
                    <a:pt x="0" y="19082"/>
                    <a:pt x="19082" y="0"/>
                    <a:pt x="42621" y="0"/>
                  </a:cubicBezTo>
                  <a:lnTo>
                    <a:pt x="5324651" y="0"/>
                  </a:lnTo>
                  <a:cubicBezTo>
                    <a:pt x="5348190" y="0"/>
                    <a:pt x="5367272" y="19082"/>
                    <a:pt x="5367272" y="42621"/>
                  </a:cubicBezTo>
                  <a:lnTo>
                    <a:pt x="5367272" y="383589"/>
                  </a:lnTo>
                  <a:cubicBezTo>
                    <a:pt x="5367272" y="407128"/>
                    <a:pt x="5348190" y="426210"/>
                    <a:pt x="5324651" y="426210"/>
                  </a:cubicBezTo>
                  <a:lnTo>
                    <a:pt x="42621" y="426210"/>
                  </a:lnTo>
                  <a:cubicBezTo>
                    <a:pt x="19082" y="426210"/>
                    <a:pt x="0" y="407128"/>
                    <a:pt x="0" y="383589"/>
                  </a:cubicBezTo>
                  <a:lnTo>
                    <a:pt x="0" y="42621"/>
                  </a:lnTo>
                  <a:close/>
                </a:path>
              </a:pathLst>
            </a:custGeom>
            <a:solidFill>
              <a:srgbClr val="002F8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8203" tIns="42963" rIns="58203" bIns="42963" numCol="1" spcCol="1270" anchor="ctr" anchorCtr="0">
              <a:noAutofit/>
            </a:bodyPr>
            <a:lstStyle/>
            <a:p>
              <a:pPr algn="ctr" defTabSz="1066800">
                <a:lnSpc>
                  <a:spcPct val="90000"/>
                </a:lnSpc>
                <a:spcBef>
                  <a:spcPct val="0"/>
                </a:spcBef>
                <a:spcAft>
                  <a:spcPct val="35000"/>
                </a:spcAft>
                <a:defRPr/>
              </a:pPr>
              <a:r>
                <a:rPr lang="en-US" sz="2400" b="1" dirty="0">
                  <a:solidFill>
                    <a:srgbClr val="FFFFFF"/>
                  </a:solidFill>
                  <a:latin typeface="Arial" panose="020B0604020202020204" pitchFamily="34" charset="0"/>
                  <a:cs typeface="Arial" panose="020B0604020202020204" pitchFamily="34" charset="0"/>
                </a:rPr>
                <a:t>Post-Incident </a:t>
              </a:r>
            </a:p>
          </p:txBody>
        </p:sp>
        <p:cxnSp>
          <p:nvCxnSpPr>
            <p:cNvPr id="27" name="Straight Connector 26"/>
            <p:cNvCxnSpPr/>
            <p:nvPr/>
          </p:nvCxnSpPr>
          <p:spPr>
            <a:xfrm>
              <a:off x="5004520" y="1783990"/>
              <a:ext cx="0" cy="293384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003585" y="2401345"/>
              <a:ext cx="308626"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5297463" y="2115919"/>
              <a:ext cx="3018355" cy="666819"/>
            </a:xfrm>
            <a:custGeom>
              <a:avLst/>
              <a:gdLst>
                <a:gd name="connsiteX0" fmla="*/ 0 w 3760516"/>
                <a:gd name="connsiteY0" fmla="*/ 84358 h 843583"/>
                <a:gd name="connsiteX1" fmla="*/ 84358 w 3760516"/>
                <a:gd name="connsiteY1" fmla="*/ 0 h 843583"/>
                <a:gd name="connsiteX2" fmla="*/ 3676158 w 3760516"/>
                <a:gd name="connsiteY2" fmla="*/ 0 h 843583"/>
                <a:gd name="connsiteX3" fmla="*/ 3760516 w 3760516"/>
                <a:gd name="connsiteY3" fmla="*/ 84358 h 843583"/>
                <a:gd name="connsiteX4" fmla="*/ 3760516 w 3760516"/>
                <a:gd name="connsiteY4" fmla="*/ 759225 h 843583"/>
                <a:gd name="connsiteX5" fmla="*/ 3676158 w 3760516"/>
                <a:gd name="connsiteY5" fmla="*/ 843583 h 843583"/>
                <a:gd name="connsiteX6" fmla="*/ 84358 w 3760516"/>
                <a:gd name="connsiteY6" fmla="*/ 843583 h 843583"/>
                <a:gd name="connsiteX7" fmla="*/ 0 w 3760516"/>
                <a:gd name="connsiteY7" fmla="*/ 759225 h 843583"/>
                <a:gd name="connsiteX8" fmla="*/ 0 w 3760516"/>
                <a:gd name="connsiteY8" fmla="*/ 84358 h 84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0516" h="843583">
                  <a:moveTo>
                    <a:pt x="0" y="84358"/>
                  </a:moveTo>
                  <a:cubicBezTo>
                    <a:pt x="0" y="37768"/>
                    <a:pt x="37768" y="0"/>
                    <a:pt x="84358" y="0"/>
                  </a:cubicBezTo>
                  <a:lnTo>
                    <a:pt x="3676158" y="0"/>
                  </a:lnTo>
                  <a:cubicBezTo>
                    <a:pt x="3722748" y="0"/>
                    <a:pt x="3760516" y="37768"/>
                    <a:pt x="3760516" y="84358"/>
                  </a:cubicBezTo>
                  <a:lnTo>
                    <a:pt x="3760516" y="759225"/>
                  </a:lnTo>
                  <a:cubicBezTo>
                    <a:pt x="3760516" y="805815"/>
                    <a:pt x="3722748" y="843583"/>
                    <a:pt x="3676158" y="843583"/>
                  </a:cubicBezTo>
                  <a:lnTo>
                    <a:pt x="84358" y="843583"/>
                  </a:lnTo>
                  <a:cubicBezTo>
                    <a:pt x="37768" y="843583"/>
                    <a:pt x="0" y="805815"/>
                    <a:pt x="0" y="759225"/>
                  </a:cubicBezTo>
                  <a:lnTo>
                    <a:pt x="0" y="84358"/>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4713" tIns="51378" rIns="64713" bIns="51378"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Notice of resolution and facility status</a:t>
              </a:r>
            </a:p>
          </p:txBody>
        </p:sp>
        <p:cxnSp>
          <p:nvCxnSpPr>
            <p:cNvPr id="29" name="Straight Connector 28"/>
            <p:cNvCxnSpPr/>
            <p:nvPr/>
          </p:nvCxnSpPr>
          <p:spPr>
            <a:xfrm>
              <a:off x="5003586" y="3452405"/>
              <a:ext cx="308626"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5303959" y="3112419"/>
              <a:ext cx="2982363" cy="802412"/>
            </a:xfrm>
            <a:custGeom>
              <a:avLst/>
              <a:gdLst>
                <a:gd name="connsiteX0" fmla="*/ 0 w 3817300"/>
                <a:gd name="connsiteY0" fmla="*/ 53152 h 531517"/>
                <a:gd name="connsiteX1" fmla="*/ 53152 w 3817300"/>
                <a:gd name="connsiteY1" fmla="*/ 0 h 531517"/>
                <a:gd name="connsiteX2" fmla="*/ 3764148 w 3817300"/>
                <a:gd name="connsiteY2" fmla="*/ 0 h 531517"/>
                <a:gd name="connsiteX3" fmla="*/ 3817300 w 3817300"/>
                <a:gd name="connsiteY3" fmla="*/ 53152 h 531517"/>
                <a:gd name="connsiteX4" fmla="*/ 3817300 w 3817300"/>
                <a:gd name="connsiteY4" fmla="*/ 478365 h 531517"/>
                <a:gd name="connsiteX5" fmla="*/ 3764148 w 3817300"/>
                <a:gd name="connsiteY5" fmla="*/ 531517 h 531517"/>
                <a:gd name="connsiteX6" fmla="*/ 53152 w 3817300"/>
                <a:gd name="connsiteY6" fmla="*/ 531517 h 531517"/>
                <a:gd name="connsiteX7" fmla="*/ 0 w 3817300"/>
                <a:gd name="connsiteY7" fmla="*/ 478365 h 531517"/>
                <a:gd name="connsiteX8" fmla="*/ 0 w 3817300"/>
                <a:gd name="connsiteY8" fmla="*/ 53152 h 53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7300" h="531517">
                  <a:moveTo>
                    <a:pt x="0" y="53152"/>
                  </a:moveTo>
                  <a:cubicBezTo>
                    <a:pt x="0" y="23797"/>
                    <a:pt x="23797" y="0"/>
                    <a:pt x="53152" y="0"/>
                  </a:cubicBezTo>
                  <a:lnTo>
                    <a:pt x="3764148" y="0"/>
                  </a:lnTo>
                  <a:cubicBezTo>
                    <a:pt x="3793503" y="0"/>
                    <a:pt x="3817300" y="23797"/>
                    <a:pt x="3817300" y="53152"/>
                  </a:cubicBezTo>
                  <a:lnTo>
                    <a:pt x="3817300" y="478365"/>
                  </a:lnTo>
                  <a:cubicBezTo>
                    <a:pt x="3817300" y="507720"/>
                    <a:pt x="3793503" y="531517"/>
                    <a:pt x="3764148" y="531517"/>
                  </a:cubicBezTo>
                  <a:lnTo>
                    <a:pt x="53152" y="531517"/>
                  </a:lnTo>
                  <a:cubicBezTo>
                    <a:pt x="23797" y="531517"/>
                    <a:pt x="0" y="507720"/>
                    <a:pt x="0" y="478365"/>
                  </a:cubicBezTo>
                  <a:lnTo>
                    <a:pt x="0" y="53152"/>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573" tIns="42238" rIns="55573" bIns="42238"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Assistance notification   and accountability </a:t>
              </a:r>
            </a:p>
          </p:txBody>
        </p:sp>
        <p:cxnSp>
          <p:nvCxnSpPr>
            <p:cNvPr id="33" name="Straight Connector 32"/>
            <p:cNvCxnSpPr/>
            <p:nvPr/>
          </p:nvCxnSpPr>
          <p:spPr>
            <a:xfrm>
              <a:off x="4987804" y="4717830"/>
              <a:ext cx="308626" cy="0"/>
            </a:xfrm>
            <a:prstGeom prst="line">
              <a:avLst/>
            </a:prstGeom>
            <a:ln w="28575">
              <a:solidFill>
                <a:srgbClr val="002F80"/>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5308168" y="4395315"/>
              <a:ext cx="2964506" cy="645029"/>
            </a:xfrm>
            <a:custGeom>
              <a:avLst/>
              <a:gdLst>
                <a:gd name="connsiteX0" fmla="*/ 0 w 4986301"/>
                <a:gd name="connsiteY0" fmla="*/ 129006 h 1290060"/>
                <a:gd name="connsiteX1" fmla="*/ 129006 w 4986301"/>
                <a:gd name="connsiteY1" fmla="*/ 0 h 1290060"/>
                <a:gd name="connsiteX2" fmla="*/ 4857295 w 4986301"/>
                <a:gd name="connsiteY2" fmla="*/ 0 h 1290060"/>
                <a:gd name="connsiteX3" fmla="*/ 4986301 w 4986301"/>
                <a:gd name="connsiteY3" fmla="*/ 129006 h 1290060"/>
                <a:gd name="connsiteX4" fmla="*/ 4986301 w 4986301"/>
                <a:gd name="connsiteY4" fmla="*/ 1161054 h 1290060"/>
                <a:gd name="connsiteX5" fmla="*/ 4857295 w 4986301"/>
                <a:gd name="connsiteY5" fmla="*/ 1290060 h 1290060"/>
                <a:gd name="connsiteX6" fmla="*/ 129006 w 4986301"/>
                <a:gd name="connsiteY6" fmla="*/ 1290060 h 1290060"/>
                <a:gd name="connsiteX7" fmla="*/ 0 w 4986301"/>
                <a:gd name="connsiteY7" fmla="*/ 1161054 h 1290060"/>
                <a:gd name="connsiteX8" fmla="*/ 0 w 4986301"/>
                <a:gd name="connsiteY8" fmla="*/ 129006 h 12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6301" h="1290060">
                  <a:moveTo>
                    <a:pt x="0" y="129006"/>
                  </a:moveTo>
                  <a:cubicBezTo>
                    <a:pt x="0" y="57758"/>
                    <a:pt x="57758" y="0"/>
                    <a:pt x="129006" y="0"/>
                  </a:cubicBezTo>
                  <a:lnTo>
                    <a:pt x="4857295" y="0"/>
                  </a:lnTo>
                  <a:cubicBezTo>
                    <a:pt x="4928543" y="0"/>
                    <a:pt x="4986301" y="57758"/>
                    <a:pt x="4986301" y="129006"/>
                  </a:cubicBezTo>
                  <a:lnTo>
                    <a:pt x="4986301" y="1161054"/>
                  </a:lnTo>
                  <a:cubicBezTo>
                    <a:pt x="4986301" y="1232302"/>
                    <a:pt x="4928543" y="1290060"/>
                    <a:pt x="4857295" y="1290060"/>
                  </a:cubicBezTo>
                  <a:lnTo>
                    <a:pt x="129006" y="1290060"/>
                  </a:lnTo>
                  <a:cubicBezTo>
                    <a:pt x="57758" y="1290060"/>
                    <a:pt x="0" y="1232302"/>
                    <a:pt x="0" y="1161054"/>
                  </a:cubicBezTo>
                  <a:lnTo>
                    <a:pt x="0" y="129006"/>
                  </a:lnTo>
                  <a:close/>
                </a:path>
              </a:pathLst>
            </a:custGeom>
            <a:solidFill>
              <a:srgbClr val="002F80">
                <a:alpha val="5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790" tIns="64455" rIns="77790" bIns="64455" numCol="1" spcCol="1270" anchor="ctr" anchorCtr="0">
              <a:noAutofit/>
            </a:bodyPr>
            <a:lstStyle/>
            <a:p>
              <a:pPr algn="ctr" defTabSz="933450">
                <a:lnSpc>
                  <a:spcPct val="90000"/>
                </a:lnSpc>
                <a:spcBef>
                  <a:spcPct val="0"/>
                </a:spcBef>
                <a:spcAft>
                  <a:spcPct val="35000"/>
                </a:spcAft>
                <a:defRPr/>
              </a:pPr>
              <a:r>
                <a:rPr lang="en-US" dirty="0">
                  <a:solidFill>
                    <a:srgbClr val="FFFFFF"/>
                  </a:solidFill>
                  <a:latin typeface="Arial" panose="020B0604020202020204" pitchFamily="34" charset="0"/>
                  <a:cs typeface="Arial" panose="020B0604020202020204" pitchFamily="34" charset="0"/>
                </a:rPr>
                <a:t>Control rumors, </a:t>
              </a:r>
              <a:r>
                <a:rPr lang="en-US" kern="0" dirty="0">
                  <a:solidFill>
                    <a:srgbClr val="FFFFFF"/>
                  </a:solidFill>
                  <a:latin typeface="Arial" panose="020B0604020202020204" pitchFamily="34" charset="0"/>
                  <a:cs typeface="Arial" panose="020B0604020202020204" pitchFamily="34" charset="0"/>
                </a:rPr>
                <a:t>community restoration</a:t>
              </a:r>
              <a:endParaRPr lang="en-US" dirty="0">
                <a:solidFill>
                  <a:srgbClr val="FFFFFF"/>
                </a:solidFill>
                <a:latin typeface="Arial" panose="020B0604020202020204" pitchFamily="34" charset="0"/>
                <a:cs typeface="Arial" panose="020B0604020202020204" pitchFamily="34" charset="0"/>
              </a:endParaRPr>
            </a:p>
          </p:txBody>
        </p:sp>
      </p:grpSp>
      <p:graphicFrame>
        <p:nvGraphicFramePr>
          <p:cNvPr id="30"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961005205"/>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22" name="Slide Number "/>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11</a:t>
            </a:fld>
            <a:endParaRPr lang="en-US" sz="1800" b="1" kern="0" dirty="0">
              <a:solidFill>
                <a:srgbClr val="F8F8F8"/>
              </a:solidFill>
            </a:endParaRPr>
          </a:p>
        </p:txBody>
      </p:sp>
    </p:spTree>
    <p:extLst>
      <p:ext uri="{BB962C8B-B14F-4D97-AF65-F5344CB8AC3E}">
        <p14:creationId xmlns:p14="http://schemas.microsoft.com/office/powerpoint/2010/main" val="1600478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13460"/>
          </a:xfrm>
        </p:spPr>
        <p:txBody>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Media Report</a:t>
            </a:r>
          </a:p>
        </p:txBody>
      </p:sp>
      <p:pic>
        <p:nvPicPr>
          <p:cNvPr id="4" name="YouTube Inside the theater of the Aurora, Colorado Shooting 2-SD 480p.wmv" descr="This video includes a media report on the shooting in Aurora, Colorado.&#10;&#10;For the transcript of this video, please see Supplemental Mater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30"/>
            <a:ext cx="9144000" cy="5024259"/>
          </a:xfrm>
          <a:prstGeom prst="rect">
            <a:avLst/>
          </a:prstGeom>
        </p:spPr>
      </p:pic>
      <p:graphicFrame>
        <p:nvGraphicFramePr>
          <p:cNvPr id="5"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51622194"/>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
          <p:cNvSpPr>
            <a:spLocks noGrp="1"/>
          </p:cNvSpPr>
          <p:nvPr>
            <p:ph type="sldNum" sz="quarter" idx="12"/>
          </p:nvPr>
        </p:nvSpPr>
        <p:spPr>
          <a:xfrm>
            <a:off x="6835420" y="6356350"/>
            <a:ext cx="2133598"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6FE8A4B-AB2E-554E-B22A-A37F9BB0C36A}" type="slidenum">
              <a:rPr kumimoji="0" lang="en-US" sz="1800" b="1" i="0" u="none" strike="noStrike" kern="0" cap="none" spc="0" normalizeH="0" baseline="0" noProof="0" smtClean="0">
                <a:ln>
                  <a:noFill/>
                </a:ln>
                <a:solidFill>
                  <a:srgbClr val="F8F8F8"/>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1" i="0" u="none" strike="noStrike" kern="0" cap="none" spc="0" normalizeH="0" baseline="0" noProof="0" dirty="0">
              <a:ln>
                <a:noFill/>
              </a:ln>
              <a:solidFill>
                <a:srgbClr val="F8F8F8"/>
              </a:solidFill>
              <a:effectLst/>
              <a:uLnTx/>
              <a:uFillTx/>
            </a:endParaRPr>
          </a:p>
        </p:txBody>
      </p:sp>
    </p:spTree>
    <p:extLst>
      <p:ext uri="{BB962C8B-B14F-4D97-AF65-F5344CB8AC3E}">
        <p14:creationId xmlns:p14="http://schemas.microsoft.com/office/powerpoint/2010/main" val="197229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21080"/>
          </a:xfrm>
        </p:spPr>
        <p:txBody>
          <a:bodyPr/>
          <a:lstStyle/>
          <a:p>
            <a:pPr algn="ctr"/>
            <a:r>
              <a:rPr lang="en-US" sz="4200" b="1" dirty="0">
                <a:solidFill>
                  <a:srgbClr val="F8F8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Media Response</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3939440748"/>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6" name="Slide Number "/>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13</a:t>
            </a:fld>
            <a:endParaRPr lang="en-US" sz="1800" b="1" kern="0" dirty="0">
              <a:solidFill>
                <a:srgbClr val="F8F8F8"/>
              </a:solidFill>
            </a:endParaRPr>
          </a:p>
        </p:txBody>
      </p:sp>
      <p:pic>
        <p:nvPicPr>
          <p:cNvPr id="3" name="Media-SD 480p.wmv" descr="This video is of stories from survivors and journalist talking about the relationship between media and recovery. &#10;&#10;For the transcript of this video, please see Supplemental Mater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30"/>
            <a:ext cx="9144000" cy="5046837"/>
          </a:xfrm>
          <a:prstGeom prst="rect">
            <a:avLst/>
          </a:prstGeom>
        </p:spPr>
      </p:pic>
    </p:spTree>
    <p:extLst>
      <p:ext uri="{BB962C8B-B14F-4D97-AF65-F5344CB8AC3E}">
        <p14:creationId xmlns:p14="http://schemas.microsoft.com/office/powerpoint/2010/main" val="878478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1" y="0"/>
            <a:ext cx="9144000" cy="1026160"/>
          </a:xfrm>
        </p:spPr>
        <p:txBody>
          <a:bodyPr anchor="ctr"/>
          <a:lstStyle/>
          <a:p>
            <a:r>
              <a:rPr lang="en-US" sz="3600" b="1" dirty="0">
                <a:solidFill>
                  <a:schemeClr val="bg1"/>
                </a:solidFill>
                <a:effectLst>
                  <a:outerShdw blurRad="50800" dist="38100" dir="5400000" algn="t" rotWithShape="0">
                    <a:prstClr val="black">
                      <a:alpha val="40000"/>
                    </a:prstClr>
                  </a:outerShdw>
                </a:effectLst>
                <a:latin typeface="Times New Roman" charset="0"/>
                <a:ea typeface="Times New Roman" charset="0"/>
                <a:cs typeface="Times New Roman" charset="0"/>
              </a:rPr>
              <a:t>Disabilities and Access and Functional Needs</a:t>
            </a:r>
            <a:endParaRPr lang="en-US" sz="3600" dirty="0">
              <a:solidFill>
                <a:schemeClr val="bg1"/>
              </a:solidFill>
              <a:latin typeface="Times New Roman" charset="0"/>
              <a:ea typeface="Times New Roman" charset="0"/>
              <a:cs typeface="Times New Roman" charset="0"/>
            </a:endParaRPr>
          </a:p>
        </p:txBody>
      </p:sp>
      <p:sp>
        <p:nvSpPr>
          <p:cNvPr id="5" name="Text Box"/>
          <p:cNvSpPr>
            <a:spLocks noGrp="1"/>
          </p:cNvSpPr>
          <p:nvPr>
            <p:ph sz="half" idx="1"/>
          </p:nvPr>
        </p:nvSpPr>
        <p:spPr>
          <a:xfrm>
            <a:off x="532160" y="1140483"/>
            <a:ext cx="8079681" cy="2158954"/>
          </a:xfrm>
        </p:spPr>
        <p:txBody>
          <a:bodyPr anchor="ctr">
            <a:normAutofit/>
          </a:bodyPr>
          <a:lstStyle/>
          <a:p>
            <a:r>
              <a:rPr lang="en-US" dirty="0"/>
              <a:t>Active shooter planning practices recognize the power in setting the stage for successful “whole community” efforts</a:t>
            </a:r>
          </a:p>
          <a:p>
            <a:r>
              <a:rPr lang="en-US" dirty="0"/>
              <a:t>Be inclusive of people with disabilities, and/or with </a:t>
            </a:r>
            <a:r>
              <a:rPr lang="en-US" dirty="0" smtClean="0"/>
              <a:t>mobility, supervision, </a:t>
            </a:r>
            <a:r>
              <a:rPr lang="en-US" dirty="0"/>
              <a:t>and </a:t>
            </a:r>
            <a:r>
              <a:rPr lang="en-US" dirty="0" smtClean="0"/>
              <a:t>communication </a:t>
            </a:r>
            <a:r>
              <a:rPr lang="en-US" dirty="0"/>
              <a:t>accessibility requirements</a:t>
            </a:r>
          </a:p>
        </p:txBody>
      </p:sp>
      <p:pic>
        <p:nvPicPr>
          <p:cNvPr id="6" name="Left Picture" descr="This is a picture of someone sitting in a wheelchar, holding on to the wheel.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39" y="3268589"/>
            <a:ext cx="3570293" cy="2375721"/>
          </a:xfrm>
          <a:prstGeom prst="rect">
            <a:avLst/>
          </a:prstGeom>
          <a:ln>
            <a:noFill/>
          </a:ln>
          <a:effectLst>
            <a:outerShdw blurRad="292100" dist="139700" dir="2700000" algn="tl" rotWithShape="0">
              <a:srgbClr val="333333">
                <a:alpha val="65000"/>
              </a:srgbClr>
            </a:outerShdw>
            <a:softEdge rad="38100"/>
          </a:effectLst>
        </p:spPr>
      </p:pic>
      <p:graphicFrame>
        <p:nvGraphicFramePr>
          <p:cNvPr id="9" name="Smart Art Diagram" descr="This is SmartArt graphic of a triangular flow chart, which the three points being Supervision, Mobility and Communication."/>
          <p:cNvGraphicFramePr/>
          <p:nvPr>
            <p:extLst>
              <p:ext uri="{D42A27DB-BD31-4B8C-83A1-F6EECF244321}">
                <p14:modId xmlns:p14="http://schemas.microsoft.com/office/powerpoint/2010/main" val="3693684924"/>
              </p:ext>
            </p:extLst>
          </p:nvPr>
        </p:nvGraphicFramePr>
        <p:xfrm>
          <a:off x="4862622" y="3299437"/>
          <a:ext cx="4106396" cy="2480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3007030883"/>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10"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14</a:t>
            </a:fld>
            <a:endParaRPr lang="en-US" sz="1800" b="1" kern="0" dirty="0">
              <a:solidFill>
                <a:srgbClr val="F8F8F8"/>
              </a:solidFill>
            </a:endParaRPr>
          </a:p>
        </p:txBody>
      </p:sp>
    </p:spTree>
    <p:extLst>
      <p:ext uri="{BB962C8B-B14F-4D97-AF65-F5344CB8AC3E}">
        <p14:creationId xmlns:p14="http://schemas.microsoft.com/office/powerpoint/2010/main" val="170852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5680"/>
          </a:xfrm>
        </p:spPr>
        <p:txBody>
          <a:bodyPr anchor="ctr"/>
          <a:lstStyle/>
          <a:p>
            <a:r>
              <a:rPr lang="en-US" sz="4200" b="1" dirty="0">
                <a:solidFill>
                  <a:schemeClr val="bg1"/>
                </a:solidFill>
                <a:effectLst>
                  <a:outerShdw blurRad="50800" dist="38100" dir="5400000" algn="t" rotWithShape="0">
                    <a:prstClr val="black">
                      <a:alpha val="40000"/>
                    </a:prstClr>
                  </a:outerShdw>
                </a:effectLst>
                <a:latin typeface="Times New Roman" charset="0"/>
                <a:ea typeface="Times New Roman" charset="0"/>
                <a:cs typeface="Times New Roman" charset="0"/>
              </a:rPr>
              <a:t>Inclusive Planning Considerations</a:t>
            </a:r>
          </a:p>
        </p:txBody>
      </p:sp>
      <p:sp>
        <p:nvSpPr>
          <p:cNvPr id="3" name="Text Box"/>
          <p:cNvSpPr>
            <a:spLocks noGrp="1"/>
          </p:cNvSpPr>
          <p:nvPr>
            <p:ph sz="half" idx="1"/>
          </p:nvPr>
        </p:nvSpPr>
        <p:spPr>
          <a:xfrm>
            <a:off x="487739" y="1253331"/>
            <a:ext cx="8168523" cy="4351338"/>
          </a:xfrm>
        </p:spPr>
        <p:txBody>
          <a:bodyPr anchor="ctr">
            <a:normAutofit fontScale="85000" lnSpcReduction="20000"/>
          </a:bodyPr>
          <a:lstStyle/>
          <a:p>
            <a:pPr>
              <a:lnSpc>
                <a:spcPct val="120000"/>
              </a:lnSpc>
              <a:spcBef>
                <a:spcPts val="0"/>
              </a:spcBef>
              <a:spcAft>
                <a:spcPts val="600"/>
              </a:spcAft>
            </a:pPr>
            <a:r>
              <a:rPr lang="en-US" dirty="0"/>
              <a:t>Actively involve and integrate individuals with disabilities and those with access and functional needs in plan development and review</a:t>
            </a:r>
          </a:p>
          <a:p>
            <a:pPr>
              <a:lnSpc>
                <a:spcPct val="120000"/>
              </a:lnSpc>
              <a:spcBef>
                <a:spcPts val="0"/>
              </a:spcBef>
              <a:spcAft>
                <a:spcPts val="600"/>
              </a:spcAft>
            </a:pPr>
            <a:r>
              <a:rPr lang="en-US" dirty="0"/>
              <a:t>Buy-in at leadership levels is key to obtaining approval and dissemination</a:t>
            </a:r>
          </a:p>
          <a:p>
            <a:pPr lvl="0">
              <a:lnSpc>
                <a:spcPct val="120000"/>
              </a:lnSpc>
              <a:spcBef>
                <a:spcPts val="0"/>
              </a:spcBef>
              <a:spcAft>
                <a:spcPts val="600"/>
              </a:spcAft>
              <a:buFont typeface="Wingdings" charset="2"/>
              <a:buChar char="§"/>
            </a:pPr>
            <a:r>
              <a:rPr lang="en-US" dirty="0"/>
              <a:t>Programmatic – alternative formats</a:t>
            </a:r>
          </a:p>
          <a:p>
            <a:pPr lvl="1">
              <a:lnSpc>
                <a:spcPct val="120000"/>
              </a:lnSpc>
              <a:spcBef>
                <a:spcPts val="0"/>
              </a:spcBef>
              <a:spcAft>
                <a:spcPts val="600"/>
              </a:spcAft>
              <a:buFont typeface="Wingdings" charset="2"/>
              <a:buChar char="§"/>
            </a:pPr>
            <a:r>
              <a:rPr lang="en-US" dirty="0"/>
              <a:t>Printed information about what to do in the event of an active shooter</a:t>
            </a:r>
          </a:p>
          <a:p>
            <a:pPr lvl="1">
              <a:lnSpc>
                <a:spcPct val="120000"/>
              </a:lnSpc>
              <a:spcBef>
                <a:spcPts val="0"/>
              </a:spcBef>
              <a:spcAft>
                <a:spcPts val="600"/>
              </a:spcAft>
              <a:buFont typeface="Wingdings" charset="2"/>
              <a:buChar char="§"/>
            </a:pPr>
            <a:r>
              <a:rPr lang="en-US" dirty="0"/>
              <a:t>Multilingual information</a:t>
            </a:r>
          </a:p>
          <a:p>
            <a:pPr lvl="1">
              <a:lnSpc>
                <a:spcPct val="120000"/>
              </a:lnSpc>
              <a:spcBef>
                <a:spcPts val="0"/>
              </a:spcBef>
              <a:spcAft>
                <a:spcPts val="600"/>
              </a:spcAft>
              <a:buFont typeface="Wingdings" charset="2"/>
              <a:buChar char="§"/>
            </a:pPr>
            <a:r>
              <a:rPr lang="en-US" dirty="0"/>
              <a:t>Captioning</a:t>
            </a:r>
          </a:p>
          <a:p>
            <a:pPr>
              <a:lnSpc>
                <a:spcPct val="120000"/>
              </a:lnSpc>
              <a:spcBef>
                <a:spcPts val="0"/>
              </a:spcBef>
              <a:spcAft>
                <a:spcPts val="600"/>
              </a:spcAft>
              <a:buFont typeface="Wingdings" charset="2"/>
              <a:buChar char="§"/>
            </a:pPr>
            <a:r>
              <a:rPr lang="en-US" dirty="0"/>
              <a:t>Physical access – ensure the facility is ADA compliant</a:t>
            </a:r>
          </a:p>
          <a:p>
            <a:pPr lvl="1">
              <a:lnSpc>
                <a:spcPct val="120000"/>
              </a:lnSpc>
              <a:spcBef>
                <a:spcPts val="0"/>
              </a:spcBef>
              <a:spcAft>
                <a:spcPts val="600"/>
              </a:spcAft>
              <a:buFont typeface="Wingdings" charset="2"/>
              <a:buChar char="§"/>
            </a:pPr>
            <a:r>
              <a:rPr lang="en-US" dirty="0"/>
              <a:t>Accessible evacuation routes</a:t>
            </a:r>
          </a:p>
          <a:p>
            <a:pPr lvl="1">
              <a:lnSpc>
                <a:spcPct val="120000"/>
              </a:lnSpc>
              <a:spcBef>
                <a:spcPts val="0"/>
              </a:spcBef>
              <a:spcAft>
                <a:spcPts val="600"/>
              </a:spcAft>
              <a:buFont typeface="Wingdings" charset="2"/>
              <a:buChar char="§"/>
            </a:pPr>
            <a:r>
              <a:rPr lang="en-US" dirty="0"/>
              <a:t>Ramps and access to secure hiding places</a:t>
            </a:r>
          </a:p>
          <a:p>
            <a:pPr lvl="1">
              <a:lnSpc>
                <a:spcPct val="120000"/>
              </a:lnSpc>
              <a:spcBef>
                <a:spcPts val="0"/>
              </a:spcBef>
              <a:spcAft>
                <a:spcPts val="600"/>
              </a:spcAft>
              <a:buFont typeface="Wingdings" charset="2"/>
              <a:buChar char="§"/>
            </a:pPr>
            <a:r>
              <a:rPr lang="en-US" dirty="0">
                <a:latin typeface="Arial" charset="0"/>
                <a:ea typeface="Arial" charset="0"/>
                <a:cs typeface="Arial" charset="0"/>
              </a:rPr>
              <a:t>Post facility maps with labeled egress routes</a:t>
            </a:r>
            <a:endParaRPr lang="en-US" dirty="0"/>
          </a:p>
        </p:txBody>
      </p:sp>
      <p:graphicFrame>
        <p:nvGraphicFramePr>
          <p:cNvPr id="7"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608676968"/>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6"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15</a:t>
            </a:fld>
            <a:endParaRPr lang="en-US" sz="1800" b="1" kern="0" dirty="0">
              <a:solidFill>
                <a:srgbClr val="F8F8F8"/>
              </a:solidFill>
            </a:endParaRPr>
          </a:p>
        </p:txBody>
      </p:sp>
    </p:spTree>
    <p:extLst>
      <p:ext uri="{BB962C8B-B14F-4D97-AF65-F5344CB8AC3E}">
        <p14:creationId xmlns:p14="http://schemas.microsoft.com/office/powerpoint/2010/main" val="169529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1005839"/>
          </a:xfrm>
        </p:spPr>
        <p:txBody>
          <a:bodyPr/>
          <a:lstStyle/>
          <a:p>
            <a:pPr>
              <a:defRPr/>
            </a:pPr>
            <a:r>
              <a:rPr lang="en-US" sz="4200" b="1" kern="0" dirty="0">
                <a:solidFill>
                  <a:srgbClr val="F8F8F8"/>
                </a:solidFill>
                <a:effectLst>
                  <a:outerShdw blurRad="50800" dist="38100" dir="5400000" algn="t" rotWithShape="0">
                    <a:prstClr val="black">
                      <a:alpha val="40000"/>
                    </a:prstClr>
                  </a:outerShdw>
                </a:effectLst>
                <a:latin typeface="Times New Roman"/>
                <a:cs typeface="Times New Roman"/>
              </a:rPr>
              <a:t>Step 5 in the Planning Process</a:t>
            </a:r>
          </a:p>
        </p:txBody>
      </p:sp>
      <p:graphicFrame>
        <p:nvGraphicFramePr>
          <p:cNvPr id="6" name="Module Details Diagram" descr="This SmartArt Table illustrates the schedule of the workshop, as well as the intended learning points to be taught throughout the day. The six key learning points, sequentially from one to six: Form Planning Team, Conduct Risk Assessment, Establish Goals and Objectives, Assess Courses of Action, Draft Plan and Approve, and Training and Exercise. &#10;This slide highlights the fifth step in the plan - Draft Plan and Approve. The four parts that make up the fifth step are: 1) Format the plan, 2) Write the plan, 3) Review the plan, and 4) Approve and share the plan"/>
          <p:cNvGraphicFramePr>
            <a:graphicFrameLocks noGrp="1"/>
          </p:cNvGraphicFramePr>
          <p:nvPr>
            <p:extLst>
              <p:ext uri="{D42A27DB-BD31-4B8C-83A1-F6EECF244321}">
                <p14:modId xmlns:p14="http://schemas.microsoft.com/office/powerpoint/2010/main" val="2765951130"/>
              </p:ext>
            </p:extLst>
          </p:nvPr>
        </p:nvGraphicFramePr>
        <p:xfrm>
          <a:off x="190269" y="1363579"/>
          <a:ext cx="8763462" cy="4522805"/>
        </p:xfrm>
        <a:graphic>
          <a:graphicData uri="http://schemas.openxmlformats.org/drawingml/2006/table">
            <a:tbl>
              <a:tblPr firstRow="1" bandRow="1">
                <a:tableStyleId>{D7AC3CCA-C797-4891-BE02-D94E43425B78}</a:tableStyleId>
              </a:tblPr>
              <a:tblGrid>
                <a:gridCol w="1460577">
                  <a:extLst>
                    <a:ext uri="{9D8B030D-6E8A-4147-A177-3AD203B41FA5}">
                      <a16:colId xmlns:a16="http://schemas.microsoft.com/office/drawing/2014/main" xmlns="" val="20000"/>
                    </a:ext>
                  </a:extLst>
                </a:gridCol>
                <a:gridCol w="1460577">
                  <a:extLst>
                    <a:ext uri="{9D8B030D-6E8A-4147-A177-3AD203B41FA5}">
                      <a16:colId xmlns:a16="http://schemas.microsoft.com/office/drawing/2014/main" xmlns="" val="20001"/>
                    </a:ext>
                  </a:extLst>
                </a:gridCol>
                <a:gridCol w="1460577">
                  <a:extLst>
                    <a:ext uri="{9D8B030D-6E8A-4147-A177-3AD203B41FA5}">
                      <a16:colId xmlns:a16="http://schemas.microsoft.com/office/drawing/2014/main" xmlns="" val="20002"/>
                    </a:ext>
                  </a:extLst>
                </a:gridCol>
                <a:gridCol w="1460577">
                  <a:extLst>
                    <a:ext uri="{9D8B030D-6E8A-4147-A177-3AD203B41FA5}">
                      <a16:colId xmlns:a16="http://schemas.microsoft.com/office/drawing/2014/main" xmlns="" val="20003"/>
                    </a:ext>
                  </a:extLst>
                </a:gridCol>
                <a:gridCol w="1460577">
                  <a:extLst>
                    <a:ext uri="{9D8B030D-6E8A-4147-A177-3AD203B41FA5}">
                      <a16:colId xmlns:a16="http://schemas.microsoft.com/office/drawing/2014/main" xmlns="" val="20004"/>
                    </a:ext>
                  </a:extLst>
                </a:gridCol>
                <a:gridCol w="1460577">
                  <a:extLst>
                    <a:ext uri="{9D8B030D-6E8A-4147-A177-3AD203B41FA5}">
                      <a16:colId xmlns:a16="http://schemas.microsoft.com/office/drawing/2014/main" xmlns="" val="20005"/>
                    </a:ext>
                  </a:extLst>
                </a:gridCol>
              </a:tblGrid>
              <a:tr h="975834">
                <a:tc>
                  <a:txBody>
                    <a:bodyPr/>
                    <a:lstStyle/>
                    <a:p>
                      <a:pPr algn="r"/>
                      <a:r>
                        <a:rPr lang="en-US" sz="700" dirty="0" smtClean="0"/>
                        <a:t>Step 1: Form Planning Team</a:t>
                      </a:r>
                      <a:endParaRPr lang="en-US" sz="700" dirty="0"/>
                    </a:p>
                  </a:txBody>
                  <a:tcPr anchor="ctr">
                    <a:solidFill>
                      <a:srgbClr val="B0B1B3"/>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smtClean="0"/>
                        <a:t>Step 2: Conduct </a:t>
                      </a:r>
                      <a:br>
                        <a:rPr lang="en-US" sz="700" dirty="0" smtClean="0"/>
                      </a:br>
                      <a:r>
                        <a:rPr lang="en-US" sz="700" dirty="0" smtClean="0"/>
                        <a:t>Risk Assessment</a:t>
                      </a:r>
                    </a:p>
                  </a:txBody>
                  <a:tcPr anchor="ctr">
                    <a:solidFill>
                      <a:srgbClr val="B0B1B3"/>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smtClean="0"/>
                        <a:t>Step 3 Establish Goals and Objectives</a:t>
                      </a:r>
                    </a:p>
                  </a:txBody>
                  <a:tcPr anchor="ctr">
                    <a:solidFill>
                      <a:srgbClr val="B0B1B3"/>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smtClean="0"/>
                        <a:t>Step 4: Assess Courses of Action</a:t>
                      </a:r>
                    </a:p>
                  </a:txBody>
                  <a:tcPr anchor="ctr">
                    <a:solidFill>
                      <a:srgbClr val="B0B1B3"/>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smtClean="0"/>
                        <a:t>Step 5: </a:t>
                      </a:r>
                      <a:br>
                        <a:rPr lang="en-US" sz="700" dirty="0" smtClean="0"/>
                      </a:br>
                      <a:r>
                        <a:rPr lang="en-US" sz="700" dirty="0" smtClean="0"/>
                        <a:t>Draft Plan and Approve</a:t>
                      </a:r>
                    </a:p>
                  </a:txBody>
                  <a:tcPr anchor="c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dirty="0" smtClean="0"/>
                        <a:t>Step 6:</a:t>
                      </a:r>
                      <a:r>
                        <a:rPr lang="en-US" sz="700" baseline="0" dirty="0" smtClean="0"/>
                        <a:t> Training and Exercise</a:t>
                      </a:r>
                      <a:endParaRPr lang="en-US" sz="700" dirty="0" smtClean="0"/>
                    </a:p>
                  </a:txBody>
                  <a:tcPr anchor="ctr">
                    <a:solidFill>
                      <a:srgbClr val="B0B1B3"/>
                    </a:solidFill>
                  </a:tcPr>
                </a:tc>
                <a:extLst>
                  <a:ext uri="{0D108BD9-81ED-4DB2-BD59-A6C34878D82A}">
                    <a16:rowId xmlns:a16="http://schemas.microsoft.com/office/drawing/2014/main" xmlns="" val="10000"/>
                  </a:ext>
                </a:extLst>
              </a:tr>
              <a:tr h="3546971">
                <a:tc>
                  <a:txBody>
                    <a:bodyPr/>
                    <a:lstStyle/>
                    <a:p>
                      <a:pPr marL="0" indent="0">
                        <a:buFont typeface="Arial"/>
                        <a:buNone/>
                      </a:pPr>
                      <a:r>
                        <a:rPr lang="en-US" sz="1600" dirty="0"/>
                        <a:t>Identify</a:t>
                      </a:r>
                      <a:r>
                        <a:rPr lang="en-US" sz="1600" baseline="0" dirty="0"/>
                        <a:t> Core Planning Team</a:t>
                      </a:r>
                    </a:p>
                    <a:p>
                      <a:pPr marL="0" indent="0">
                        <a:buFont typeface="Arial"/>
                        <a:buNone/>
                      </a:pPr>
                      <a:endParaRPr lang="en-US" sz="1600" baseline="0" dirty="0"/>
                    </a:p>
                    <a:p>
                      <a:pPr marL="0" indent="0">
                        <a:buFont typeface="Arial"/>
                        <a:buNone/>
                      </a:pPr>
                      <a:r>
                        <a:rPr lang="en-US" sz="1600" baseline="0" dirty="0"/>
                        <a:t>Form a Common Framework</a:t>
                      </a:r>
                    </a:p>
                    <a:p>
                      <a:pPr marL="0" indent="0">
                        <a:buFont typeface="Arial"/>
                        <a:buNone/>
                      </a:pPr>
                      <a:endParaRPr lang="en-US" sz="1600" baseline="0" dirty="0"/>
                    </a:p>
                    <a:p>
                      <a:pPr marL="0" indent="0">
                        <a:buFont typeface="Arial"/>
                        <a:buNone/>
                      </a:pPr>
                      <a:r>
                        <a:rPr lang="en-US" sz="1600" baseline="0" dirty="0"/>
                        <a:t>Define and Assign Roles</a:t>
                      </a:r>
                    </a:p>
                    <a:p>
                      <a:pPr marL="0" indent="0">
                        <a:buFont typeface="Arial"/>
                        <a:buNone/>
                      </a:pPr>
                      <a:endParaRPr lang="en-US" sz="1600" baseline="0" dirty="0"/>
                    </a:p>
                    <a:p>
                      <a:pPr marL="0" indent="0">
                        <a:buFont typeface="Arial"/>
                        <a:buNone/>
                      </a:pPr>
                      <a:r>
                        <a:rPr lang="en-US" sz="1600" baseline="0" dirty="0"/>
                        <a:t>Determine a Meeting Schedule</a:t>
                      </a:r>
                      <a:endParaRPr lang="en-US" sz="1600" dirty="0"/>
                    </a:p>
                  </a:txBody>
                  <a:tcPr>
                    <a:solidFill>
                      <a:srgbClr val="B0B1B3"/>
                    </a:solidFill>
                  </a:tcPr>
                </a:tc>
                <a:tc>
                  <a:txBody>
                    <a:bodyPr/>
                    <a:lstStyle/>
                    <a:p>
                      <a:pPr marL="0" indent="0">
                        <a:buFont typeface="Arial"/>
                        <a:buNone/>
                      </a:pPr>
                      <a:r>
                        <a:rPr lang="en-US" sz="1600" dirty="0"/>
                        <a:t>Identify Threats and Hazards</a:t>
                      </a:r>
                    </a:p>
                    <a:p>
                      <a:pPr marL="285750" indent="-285750">
                        <a:buFont typeface="Arial"/>
                        <a:buChar char="•"/>
                      </a:pPr>
                      <a:endParaRPr lang="en-US" sz="1600" dirty="0"/>
                    </a:p>
                    <a:p>
                      <a:pPr marL="0" indent="0">
                        <a:buFont typeface="Arial"/>
                        <a:buNone/>
                      </a:pPr>
                      <a:r>
                        <a:rPr lang="en-US" sz="1600" dirty="0"/>
                        <a:t>Assess</a:t>
                      </a:r>
                      <a:r>
                        <a:rPr lang="en-US" sz="1600" baseline="0" dirty="0"/>
                        <a:t> Risk</a:t>
                      </a:r>
                    </a:p>
                    <a:p>
                      <a:pPr marL="285750" indent="-285750">
                        <a:buFont typeface="Arial"/>
                        <a:buChar char="•"/>
                      </a:pPr>
                      <a:endParaRPr lang="en-US" sz="1600" baseline="0" dirty="0"/>
                    </a:p>
                    <a:p>
                      <a:pPr marL="0" indent="0">
                        <a:buFont typeface="Arial"/>
                        <a:buNone/>
                      </a:pPr>
                      <a:r>
                        <a:rPr lang="en-US" sz="1600" baseline="0" dirty="0"/>
                        <a:t>Prioritize Risk and Hazards</a:t>
                      </a:r>
                      <a:endParaRPr lang="en-US" sz="1600" dirty="0"/>
                    </a:p>
                  </a:txBody>
                  <a:tcPr>
                    <a:solidFill>
                      <a:srgbClr val="B0B1B3"/>
                    </a:solidFill>
                  </a:tcPr>
                </a:tc>
                <a:tc>
                  <a:txBody>
                    <a:bodyPr/>
                    <a:lstStyle/>
                    <a:p>
                      <a:pPr marL="0" indent="0">
                        <a:buFont typeface="Arial"/>
                        <a:buNone/>
                      </a:pPr>
                      <a:r>
                        <a:rPr lang="en-US" sz="1600" dirty="0"/>
                        <a:t>Develop Goals</a:t>
                      </a:r>
                    </a:p>
                    <a:p>
                      <a:pPr marL="285750" indent="-285750">
                        <a:buFont typeface="Arial"/>
                        <a:buChar char="•"/>
                      </a:pPr>
                      <a:endParaRPr lang="en-US" sz="1600" dirty="0"/>
                    </a:p>
                    <a:p>
                      <a:pPr marL="0" indent="0">
                        <a:buFont typeface="Arial"/>
                        <a:buNone/>
                      </a:pPr>
                      <a:r>
                        <a:rPr lang="en-US" sz="1600" dirty="0"/>
                        <a:t>Develop</a:t>
                      </a:r>
                      <a:r>
                        <a:rPr lang="en-US" sz="1600" baseline="0" dirty="0"/>
                        <a:t> Objectives</a:t>
                      </a:r>
                      <a:endParaRPr lang="en-US" sz="1600" dirty="0"/>
                    </a:p>
                  </a:txBody>
                  <a:tcPr>
                    <a:solidFill>
                      <a:srgbClr val="B0B1B3"/>
                    </a:solidFill>
                  </a:tcPr>
                </a:tc>
                <a:tc>
                  <a:txBody>
                    <a:bodyPr/>
                    <a:lstStyle/>
                    <a:p>
                      <a:pPr marL="0" indent="0">
                        <a:buFont typeface="Arial"/>
                        <a:buNone/>
                      </a:pPr>
                      <a:r>
                        <a:rPr lang="en-US" sz="1600" dirty="0"/>
                        <a:t>Identify Courses of Action</a:t>
                      </a:r>
                    </a:p>
                    <a:p>
                      <a:pPr marL="285750" indent="-285750">
                        <a:buFont typeface="Arial"/>
                        <a:buChar char="•"/>
                      </a:pPr>
                      <a:endParaRPr lang="en-US" sz="1600" dirty="0"/>
                    </a:p>
                    <a:p>
                      <a:pPr marL="0" indent="0">
                        <a:buFont typeface="Arial"/>
                        <a:buNone/>
                      </a:pPr>
                      <a:r>
                        <a:rPr lang="en-US" sz="1600" dirty="0"/>
                        <a:t>Identify</a:t>
                      </a:r>
                      <a:r>
                        <a:rPr lang="en-US" sz="1600" baseline="0" dirty="0"/>
                        <a:t> Resources</a:t>
                      </a:r>
                    </a:p>
                    <a:p>
                      <a:pPr marL="285750" indent="-285750">
                        <a:buFont typeface="Arial"/>
                        <a:buChar char="•"/>
                      </a:pPr>
                      <a:endParaRPr lang="en-US" sz="1600" baseline="0" dirty="0"/>
                    </a:p>
                    <a:p>
                      <a:pPr marL="0" indent="0">
                        <a:buFont typeface="Arial"/>
                        <a:buNone/>
                      </a:pPr>
                      <a:r>
                        <a:rPr lang="en-US" sz="1600" baseline="0" dirty="0"/>
                        <a:t>Assign COAs to Positions</a:t>
                      </a:r>
                    </a:p>
                    <a:p>
                      <a:pPr marL="0" indent="0">
                        <a:buFont typeface="Arial"/>
                        <a:buNone/>
                      </a:pPr>
                      <a:endParaRPr lang="en-US" sz="1600" dirty="0"/>
                    </a:p>
                  </a:txBody>
                  <a:tcPr>
                    <a:solidFill>
                      <a:srgbClr val="B0B1B3"/>
                    </a:solidFill>
                  </a:tcPr>
                </a:tc>
                <a:tc>
                  <a:txBody>
                    <a:bodyPr/>
                    <a:lstStyle/>
                    <a:p>
                      <a:pPr marL="0" indent="0">
                        <a:buFont typeface="Arial"/>
                        <a:buNone/>
                      </a:pPr>
                      <a:r>
                        <a:rPr lang="en-US" sz="1600" b="1" dirty="0"/>
                        <a:t>Format</a:t>
                      </a:r>
                      <a:r>
                        <a:rPr lang="en-US" sz="1600" b="1" baseline="0" dirty="0"/>
                        <a:t> the Plan</a:t>
                      </a:r>
                    </a:p>
                    <a:p>
                      <a:pPr marL="285750" indent="-285750">
                        <a:buFont typeface="Arial"/>
                        <a:buChar char="•"/>
                      </a:pPr>
                      <a:endParaRPr lang="en-US" sz="1600" b="1" baseline="0" dirty="0"/>
                    </a:p>
                    <a:p>
                      <a:pPr marL="0" indent="0">
                        <a:buFont typeface="Arial"/>
                        <a:buNone/>
                      </a:pPr>
                      <a:r>
                        <a:rPr lang="en-US" sz="1600" b="1" baseline="0" dirty="0"/>
                        <a:t>Write the Plan</a:t>
                      </a:r>
                    </a:p>
                    <a:p>
                      <a:pPr marL="0" indent="0">
                        <a:buFont typeface="Arial"/>
                        <a:buNone/>
                      </a:pPr>
                      <a:endParaRPr lang="en-US" sz="1600" b="1" baseline="0" dirty="0"/>
                    </a:p>
                    <a:p>
                      <a:pPr marL="0" indent="0">
                        <a:buFont typeface="Arial"/>
                        <a:buNone/>
                      </a:pPr>
                      <a:r>
                        <a:rPr lang="en-US" sz="1600" b="1" baseline="0" dirty="0"/>
                        <a:t>Review the Plan</a:t>
                      </a:r>
                    </a:p>
                    <a:p>
                      <a:pPr marL="285750" indent="-285750">
                        <a:buFont typeface="Arial"/>
                        <a:buChar char="•"/>
                      </a:pPr>
                      <a:endParaRPr lang="en-US" sz="1600" b="1" baseline="0" dirty="0"/>
                    </a:p>
                    <a:p>
                      <a:pPr marL="0" indent="0">
                        <a:buFont typeface="Arial"/>
                        <a:buNone/>
                      </a:pPr>
                      <a:r>
                        <a:rPr lang="en-US" sz="1600" b="1" baseline="0" dirty="0"/>
                        <a:t>Approve and Share the Plan</a:t>
                      </a:r>
                      <a:endParaRPr lang="en-US" sz="1600" b="1" dirty="0"/>
                    </a:p>
                  </a:txBody>
                  <a:tcPr>
                    <a:noFill/>
                  </a:tcPr>
                </a:tc>
                <a:tc>
                  <a:txBody>
                    <a:bodyPr/>
                    <a:lstStyle/>
                    <a:p>
                      <a:pPr marL="0" indent="0">
                        <a:buFont typeface="Arial"/>
                        <a:buNone/>
                      </a:pPr>
                      <a:r>
                        <a:rPr lang="en-US" sz="1600" dirty="0"/>
                        <a:t>Train Stakeholders</a:t>
                      </a:r>
                    </a:p>
                    <a:p>
                      <a:pPr marL="0" indent="0">
                        <a:buFont typeface="Arial"/>
                        <a:buNone/>
                      </a:pPr>
                      <a:endParaRPr lang="en-US" sz="1600" dirty="0"/>
                    </a:p>
                    <a:p>
                      <a:pPr marL="0" indent="0">
                        <a:buFont typeface="Arial"/>
                        <a:buNone/>
                      </a:pPr>
                      <a:r>
                        <a:rPr lang="en-US" sz="1600" dirty="0"/>
                        <a:t>Exercise the Plan</a:t>
                      </a:r>
                    </a:p>
                    <a:p>
                      <a:pPr marL="0" indent="0">
                        <a:buFont typeface="Arial"/>
                        <a:buNone/>
                      </a:pPr>
                      <a:endParaRPr lang="en-US" sz="1600" dirty="0"/>
                    </a:p>
                    <a:p>
                      <a:pPr marL="0" indent="0">
                        <a:buFont typeface="Arial"/>
                        <a:buNone/>
                      </a:pPr>
                      <a:r>
                        <a:rPr lang="en-US" sz="1600" dirty="0"/>
                        <a:t>Review,</a:t>
                      </a:r>
                      <a:r>
                        <a:rPr lang="en-US" sz="1600" baseline="0" dirty="0"/>
                        <a:t> Revise and Maintain the Plan</a:t>
                      </a:r>
                      <a:endParaRPr lang="en-US" sz="1600" dirty="0"/>
                    </a:p>
                  </a:txBody>
                  <a:tcPr>
                    <a:solidFill>
                      <a:srgbClr val="B0B1B3"/>
                    </a:solidFill>
                  </a:tcPr>
                </a:tc>
                <a:extLst>
                  <a:ext uri="{0D108BD9-81ED-4DB2-BD59-A6C34878D82A}">
                    <a16:rowId xmlns:a16="http://schemas.microsoft.com/office/drawing/2014/main" xmlns="" val="10001"/>
                  </a:ext>
                </a:extLst>
              </a:tr>
            </a:tbl>
          </a:graphicData>
        </a:graphic>
      </p:graphicFrame>
      <p:graphicFrame>
        <p:nvGraphicFramePr>
          <p:cNvPr id="7" name="Step Arrow Diagram" descr="The six key learning points, sequentially from one to six: Form Planning Team, Conduct Risk Assessment, Establish Goals and Objectives, Assess Courses of Action, Draft Plan and Approve, and Training and Exercise. &#10;This slide highlights the fifth step in the plan - Draft Plan and Approve. The four parts that make up the fifth step are: 1) Format the plan, 2) Write the plan, 3) Review the plan, and 4) Approve and share the plan"/>
          <p:cNvGraphicFramePr/>
          <p:nvPr>
            <p:extLst>
              <p:ext uri="{D42A27DB-BD31-4B8C-83A1-F6EECF244321}">
                <p14:modId xmlns:p14="http://schemas.microsoft.com/office/powerpoint/2010/main" val="4135660025"/>
              </p:ext>
            </p:extLst>
          </p:nvPr>
        </p:nvGraphicFramePr>
        <p:xfrm>
          <a:off x="184633" y="1234415"/>
          <a:ext cx="9275456" cy="1217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Placeholder Table" descr="This table indicates the current step of the Active Shooter Preparedness plan. The step &quot;Draft Plan&quot; is currently highlighted. "/>
          <p:cNvGraphicFramePr>
            <a:graphicFrameLocks noGrp="1"/>
          </p:cNvGraphicFramePr>
          <p:nvPr>
            <p:extLst>
              <p:ext uri="{D42A27DB-BD31-4B8C-83A1-F6EECF244321}">
                <p14:modId xmlns:p14="http://schemas.microsoft.com/office/powerpoint/2010/main" val="1050976799"/>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0" dirty="0">
                          <a:solidFill>
                            <a:schemeClr val="bg1"/>
                          </a:solidFill>
                          <a:effectLst/>
                          <a:latin typeface="Calibri" charset="0"/>
                        </a:rPr>
                        <a:t>Response</a:t>
                      </a:r>
                    </a:p>
                  </a:txBody>
                  <a:tcPr anchor="ctr">
                    <a:solidFill>
                      <a:schemeClr val="accent2"/>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1" dirty="0">
                          <a:solidFill>
                            <a:schemeClr val="bg1"/>
                          </a:solidFill>
                          <a:effectLst/>
                          <a:latin typeface="Calibri" charset="0"/>
                        </a:rPr>
                        <a:t>Draft Plan</a:t>
                      </a:r>
                    </a:p>
                  </a:txBody>
                  <a:tcPr anchor="ctr">
                    <a:solidFill>
                      <a:srgbClr val="002F80"/>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12"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16</a:t>
            </a:fld>
            <a:endParaRPr lang="en-US" sz="1800" b="1" kern="0" dirty="0">
              <a:solidFill>
                <a:srgbClr val="F8F8F8"/>
              </a:solidFill>
            </a:endParaRPr>
          </a:p>
        </p:txBody>
      </p:sp>
    </p:spTree>
    <p:extLst>
      <p:ext uri="{BB962C8B-B14F-4D97-AF65-F5344CB8AC3E}">
        <p14:creationId xmlns:p14="http://schemas.microsoft.com/office/powerpoint/2010/main" val="3487530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1005839"/>
          </a:xfrm>
        </p:spPr>
        <p:txBody>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Plan Structure</a:t>
            </a:r>
          </a:p>
        </p:txBody>
      </p:sp>
      <p:pic>
        <p:nvPicPr>
          <p:cNvPr id="5" name="Emergency Plan Diagram" descr="This organizational chart depicts the main emergency plan for a business and its components. The first tier has three boxes, which are the three annexes of the plan – the fire annex, the active shooter annex, and the severe weather/all other annexes. The bottom tier is made up of the boxes that are part of each annex. The Fire annex includes the accountability appendix, which is also part of the Active Shooter Annex. The Active Shooter annex also includes the immediate notification appendix and the recovery appendi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1104900"/>
            <a:ext cx="9144000" cy="4933950"/>
          </a:xfrm>
          <a:prstGeom prst="rect">
            <a:avLst/>
          </a:prstGeom>
        </p:spPr>
      </p:pic>
      <p:graphicFrame>
        <p:nvGraphicFramePr>
          <p:cNvPr id="14" name="Placeholder Table" descr="This table indicates the current step of the Active Shooter Preparedness plan. The step &quot;Draft Plan&quot; is currently highlighted. "/>
          <p:cNvGraphicFramePr>
            <a:graphicFrameLocks noGrp="1"/>
          </p:cNvGraphicFramePr>
          <p:nvPr>
            <p:extLst>
              <p:ext uri="{D42A27DB-BD31-4B8C-83A1-F6EECF244321}">
                <p14:modId xmlns:p14="http://schemas.microsoft.com/office/powerpoint/2010/main" val="976549129"/>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0" dirty="0">
                          <a:solidFill>
                            <a:schemeClr val="bg1"/>
                          </a:solidFill>
                          <a:effectLst/>
                          <a:latin typeface="Calibri" charset="0"/>
                        </a:rPr>
                        <a:t>Response</a:t>
                      </a:r>
                    </a:p>
                  </a:txBody>
                  <a:tcPr anchor="ctr">
                    <a:solidFill>
                      <a:schemeClr val="accent2"/>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1" dirty="0">
                          <a:solidFill>
                            <a:schemeClr val="bg1"/>
                          </a:solidFill>
                          <a:effectLst/>
                          <a:latin typeface="Calibri" charset="0"/>
                        </a:rPr>
                        <a:t>Draft Plan</a:t>
                      </a:r>
                    </a:p>
                  </a:txBody>
                  <a:tcPr anchor="ctr">
                    <a:solidFill>
                      <a:srgbClr val="002F80"/>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12"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17</a:t>
            </a:fld>
            <a:endParaRPr lang="en-US" sz="1800" b="1" kern="0" dirty="0">
              <a:solidFill>
                <a:srgbClr val="F8F8F8"/>
              </a:solidFill>
            </a:endParaRPr>
          </a:p>
        </p:txBody>
      </p:sp>
    </p:spTree>
    <p:extLst>
      <p:ext uri="{BB962C8B-B14F-4D97-AF65-F5344CB8AC3E}">
        <p14:creationId xmlns:p14="http://schemas.microsoft.com/office/powerpoint/2010/main" val="2823568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05839"/>
          </a:xfrm>
        </p:spPr>
        <p:txBody>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Preparation and Planning Actions</a:t>
            </a:r>
          </a:p>
        </p:txBody>
      </p:sp>
      <p:graphicFrame>
        <p:nvGraphicFramePr>
          <p:cNvPr id="4" name="Smart Art Diagram" descr="- Develop a notification system&#10;- Identify evacuation routes and shelter locations&#10;- Plan for persons with disabilities&#10;- Account for personnel and guests&#10;- Coordinate preparation with existing plans&#10;- Train employees to recognize and report concerns&#10;- Provide a &quot;go-bag&quot; for use by by arriving responders"/>
          <p:cNvGraphicFramePr>
            <a:graphicFrameLocks noGrp="1"/>
          </p:cNvGraphicFramePr>
          <p:nvPr>
            <p:ph idx="1"/>
            <p:extLst>
              <p:ext uri="{D42A27DB-BD31-4B8C-83A1-F6EECF244321}">
                <p14:modId xmlns:p14="http://schemas.microsoft.com/office/powerpoint/2010/main" val="2276753051"/>
              </p:ext>
            </p:extLst>
          </p:nvPr>
        </p:nvGraphicFramePr>
        <p:xfrm>
          <a:off x="1104900" y="125333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Keys" descr="This is a picture of two keys on a keyring."/>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188" y="1679837"/>
            <a:ext cx="1346220" cy="1009118"/>
          </a:xfrm>
          <a:prstGeom prst="rect">
            <a:avLst/>
          </a:prstGeom>
          <a:ln>
            <a:noFill/>
          </a:ln>
          <a:effectLst>
            <a:outerShdw blurRad="292100" dist="139700" dir="2700000" algn="tl" rotWithShape="0">
              <a:srgbClr val="333333">
                <a:alpha val="65000"/>
              </a:srgbClr>
            </a:outerShdw>
          </a:effectLst>
        </p:spPr>
      </p:pic>
      <p:pic>
        <p:nvPicPr>
          <p:cNvPr id="9" name="Keycard" descr="This is a picture of an electronic keycard."/>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bwMode="auto">
          <a:xfrm>
            <a:off x="81188" y="2936446"/>
            <a:ext cx="1402035" cy="730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Radio" descr="This is a picture of a portable radio. "/>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0" y="3807187"/>
            <a:ext cx="1351236" cy="1422851"/>
          </a:xfrm>
          <a:prstGeom prst="rect">
            <a:avLst/>
          </a:prstGeom>
          <a:ln>
            <a:noFill/>
          </a:ln>
          <a:effectLst>
            <a:outerShdw blurRad="292100" dist="139700" dir="2700000" algn="tl" rotWithShape="0">
              <a:srgbClr val="333333">
                <a:alpha val="65000"/>
              </a:srgbClr>
            </a:outerShdw>
          </a:effectLst>
        </p:spPr>
      </p:pic>
      <p:graphicFrame>
        <p:nvGraphicFramePr>
          <p:cNvPr id="14" name="Placeholder Table" descr="This table indicates the current step of the Active Shooter Preparedness plan. The step &quot;Draft Plan&quot; is currently highlighted. "/>
          <p:cNvGraphicFramePr>
            <a:graphicFrameLocks noGrp="1"/>
          </p:cNvGraphicFramePr>
          <p:nvPr>
            <p:extLst>
              <p:ext uri="{D42A27DB-BD31-4B8C-83A1-F6EECF244321}">
                <p14:modId xmlns:p14="http://schemas.microsoft.com/office/powerpoint/2010/main" val="2799936765"/>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0" dirty="0">
                          <a:solidFill>
                            <a:schemeClr val="bg1"/>
                          </a:solidFill>
                          <a:effectLst/>
                          <a:latin typeface="Calibri" charset="0"/>
                        </a:rPr>
                        <a:t>Response</a:t>
                      </a:r>
                    </a:p>
                  </a:txBody>
                  <a:tcPr anchor="ctr">
                    <a:solidFill>
                      <a:schemeClr val="accent2"/>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1" dirty="0">
                          <a:solidFill>
                            <a:schemeClr val="bg1"/>
                          </a:solidFill>
                          <a:effectLst/>
                          <a:latin typeface="Calibri" charset="0"/>
                        </a:rPr>
                        <a:t>Draft Plan</a:t>
                      </a:r>
                    </a:p>
                  </a:txBody>
                  <a:tcPr anchor="ctr">
                    <a:solidFill>
                      <a:srgbClr val="002F80"/>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12"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18</a:t>
            </a:fld>
            <a:endParaRPr lang="en-US" sz="1800" b="1" kern="0" dirty="0">
              <a:solidFill>
                <a:srgbClr val="F8F8F8"/>
              </a:solidFill>
            </a:endParaRPr>
          </a:p>
        </p:txBody>
      </p:sp>
    </p:spTree>
    <p:extLst>
      <p:ext uri="{BB962C8B-B14F-4D97-AF65-F5344CB8AC3E}">
        <p14:creationId xmlns:p14="http://schemas.microsoft.com/office/powerpoint/2010/main" val="2712588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1015999"/>
          </a:xfrm>
        </p:spPr>
        <p:txBody>
          <a:bodyPr>
            <a:normAutofit/>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Module 5 Planning Activity</a:t>
            </a:r>
          </a:p>
        </p:txBody>
      </p:sp>
      <p:sp>
        <p:nvSpPr>
          <p:cNvPr id="3" name="Text Box"/>
          <p:cNvSpPr>
            <a:spLocks noGrp="1"/>
          </p:cNvSpPr>
          <p:nvPr>
            <p:ph idx="1"/>
          </p:nvPr>
        </p:nvSpPr>
        <p:spPr>
          <a:xfrm>
            <a:off x="628650" y="1380649"/>
            <a:ext cx="7886700" cy="4096703"/>
          </a:xfrm>
        </p:spPr>
        <p:txBody>
          <a:bodyPr anchor="ctr">
            <a:normAutofit/>
          </a:bodyPr>
          <a:lstStyle/>
          <a:p>
            <a:pPr indent="0">
              <a:lnSpc>
                <a:spcPct val="2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Describe your proposed plan format</a:t>
            </a:r>
          </a:p>
          <a:p>
            <a:pPr indent="0">
              <a:lnSpc>
                <a:spcPct val="2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Describe how you will address persons with disabilities</a:t>
            </a:r>
          </a:p>
          <a:p>
            <a:pPr indent="0">
              <a:lnSpc>
                <a:spcPct val="2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What are the steps in your plan approval process?</a:t>
            </a:r>
          </a:p>
          <a:p>
            <a:pPr indent="0">
              <a:lnSpc>
                <a:spcPct val="200000"/>
              </a:lnSpc>
              <a:spcBef>
                <a:spcPts val="0"/>
              </a:spcBef>
              <a:spcAft>
                <a:spcPts val="600"/>
              </a:spcAft>
              <a:buFont typeface="Wingdings" panose="05000000000000000000" pitchFamily="2" charset="2"/>
              <a:buChar char="§"/>
            </a:pPr>
            <a:r>
              <a:rPr lang="en-US" sz="2200" dirty="0">
                <a:latin typeface="Arial" panose="020B0604020202020204" pitchFamily="34" charset="0"/>
                <a:cs typeface="Arial" panose="020B0604020202020204" pitchFamily="34" charset="0"/>
              </a:rPr>
              <a:t>How will you distribute your plan</a:t>
            </a:r>
            <a:r>
              <a:rPr lang="en-US" dirty="0"/>
              <a:t>?</a:t>
            </a:r>
            <a:endParaRPr lang="en-US" sz="2200" dirty="0"/>
          </a:p>
        </p:txBody>
      </p:sp>
      <p:graphicFrame>
        <p:nvGraphicFramePr>
          <p:cNvPr id="10" name="Placeholder Table" descr="This table indicates the current step of the Active Shooter Preparedness plan. The step &quot;Draft Plan&quot; is currently highlighted. "/>
          <p:cNvGraphicFramePr>
            <a:graphicFrameLocks noGrp="1"/>
          </p:cNvGraphicFramePr>
          <p:nvPr>
            <p:extLst>
              <p:ext uri="{D42A27DB-BD31-4B8C-83A1-F6EECF244321}">
                <p14:modId xmlns:p14="http://schemas.microsoft.com/office/powerpoint/2010/main" val="1175831154"/>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0" dirty="0">
                          <a:solidFill>
                            <a:schemeClr val="bg1"/>
                          </a:solidFill>
                          <a:effectLst/>
                          <a:latin typeface="Calibri" charset="0"/>
                        </a:rPr>
                        <a:t>Response</a:t>
                      </a:r>
                    </a:p>
                  </a:txBody>
                  <a:tcPr anchor="ctr">
                    <a:solidFill>
                      <a:schemeClr val="accent2"/>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1" dirty="0">
                          <a:solidFill>
                            <a:schemeClr val="bg1"/>
                          </a:solidFill>
                          <a:effectLst/>
                          <a:latin typeface="Calibri" charset="0"/>
                        </a:rPr>
                        <a:t>Draft Plan</a:t>
                      </a:r>
                    </a:p>
                  </a:txBody>
                  <a:tcPr anchor="ctr">
                    <a:solidFill>
                      <a:srgbClr val="002F80"/>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7" name="Slide Number"/>
          <p:cNvSpPr>
            <a:spLocks noGrp="1"/>
          </p:cNvSpPr>
          <p:nvPr>
            <p:ph type="sldNum" sz="quarter" idx="12"/>
          </p:nvPr>
        </p:nvSpPr>
        <p:spPr>
          <a:xfrm>
            <a:off x="6835420" y="6356350"/>
            <a:ext cx="2133598"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6FE8A4B-AB2E-554E-B22A-A37F9BB0C36A}" type="slidenum">
              <a:rPr kumimoji="0" lang="en-US" sz="1800" b="1" i="0" u="none" strike="noStrike" kern="0" cap="none" spc="0" normalizeH="0" baseline="0" noProof="0" smtClean="0">
                <a:ln>
                  <a:noFill/>
                </a:ln>
                <a:solidFill>
                  <a:srgbClr val="F8F8F8"/>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1" i="0" u="none" strike="noStrike" kern="0" cap="none" spc="0" normalizeH="0" baseline="0" noProof="0" dirty="0">
              <a:ln>
                <a:noFill/>
              </a:ln>
              <a:solidFill>
                <a:srgbClr val="F8F8F8"/>
              </a:solidFill>
              <a:effectLst/>
              <a:uLnTx/>
              <a:uFillTx/>
            </a:endParaRPr>
          </a:p>
        </p:txBody>
      </p:sp>
    </p:spTree>
    <p:extLst>
      <p:ext uri="{BB962C8B-B14F-4D97-AF65-F5344CB8AC3E}">
        <p14:creationId xmlns:p14="http://schemas.microsoft.com/office/powerpoint/2010/main" val="246484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996837"/>
          </a:xfrm>
        </p:spPr>
        <p:txBody>
          <a:bodyPr>
            <a:normAutofit/>
          </a:bodyPr>
          <a:lstStyle/>
          <a:p>
            <a:pPr algn="ctr"/>
            <a:r>
              <a:rPr lang="en-US" sz="4200" b="1" dirty="0">
                <a:solidFill>
                  <a:schemeClr val="bg1"/>
                </a:solidFill>
                <a:effectLst>
                  <a:outerShdw blurRad="50800" dist="38100" dir="5400000" algn="t" rotWithShape="0">
                    <a:prstClr val="black">
                      <a:alpha val="40000"/>
                    </a:prstClr>
                  </a:outerShdw>
                </a:effectLst>
                <a:latin typeface="Times New Roman"/>
                <a:cs typeface="Times New Roman"/>
              </a:rPr>
              <a:t>Incident Response Times</a:t>
            </a:r>
          </a:p>
        </p:txBody>
      </p:sp>
      <p:pic>
        <p:nvPicPr>
          <p:cNvPr id="86" name="Red Circle" descr="1.5 minute response time at the Aurora Theater incid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77" y="1096629"/>
            <a:ext cx="1758625" cy="1842702"/>
          </a:xfrm>
          <a:prstGeom prst="rect">
            <a:avLst/>
          </a:prstGeom>
        </p:spPr>
      </p:pic>
      <p:sp>
        <p:nvSpPr>
          <p:cNvPr id="78" name="1.5"/>
          <p:cNvSpPr txBox="1"/>
          <p:nvPr/>
        </p:nvSpPr>
        <p:spPr>
          <a:xfrm>
            <a:off x="835420" y="1516252"/>
            <a:ext cx="966902" cy="892552"/>
          </a:xfrm>
          <a:prstGeom prst="rect">
            <a:avLst/>
          </a:prstGeom>
          <a:noFill/>
        </p:spPr>
        <p:txBody>
          <a:bodyPr wrap="square" rtlCol="0">
            <a:spAutoFit/>
          </a:bodyPr>
          <a:lstStyle/>
          <a:p>
            <a:pPr algn="ctr" defTabSz="914400">
              <a:defRPr/>
            </a:pPr>
            <a:r>
              <a:rPr lang="en-US" sz="3600" b="1" kern="0" dirty="0">
                <a:solidFill>
                  <a:sysClr val="windowText" lastClr="000000"/>
                </a:solidFill>
              </a:rPr>
              <a:t>1.5</a:t>
            </a:r>
          </a:p>
          <a:p>
            <a:pPr algn="ctr" defTabSz="914400">
              <a:defRPr/>
            </a:pPr>
            <a:r>
              <a:rPr lang="en-US" sz="1600" kern="0" dirty="0">
                <a:solidFill>
                  <a:sysClr val="windowText" lastClr="000000"/>
                </a:solidFill>
              </a:rPr>
              <a:t>min</a:t>
            </a:r>
          </a:p>
        </p:txBody>
      </p:sp>
      <p:sp>
        <p:nvSpPr>
          <p:cNvPr id="4" name="Aurora Theater"/>
          <p:cNvSpPr txBox="1"/>
          <p:nvPr/>
        </p:nvSpPr>
        <p:spPr>
          <a:xfrm>
            <a:off x="380445" y="2858003"/>
            <a:ext cx="1628990" cy="584775"/>
          </a:xfrm>
          <a:prstGeom prst="rect">
            <a:avLst/>
          </a:prstGeom>
          <a:noFill/>
        </p:spPr>
        <p:txBody>
          <a:bodyPr wrap="square" rtlCol="0">
            <a:spAutoFit/>
          </a:bodyPr>
          <a:lstStyle/>
          <a:p>
            <a:pPr algn="ctr" defTabSz="914400">
              <a:defRPr/>
            </a:pPr>
            <a:r>
              <a:rPr lang="en-US" sz="1600" b="1" kern="0" dirty="0">
                <a:solidFill>
                  <a:srgbClr val="363636"/>
                </a:solidFill>
                <a:latin typeface="Arial" panose="020B0604020202020204" pitchFamily="34" charset="0"/>
                <a:cs typeface="Arial" panose="020B0604020202020204" pitchFamily="34" charset="0"/>
              </a:rPr>
              <a:t>Aurora Theater</a:t>
            </a:r>
            <a:endParaRPr lang="en-US" sz="2000" b="1" kern="0" dirty="0">
              <a:solidFill>
                <a:srgbClr val="363636"/>
              </a:solidFill>
              <a:latin typeface="Arial" panose="020B0604020202020204" pitchFamily="34" charset="0"/>
              <a:cs typeface="Arial" panose="020B0604020202020204" pitchFamily="34" charset="0"/>
            </a:endParaRPr>
          </a:p>
        </p:txBody>
      </p:sp>
      <p:pic>
        <p:nvPicPr>
          <p:cNvPr id="82" name="Red Circle" descr="2 minutes response time at the Tucson Safeway incid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438" y="1083457"/>
            <a:ext cx="1758625" cy="1842702"/>
          </a:xfrm>
          <a:prstGeom prst="rect">
            <a:avLst/>
          </a:prstGeom>
        </p:spPr>
      </p:pic>
      <p:sp>
        <p:nvSpPr>
          <p:cNvPr id="81" name="2"/>
          <p:cNvSpPr txBox="1"/>
          <p:nvPr/>
        </p:nvSpPr>
        <p:spPr>
          <a:xfrm>
            <a:off x="3019299" y="1522024"/>
            <a:ext cx="966902" cy="892553"/>
          </a:xfrm>
          <a:prstGeom prst="rect">
            <a:avLst/>
          </a:prstGeom>
          <a:noFill/>
        </p:spPr>
        <p:txBody>
          <a:bodyPr wrap="square" rtlCol="0">
            <a:spAutoFit/>
          </a:bodyPr>
          <a:lstStyle/>
          <a:p>
            <a:pPr algn="ctr" defTabSz="914400">
              <a:defRPr/>
            </a:pPr>
            <a:r>
              <a:rPr lang="en-US" sz="3600" b="1" kern="0" dirty="0">
                <a:solidFill>
                  <a:sysClr val="windowText" lastClr="000000"/>
                </a:solidFill>
              </a:rPr>
              <a:t>2</a:t>
            </a:r>
          </a:p>
          <a:p>
            <a:pPr algn="ctr" defTabSz="914400">
              <a:defRPr/>
            </a:pPr>
            <a:r>
              <a:rPr lang="en-US" sz="1600" kern="0" dirty="0">
                <a:solidFill>
                  <a:sysClr val="windowText" lastClr="000000"/>
                </a:solidFill>
              </a:rPr>
              <a:t>min</a:t>
            </a:r>
          </a:p>
        </p:txBody>
      </p:sp>
      <p:sp>
        <p:nvSpPr>
          <p:cNvPr id="67" name="Tuscon Safeway"/>
          <p:cNvSpPr txBox="1"/>
          <p:nvPr/>
        </p:nvSpPr>
        <p:spPr>
          <a:xfrm>
            <a:off x="2657672" y="2880872"/>
            <a:ext cx="1630706" cy="584775"/>
          </a:xfrm>
          <a:prstGeom prst="rect">
            <a:avLst/>
          </a:prstGeom>
          <a:noFill/>
        </p:spPr>
        <p:txBody>
          <a:bodyPr wrap="square" rtlCol="0">
            <a:spAutoFit/>
          </a:bodyPr>
          <a:lstStyle/>
          <a:p>
            <a:pPr algn="ctr" defTabSz="914400">
              <a:defRPr/>
            </a:pPr>
            <a:r>
              <a:rPr lang="en-US" sz="1600" b="1" kern="0" dirty="0">
                <a:solidFill>
                  <a:srgbClr val="363636"/>
                </a:solidFill>
                <a:latin typeface="Arial" panose="020B0604020202020204" pitchFamily="34" charset="0"/>
                <a:cs typeface="Arial" panose="020B0604020202020204" pitchFamily="34" charset="0"/>
              </a:rPr>
              <a:t>Tucson Safeway</a:t>
            </a:r>
            <a:endParaRPr lang="en-US" kern="0" dirty="0">
              <a:solidFill>
                <a:srgbClr val="363636"/>
              </a:solidFill>
            </a:endParaRPr>
          </a:p>
        </p:txBody>
      </p:sp>
      <p:pic>
        <p:nvPicPr>
          <p:cNvPr id="88" name="Red Circle" descr="3 minutes response time at the Columbine High School incid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883" y="1089521"/>
            <a:ext cx="1758625" cy="1842702"/>
          </a:xfrm>
          <a:prstGeom prst="rect">
            <a:avLst/>
          </a:prstGeom>
        </p:spPr>
      </p:pic>
      <p:sp>
        <p:nvSpPr>
          <p:cNvPr id="84" name="3"/>
          <p:cNvSpPr txBox="1"/>
          <p:nvPr/>
        </p:nvSpPr>
        <p:spPr>
          <a:xfrm>
            <a:off x="5204744" y="1471308"/>
            <a:ext cx="966902" cy="892552"/>
          </a:xfrm>
          <a:prstGeom prst="rect">
            <a:avLst/>
          </a:prstGeom>
          <a:noFill/>
        </p:spPr>
        <p:txBody>
          <a:bodyPr wrap="square" rtlCol="0">
            <a:spAutoFit/>
          </a:bodyPr>
          <a:lstStyle/>
          <a:p>
            <a:pPr algn="ctr" defTabSz="914400">
              <a:defRPr/>
            </a:pPr>
            <a:r>
              <a:rPr lang="en-US" sz="3600" b="1" kern="0" dirty="0">
                <a:solidFill>
                  <a:sysClr val="windowText" lastClr="000000"/>
                </a:solidFill>
              </a:rPr>
              <a:t>3</a:t>
            </a:r>
          </a:p>
          <a:p>
            <a:pPr algn="ctr" defTabSz="914400">
              <a:defRPr/>
            </a:pPr>
            <a:r>
              <a:rPr lang="en-US" sz="1600" kern="0" dirty="0">
                <a:solidFill>
                  <a:sysClr val="windowText" lastClr="000000"/>
                </a:solidFill>
              </a:rPr>
              <a:t>min</a:t>
            </a:r>
          </a:p>
        </p:txBody>
      </p:sp>
      <p:sp>
        <p:nvSpPr>
          <p:cNvPr id="68" name="Columbine High School"/>
          <p:cNvSpPr txBox="1"/>
          <p:nvPr/>
        </p:nvSpPr>
        <p:spPr>
          <a:xfrm>
            <a:off x="4926318" y="2856478"/>
            <a:ext cx="1564779" cy="584776"/>
          </a:xfrm>
          <a:prstGeom prst="rect">
            <a:avLst/>
          </a:prstGeom>
          <a:noFill/>
        </p:spPr>
        <p:txBody>
          <a:bodyPr wrap="square" rtlCol="0">
            <a:spAutoFit/>
          </a:bodyPr>
          <a:lstStyle/>
          <a:p>
            <a:pPr algn="ctr" defTabSz="914400">
              <a:defRPr/>
            </a:pPr>
            <a:r>
              <a:rPr lang="en-US" sz="1600" b="1" kern="0" dirty="0">
                <a:solidFill>
                  <a:srgbClr val="363636"/>
                </a:solidFill>
                <a:latin typeface="Arial" panose="020B0604020202020204" pitchFamily="34" charset="0"/>
                <a:cs typeface="Arial" panose="020B0604020202020204" pitchFamily="34" charset="0"/>
              </a:rPr>
              <a:t>Columbine High School</a:t>
            </a:r>
          </a:p>
        </p:txBody>
      </p:sp>
      <p:pic>
        <p:nvPicPr>
          <p:cNvPr id="87" name="Red Circle" descr="6 minutes response time at the Washington Navy Yard incid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600" y="1076349"/>
            <a:ext cx="1758625" cy="1842702"/>
          </a:xfrm>
          <a:prstGeom prst="rect">
            <a:avLst/>
          </a:prstGeom>
        </p:spPr>
      </p:pic>
      <p:sp>
        <p:nvSpPr>
          <p:cNvPr id="85" name="6"/>
          <p:cNvSpPr txBox="1"/>
          <p:nvPr/>
        </p:nvSpPr>
        <p:spPr>
          <a:xfrm>
            <a:off x="7418768" y="1516252"/>
            <a:ext cx="966902" cy="892552"/>
          </a:xfrm>
          <a:prstGeom prst="rect">
            <a:avLst/>
          </a:prstGeom>
          <a:noFill/>
        </p:spPr>
        <p:txBody>
          <a:bodyPr wrap="square" rtlCol="0">
            <a:spAutoFit/>
          </a:bodyPr>
          <a:lstStyle/>
          <a:p>
            <a:pPr algn="ctr" defTabSz="914400">
              <a:defRPr/>
            </a:pPr>
            <a:r>
              <a:rPr lang="en-US" sz="3600" b="1" kern="0" dirty="0">
                <a:solidFill>
                  <a:sysClr val="windowText" lastClr="000000"/>
                </a:solidFill>
              </a:rPr>
              <a:t>6</a:t>
            </a:r>
          </a:p>
          <a:p>
            <a:pPr algn="ctr" defTabSz="914400">
              <a:defRPr/>
            </a:pPr>
            <a:r>
              <a:rPr lang="en-US" sz="1600" kern="0" dirty="0">
                <a:solidFill>
                  <a:sysClr val="windowText" lastClr="000000"/>
                </a:solidFill>
              </a:rPr>
              <a:t>min</a:t>
            </a:r>
          </a:p>
        </p:txBody>
      </p:sp>
      <p:sp>
        <p:nvSpPr>
          <p:cNvPr id="69" name="Washington Navy Yard"/>
          <p:cNvSpPr txBox="1"/>
          <p:nvPr/>
        </p:nvSpPr>
        <p:spPr>
          <a:xfrm>
            <a:off x="7230446" y="2889578"/>
            <a:ext cx="1564779" cy="584775"/>
          </a:xfrm>
          <a:prstGeom prst="rect">
            <a:avLst/>
          </a:prstGeom>
          <a:noFill/>
        </p:spPr>
        <p:txBody>
          <a:bodyPr wrap="square" rtlCol="0">
            <a:spAutoFit/>
          </a:bodyPr>
          <a:lstStyle/>
          <a:p>
            <a:pPr algn="ctr" defTabSz="914400">
              <a:defRPr/>
            </a:pPr>
            <a:r>
              <a:rPr lang="en-US" sz="1600" b="1" kern="0" dirty="0">
                <a:solidFill>
                  <a:srgbClr val="363636"/>
                </a:solidFill>
                <a:latin typeface="Arial" panose="020B0604020202020204" pitchFamily="34" charset="0"/>
                <a:cs typeface="Arial" panose="020B0604020202020204" pitchFamily="34" charset="0"/>
              </a:rPr>
              <a:t>Washington Navy Yard</a:t>
            </a:r>
            <a:endParaRPr lang="en-US" b="1" kern="0" dirty="0">
              <a:solidFill>
                <a:sysClr val="windowText" lastClr="000000"/>
              </a:solidFill>
              <a:latin typeface="Arial" panose="020B0604020202020204" pitchFamily="34" charset="0"/>
              <a:cs typeface="Arial" panose="020B0604020202020204" pitchFamily="34" charset="0"/>
            </a:endParaRPr>
          </a:p>
        </p:txBody>
      </p:sp>
      <p:sp>
        <p:nvSpPr>
          <p:cNvPr id="63" name="Red Rectangle" descr="Red background fade behind the Aurora Theater bar graph."/>
          <p:cNvSpPr/>
          <p:nvPr/>
        </p:nvSpPr>
        <p:spPr>
          <a:xfrm>
            <a:off x="204792" y="2986087"/>
            <a:ext cx="1980297" cy="3145191"/>
          </a:xfrm>
          <a:prstGeom prst="rect">
            <a:avLst/>
          </a:prstGeom>
          <a:gradFill flip="none" rotWithShape="1">
            <a:gsLst>
              <a:gs pos="100000">
                <a:schemeClr val="accent2">
                  <a:lumMod val="40000"/>
                  <a:lumOff val="60000"/>
                </a:schemeClr>
              </a:gs>
              <a:gs pos="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endParaRPr>
          </a:p>
        </p:txBody>
      </p:sp>
      <p:sp>
        <p:nvSpPr>
          <p:cNvPr id="64" name="Red Rectangle" descr="Red background fade behind the Tucson Safeway bar graph."/>
          <p:cNvSpPr/>
          <p:nvPr/>
        </p:nvSpPr>
        <p:spPr>
          <a:xfrm>
            <a:off x="2525281" y="2688361"/>
            <a:ext cx="1915735" cy="3302387"/>
          </a:xfrm>
          <a:prstGeom prst="rect">
            <a:avLst/>
          </a:prstGeom>
          <a:gradFill flip="none" rotWithShape="1">
            <a:gsLst>
              <a:gs pos="100000">
                <a:schemeClr val="accent2">
                  <a:lumMod val="40000"/>
                  <a:lumOff val="60000"/>
                </a:schemeClr>
              </a:gs>
              <a:gs pos="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endParaRPr>
          </a:p>
        </p:txBody>
      </p:sp>
      <p:sp>
        <p:nvSpPr>
          <p:cNvPr id="65" name="Red Rectangle" descr="Red background fade behind the Columbine High School bar graph."/>
          <p:cNvSpPr/>
          <p:nvPr/>
        </p:nvSpPr>
        <p:spPr>
          <a:xfrm>
            <a:off x="4773367" y="2777689"/>
            <a:ext cx="1838292" cy="3033531"/>
          </a:xfrm>
          <a:prstGeom prst="rect">
            <a:avLst/>
          </a:prstGeom>
          <a:gradFill flip="none" rotWithShape="1">
            <a:gsLst>
              <a:gs pos="100000">
                <a:schemeClr val="accent2">
                  <a:lumMod val="40000"/>
                  <a:lumOff val="60000"/>
                </a:schemeClr>
              </a:gs>
              <a:gs pos="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endParaRPr>
          </a:p>
        </p:txBody>
      </p:sp>
      <p:sp>
        <p:nvSpPr>
          <p:cNvPr id="66" name="Red Rectangle" descr="Red background fade behind the Washington Navy Yard bar graph."/>
          <p:cNvSpPr/>
          <p:nvPr/>
        </p:nvSpPr>
        <p:spPr>
          <a:xfrm>
            <a:off x="6980993" y="2754516"/>
            <a:ext cx="1954935" cy="3035432"/>
          </a:xfrm>
          <a:prstGeom prst="rect">
            <a:avLst/>
          </a:prstGeom>
          <a:gradFill flip="none" rotWithShape="1">
            <a:gsLst>
              <a:gs pos="100000">
                <a:schemeClr val="accent2">
                  <a:lumMod val="40000"/>
                  <a:lumOff val="60000"/>
                </a:schemeClr>
              </a:gs>
              <a:gs pos="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kern="0">
              <a:solidFill>
                <a:sysClr val="windowText" lastClr="000000"/>
              </a:solidFill>
            </a:endParaRPr>
          </a:p>
        </p:txBody>
      </p:sp>
      <p:graphicFrame>
        <p:nvGraphicFramePr>
          <p:cNvPr id="77" name="Smart Art Chart" descr="This is a graph that shows the incident response time for law enforcement as well as the number of people who either died or were wounded at four different shootings – the Aurora Theater shooting, the Tuscon Safeway shooting, the Columbine High School shooting and the Washington Navy Yard Shooting. The Aurora Theater shooting resulted in 12 dead and 70 wounded and it took law enforcement 1.5 minutes to respond. The Tuscon Safeway shooting resulted in 6 dead and 14 wounded and law enforcement responded in 2 minutes. The Columbine High School Shooting resulted in 13 dead and 24 wounded and it took law enforcement 3 minutes to respond. The Washington Navy Yard shooting resulted in 12 dead and 7 wounded and it took law enforcement 6 minutes to respond.&#10;"/>
          <p:cNvGraphicFramePr>
            <a:graphicFrameLocks/>
          </p:cNvGraphicFramePr>
          <p:nvPr>
            <p:extLst>
              <p:ext uri="{D42A27DB-BD31-4B8C-83A1-F6EECF244321}">
                <p14:modId xmlns:p14="http://schemas.microsoft.com/office/powerpoint/2010/main" val="2964428283"/>
              </p:ext>
            </p:extLst>
          </p:nvPr>
        </p:nvGraphicFramePr>
        <p:xfrm>
          <a:off x="0" y="3302083"/>
          <a:ext cx="9144001" cy="2575832"/>
        </p:xfrm>
        <a:graphic>
          <a:graphicData uri="http://schemas.openxmlformats.org/drawingml/2006/chart">
            <c:chart xmlns:c="http://schemas.openxmlformats.org/drawingml/2006/chart" xmlns:r="http://schemas.openxmlformats.org/officeDocument/2006/relationships" r:id="rId4"/>
          </a:graphicData>
        </a:graphic>
      </p:graphicFrame>
      <p:sp>
        <p:nvSpPr>
          <p:cNvPr id="5" name="Chart Label"/>
          <p:cNvSpPr txBox="1"/>
          <p:nvPr/>
        </p:nvSpPr>
        <p:spPr>
          <a:xfrm>
            <a:off x="0" y="5799094"/>
            <a:ext cx="9159240" cy="338554"/>
          </a:xfrm>
          <a:prstGeom prst="rect">
            <a:avLst/>
          </a:prstGeom>
          <a:solidFill>
            <a:srgbClr val="B0B1B3"/>
          </a:solidFill>
        </p:spPr>
        <p:txBody>
          <a:bodyPr wrap="square" rtlCol="0" anchor="ctr">
            <a:spAutoFit/>
          </a:bodyPr>
          <a:lstStyle/>
          <a:p>
            <a:pPr algn="ctr" defTabSz="914400">
              <a:defRPr/>
            </a:pPr>
            <a:r>
              <a:rPr lang="en-US" sz="1600" b="1" kern="0" dirty="0">
                <a:solidFill>
                  <a:sysClr val="windowText" lastClr="000000"/>
                </a:solidFill>
                <a:latin typeface="Arial" panose="020B0604020202020204" pitchFamily="34" charset="0"/>
                <a:cs typeface="Arial" panose="020B0604020202020204" pitchFamily="34" charset="0"/>
              </a:rPr>
              <a:t>60% of Active Shooter incidents end before the police arrive—FBI</a:t>
            </a:r>
          </a:p>
        </p:txBody>
      </p:sp>
      <p:graphicFrame>
        <p:nvGraphicFramePr>
          <p:cNvPr id="80"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975477070"/>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79" name="Slide Number "/>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2</a:t>
            </a:fld>
            <a:endParaRPr lang="en-US" sz="1800" b="1" kern="0" dirty="0">
              <a:solidFill>
                <a:srgbClr val="F8F8F8"/>
              </a:solidFill>
            </a:endParaRPr>
          </a:p>
        </p:txBody>
      </p:sp>
    </p:spTree>
    <p:extLst>
      <p:ext uri="{BB962C8B-B14F-4D97-AF65-F5344CB8AC3E}">
        <p14:creationId xmlns:p14="http://schemas.microsoft.com/office/powerpoint/2010/main" val="3023316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 y="-136060"/>
            <a:ext cx="7886700" cy="1325563"/>
          </a:xfrm>
        </p:spPr>
        <p:txBody>
          <a:bodyPr>
            <a:normAutofit/>
          </a:bodyPr>
          <a:lstStyle/>
          <a:p>
            <a:pPr algn="ctr"/>
            <a:r>
              <a:rPr lang="en-US" sz="4200" b="1" dirty="0">
                <a:solidFill>
                  <a:schemeClr val="bg1"/>
                </a:solidFill>
                <a:effectLst>
                  <a:outerShdw blurRad="38100" dist="38100" dir="2700000" algn="tl">
                    <a:srgbClr val="000000">
                      <a:alpha val="43137"/>
                    </a:srgbClr>
                  </a:outerShdw>
                </a:effectLst>
                <a:latin typeface="Times New Roman"/>
                <a:cs typeface="Times New Roman"/>
              </a:rPr>
              <a:t>Break </a:t>
            </a:r>
          </a:p>
        </p:txBody>
      </p:sp>
      <p:pic>
        <p:nvPicPr>
          <p:cNvPr id="8" name="Coffee Picture" descr="An image of a steaming cup of coffee sitting on top of some coffee bean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64" y="1498024"/>
            <a:ext cx="7298871" cy="4120119"/>
          </a:xfrm>
          <a:prstGeom prst="rect">
            <a:avLst/>
          </a:prstGeom>
          <a:ln>
            <a:noFill/>
          </a:ln>
          <a:effectLst>
            <a:outerShdw blurRad="292100" dist="139700" dir="2700000" algn="tl" rotWithShape="0">
              <a:srgbClr val="333333">
                <a:alpha val="65000"/>
              </a:srgbClr>
            </a:outerShdw>
          </a:effectLst>
        </p:spPr>
      </p:pic>
      <p:sp>
        <p:nvSpPr>
          <p:cNvPr id="6"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20</a:t>
            </a:fld>
            <a:endParaRPr lang="en-US" sz="1800" b="1" kern="0" dirty="0">
              <a:solidFill>
                <a:srgbClr val="F8F8F8"/>
              </a:solidFill>
            </a:endParaRPr>
          </a:p>
        </p:txBody>
      </p:sp>
    </p:spTree>
    <p:extLst>
      <p:ext uri="{BB962C8B-B14F-4D97-AF65-F5344CB8AC3E}">
        <p14:creationId xmlns:p14="http://schemas.microsoft.com/office/powerpoint/2010/main" val="2288453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0" y="0"/>
            <a:ext cx="9144000" cy="1013460"/>
          </a:xfrm>
        </p:spPr>
        <p:txBody>
          <a:bodyPr anchor="ctr"/>
          <a:lstStyle/>
          <a:p>
            <a:pPr>
              <a:defRPr/>
            </a:pPr>
            <a:r>
              <a:rPr lang="en-US" sz="4200" b="1" kern="0" dirty="0">
                <a:solidFill>
                  <a:srgbClr val="F8F8F8"/>
                </a:solidFill>
                <a:effectLst>
                  <a:outerShdw blurRad="38100" dist="38100" dir="2700000" algn="tl">
                    <a:srgbClr val="000000">
                      <a:alpha val="43137"/>
                    </a:srgbClr>
                  </a:outerShdw>
                </a:effectLst>
                <a:latin typeface="Times New Roman"/>
                <a:cs typeface="Times New Roman"/>
              </a:rPr>
              <a:t>Situational Awareness</a:t>
            </a:r>
          </a:p>
        </p:txBody>
      </p:sp>
      <p:pic>
        <p:nvPicPr>
          <p:cNvPr id="2" name="Last Words - Calm and Communicate-SD 480p.wmv" descr="This is a video of Chris Wood, a hostage of the Discovery building hostage situation. He speaks about the benefits of staying calm and communicating while being a hostage to a gunman. &#10;&#10;For the transcript of this video, please see the Supplemental Mater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28"/>
            <a:ext cx="9144000" cy="5035550"/>
          </a:xfrm>
          <a:prstGeom prst="rect">
            <a:avLst/>
          </a:prstGeom>
        </p:spPr>
      </p:pic>
      <p:graphicFrame>
        <p:nvGraphicFramePr>
          <p:cNvPr id="7"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515432017"/>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3</a:t>
            </a:fld>
            <a:endParaRPr lang="en-US" sz="1800" b="1" kern="0" dirty="0">
              <a:solidFill>
                <a:srgbClr val="F8F8F8"/>
              </a:solidFill>
            </a:endParaRPr>
          </a:p>
        </p:txBody>
      </p:sp>
    </p:spTree>
    <p:extLst>
      <p:ext uri="{BB962C8B-B14F-4D97-AF65-F5344CB8AC3E}">
        <p14:creationId xmlns:p14="http://schemas.microsoft.com/office/powerpoint/2010/main" val="343938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0" y="0"/>
            <a:ext cx="9144000" cy="1013460"/>
          </a:xfrm>
        </p:spPr>
        <p:txBody>
          <a:bodyPr anchor="ctr"/>
          <a:lstStyle/>
          <a:p>
            <a:pPr>
              <a:defRPr/>
            </a:pPr>
            <a:r>
              <a:rPr lang="en-US" sz="4200" b="1" kern="0" dirty="0">
                <a:solidFill>
                  <a:srgbClr val="F8F8F8"/>
                </a:solidFill>
                <a:effectLst>
                  <a:outerShdw blurRad="38100" dist="38100" dir="2700000" algn="tl">
                    <a:srgbClr val="000000">
                      <a:alpha val="43137"/>
                    </a:srgbClr>
                  </a:outerShdw>
                </a:effectLst>
                <a:latin typeface="Times New Roman"/>
                <a:cs typeface="Times New Roman"/>
              </a:rPr>
              <a:t>Law Enforcement Priorities</a:t>
            </a:r>
          </a:p>
        </p:txBody>
      </p:sp>
      <p:pic>
        <p:nvPicPr>
          <p:cNvPr id="10" name="SWAT Vehicle Picture" descr="This is a picture of a SWAT armored vehicle. "/>
          <p:cNvPicPr>
            <a:picLocks noChangeAspect="1"/>
          </p:cNvPicPr>
          <p:nvPr/>
        </p:nvPicPr>
        <p:blipFill rotWithShape="1">
          <a:blip r:embed="rId3"/>
          <a:srcRect b="50666"/>
          <a:stretch/>
        </p:blipFill>
        <p:spPr>
          <a:xfrm>
            <a:off x="844948" y="1364208"/>
            <a:ext cx="4128959" cy="2652281"/>
          </a:xfrm>
          <a:prstGeom prst="rect">
            <a:avLst/>
          </a:prstGeom>
          <a:ln>
            <a:noFill/>
          </a:ln>
          <a:effectLst>
            <a:outerShdw blurRad="292100" dist="139700" dir="2700000" algn="tl" rotWithShape="0">
              <a:srgbClr val="333333">
                <a:alpha val="65000"/>
              </a:srgbClr>
            </a:outerShdw>
          </a:effectLst>
        </p:spPr>
      </p:pic>
      <p:pic>
        <p:nvPicPr>
          <p:cNvPr id="11" name="Officer Picture" descr="This is a picture of a police officer talking on his handheld radi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01942" y="1296710"/>
            <a:ext cx="2622781" cy="2768969"/>
          </a:xfrm>
          <a:prstGeom prst="rect">
            <a:avLst/>
          </a:prstGeom>
          <a:ln>
            <a:noFill/>
          </a:ln>
          <a:effectLst>
            <a:outerShdw blurRad="292100" dist="139700" dir="2700000" algn="tl" rotWithShape="0">
              <a:srgbClr val="333333">
                <a:alpha val="65000"/>
              </a:srgbClr>
            </a:outerShdw>
          </a:effectLst>
          <a:extLst/>
        </p:spPr>
      </p:pic>
      <p:graphicFrame>
        <p:nvGraphicFramePr>
          <p:cNvPr id="12" name="Smart Art Diagram" descr="Four boxes going left to right with arrows between them:&#10;&#10;- Protect Lives and Eliminate Threats&#10;- Manage the Incident&#10;- Participate in Unified Command&#10;- Secure Scene/Conduct Investigation"/>
          <p:cNvGraphicFramePr>
            <a:graphicFrameLocks/>
          </p:cNvGraphicFramePr>
          <p:nvPr>
            <p:extLst>
              <p:ext uri="{D42A27DB-BD31-4B8C-83A1-F6EECF244321}">
                <p14:modId xmlns:p14="http://schemas.microsoft.com/office/powerpoint/2010/main" val="4147601309"/>
              </p:ext>
            </p:extLst>
          </p:nvPr>
        </p:nvGraphicFramePr>
        <p:xfrm>
          <a:off x="1019277" y="4353818"/>
          <a:ext cx="7105446" cy="15278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628098885"/>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4</a:t>
            </a:fld>
            <a:endParaRPr lang="en-US" sz="1800" b="1" kern="0" dirty="0">
              <a:solidFill>
                <a:srgbClr val="F8F8F8"/>
              </a:solidFill>
            </a:endParaRPr>
          </a:p>
        </p:txBody>
      </p:sp>
    </p:spTree>
    <p:extLst>
      <p:ext uri="{BB962C8B-B14F-4D97-AF65-F5344CB8AC3E}">
        <p14:creationId xmlns:p14="http://schemas.microsoft.com/office/powerpoint/2010/main" val="330508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0" y="0"/>
            <a:ext cx="9144000" cy="1013460"/>
          </a:xfrm>
        </p:spPr>
        <p:txBody>
          <a:bodyPr anchor="ctr"/>
          <a:lstStyle/>
          <a:p>
            <a:pPr>
              <a:defRPr/>
            </a:pPr>
            <a:r>
              <a:rPr lang="en-US" sz="4200" b="1" kern="0" dirty="0">
                <a:solidFill>
                  <a:srgbClr val="F8F8F8"/>
                </a:solidFill>
                <a:effectLst>
                  <a:outerShdw blurRad="38100" dist="38100" dir="2700000" algn="tl">
                    <a:srgbClr val="000000">
                      <a:alpha val="43137"/>
                    </a:srgbClr>
                  </a:outerShdw>
                </a:effectLst>
                <a:latin typeface="Times New Roman"/>
                <a:cs typeface="Times New Roman"/>
              </a:rPr>
              <a:t>The First Minutes </a:t>
            </a:r>
          </a:p>
        </p:txBody>
      </p:sp>
      <p:pic>
        <p:nvPicPr>
          <p:cNvPr id="2" name="Baker Preparedness-HD 1080p-SD 480p.wmv" descr="This video is of interviewees describing the first minutes of an active shooter incident. &#10;&#10;Sergeant Baker is with the Howard County, MD police, referring to preparedness actions developed with the Columbia Mall prior to an active shooter incident. &#10;&#10;For the transcript of this video, please see the Supplemental Mater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027"/>
            <a:ext cx="9144000" cy="5046840"/>
          </a:xfrm>
          <a:prstGeom prst="rect">
            <a:avLst/>
          </a:prstGeom>
        </p:spPr>
      </p:pic>
      <p:graphicFrame>
        <p:nvGraphicFramePr>
          <p:cNvPr id="7"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160907651"/>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5</a:t>
            </a:fld>
            <a:endParaRPr lang="en-US" sz="1800" b="1" kern="0" dirty="0">
              <a:solidFill>
                <a:srgbClr val="F8F8F8"/>
              </a:solidFill>
            </a:endParaRPr>
          </a:p>
        </p:txBody>
      </p:sp>
    </p:spTree>
    <p:extLst>
      <p:ext uri="{BB962C8B-B14F-4D97-AF65-F5344CB8AC3E}">
        <p14:creationId xmlns:p14="http://schemas.microsoft.com/office/powerpoint/2010/main" val="2187005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0" y="0"/>
            <a:ext cx="9144000" cy="1013460"/>
          </a:xfrm>
        </p:spPr>
        <p:txBody>
          <a:bodyPr anchor="ctr"/>
          <a:lstStyle/>
          <a:p>
            <a:r>
              <a:rPr lang="en-US" sz="4200" b="1" dirty="0">
                <a:solidFill>
                  <a:schemeClr val="bg1"/>
                </a:solidFill>
                <a:effectLst>
                  <a:outerShdw blurRad="50800" dist="38100" dir="5400000" algn="t" rotWithShape="0">
                    <a:prstClr val="black">
                      <a:alpha val="40000"/>
                    </a:prstClr>
                  </a:outerShdw>
                </a:effectLst>
                <a:latin typeface="Times New Roman" charset="0"/>
                <a:ea typeface="Times New Roman" charset="0"/>
                <a:cs typeface="Times New Roman" charset="0"/>
              </a:rPr>
              <a:t>First Officers on the Scene</a:t>
            </a:r>
          </a:p>
        </p:txBody>
      </p:sp>
      <p:sp>
        <p:nvSpPr>
          <p:cNvPr id="9" name="Text Box"/>
          <p:cNvSpPr/>
          <p:nvPr/>
        </p:nvSpPr>
        <p:spPr>
          <a:xfrm>
            <a:off x="247650" y="1310043"/>
            <a:ext cx="8648700" cy="1569660"/>
          </a:xfrm>
          <a:prstGeom prst="rect">
            <a:avLst/>
          </a:prstGeom>
        </p:spPr>
        <p:txBody>
          <a:bodyPr wrap="square">
            <a:spAutoFit/>
          </a:bodyPr>
          <a:lstStyle/>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Their only job once on the scene is to go directly to the threat and eliminate it</a:t>
            </a:r>
          </a:p>
          <a:p>
            <a:pPr marL="285750"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Known as a Contact Team, FAST Team, and other designations; may be composed of multiple agencies</a:t>
            </a:r>
          </a:p>
        </p:txBody>
      </p:sp>
      <p:pic>
        <p:nvPicPr>
          <p:cNvPr id="3" name="Officers/Army Picture" descr="This is a picture of both SWAT and police officers conducting a floor sweep in an office buidling with long rifles."/>
          <p:cNvPicPr>
            <a:picLocks noChangeAspect="1"/>
          </p:cNvPicPr>
          <p:nvPr/>
        </p:nvPicPr>
        <p:blipFill>
          <a:blip r:embed="rId3"/>
          <a:stretch>
            <a:fillRect/>
          </a:stretch>
        </p:blipFill>
        <p:spPr>
          <a:xfrm>
            <a:off x="1712728" y="3047881"/>
            <a:ext cx="5718544" cy="2743438"/>
          </a:xfrm>
          <a:prstGeom prst="rect">
            <a:avLst/>
          </a:prstGeom>
          <a:ln>
            <a:noFill/>
          </a:ln>
          <a:effectLst>
            <a:outerShdw blurRad="292100" dist="139700" dir="2700000" algn="tl" rotWithShape="0">
              <a:srgbClr val="333333">
                <a:alpha val="65000"/>
              </a:srgbClr>
            </a:outerShdw>
          </a:effectLst>
        </p:spPr>
      </p:pic>
      <p:graphicFrame>
        <p:nvGraphicFramePr>
          <p:cNvPr id="7"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154965504"/>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6</a:t>
            </a:fld>
            <a:endParaRPr lang="en-US" sz="1800" b="1" kern="0" dirty="0">
              <a:solidFill>
                <a:srgbClr val="F8F8F8"/>
              </a:solidFill>
            </a:endParaRPr>
          </a:p>
        </p:txBody>
      </p:sp>
    </p:spTree>
    <p:extLst>
      <p:ext uri="{BB962C8B-B14F-4D97-AF65-F5344CB8AC3E}">
        <p14:creationId xmlns:p14="http://schemas.microsoft.com/office/powerpoint/2010/main" val="1842735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1040295"/>
          </a:xfrm>
        </p:spPr>
        <p:txBody>
          <a:bodyPr anchor="ctr"/>
          <a:lstStyle/>
          <a:p>
            <a:r>
              <a:rPr lang="en-US" sz="4200" b="1" dirty="0">
                <a:solidFill>
                  <a:schemeClr val="bg1"/>
                </a:solidFill>
                <a:effectLst>
                  <a:outerShdw blurRad="50800" dist="38100" dir="5400000" algn="t" rotWithShape="0">
                    <a:prstClr val="black">
                      <a:alpha val="40000"/>
                    </a:prstClr>
                  </a:outerShdw>
                </a:effectLst>
                <a:latin typeface="Times New Roman" charset="0"/>
                <a:ea typeface="Times New Roman" charset="0"/>
                <a:cs typeface="Times New Roman" charset="0"/>
              </a:rPr>
              <a:t>Integrated Rescue Task Force</a:t>
            </a:r>
          </a:p>
        </p:txBody>
      </p:sp>
      <p:sp>
        <p:nvSpPr>
          <p:cNvPr id="5" name="Text Box"/>
          <p:cNvSpPr>
            <a:spLocks noGrp="1"/>
          </p:cNvSpPr>
          <p:nvPr>
            <p:ph sz="half" idx="1"/>
          </p:nvPr>
        </p:nvSpPr>
        <p:spPr>
          <a:xfrm>
            <a:off x="223916" y="1253331"/>
            <a:ext cx="3886200" cy="4351338"/>
          </a:xfrm>
        </p:spPr>
        <p:txBody>
          <a:bodyPr>
            <a:normAutofit/>
          </a:bodyPr>
          <a:lstStyle/>
          <a:p>
            <a:pPr marL="0" indent="0">
              <a:buNone/>
            </a:pPr>
            <a:r>
              <a:rPr lang="en-US" b="1" u="sng" dirty="0">
                <a:latin typeface="Arial" charset="0"/>
                <a:ea typeface="Arial" charset="0"/>
                <a:cs typeface="Arial" charset="0"/>
              </a:rPr>
              <a:t>Goal</a:t>
            </a:r>
            <a:r>
              <a:rPr lang="en-US" dirty="0">
                <a:latin typeface="Arial" charset="0"/>
                <a:ea typeface="Arial" charset="0"/>
                <a:cs typeface="Arial" charset="0"/>
              </a:rPr>
              <a:t>: Provide rapid point of wounding medical care and rapid extrication to definitive care using law enforcement and EMS</a:t>
            </a:r>
          </a:p>
          <a:p>
            <a:pPr marL="0" indent="0">
              <a:buNone/>
            </a:pPr>
            <a:endParaRPr lang="en-US" dirty="0">
              <a:latin typeface="Arial" charset="0"/>
              <a:ea typeface="Arial" charset="0"/>
              <a:cs typeface="Arial" charset="0"/>
            </a:endParaRPr>
          </a:p>
          <a:p>
            <a:pPr marL="0" indent="0">
              <a:buNone/>
            </a:pPr>
            <a:r>
              <a:rPr lang="en-US" dirty="0">
                <a:latin typeface="Arial" charset="0"/>
                <a:ea typeface="Arial" charset="0"/>
                <a:cs typeface="Arial" charset="0"/>
              </a:rPr>
              <a:t>Four Primary Models</a:t>
            </a:r>
          </a:p>
          <a:p>
            <a:pPr lvl="1"/>
            <a:r>
              <a:rPr lang="en-US" dirty="0">
                <a:latin typeface="Arial" charset="0"/>
                <a:ea typeface="Arial" charset="0"/>
                <a:cs typeface="Arial" charset="0"/>
              </a:rPr>
              <a:t>Escorted Warm Zone</a:t>
            </a:r>
          </a:p>
          <a:p>
            <a:pPr lvl="1"/>
            <a:r>
              <a:rPr lang="en-US" dirty="0">
                <a:latin typeface="Arial" charset="0"/>
                <a:ea typeface="Arial" charset="0"/>
                <a:cs typeface="Arial" charset="0"/>
              </a:rPr>
              <a:t>Warm Corridor</a:t>
            </a:r>
          </a:p>
          <a:p>
            <a:pPr lvl="1"/>
            <a:r>
              <a:rPr lang="en-US" dirty="0">
                <a:latin typeface="Arial" charset="0"/>
                <a:ea typeface="Arial" charset="0"/>
                <a:cs typeface="Arial" charset="0"/>
              </a:rPr>
              <a:t>Police Rescue</a:t>
            </a:r>
          </a:p>
          <a:p>
            <a:pPr lvl="1"/>
            <a:r>
              <a:rPr lang="en-US" dirty="0">
                <a:latin typeface="Arial" charset="0"/>
                <a:ea typeface="Arial" charset="0"/>
                <a:cs typeface="Arial" charset="0"/>
              </a:rPr>
              <a:t>Cold/Protected Island</a:t>
            </a:r>
          </a:p>
        </p:txBody>
      </p:sp>
      <p:pic>
        <p:nvPicPr>
          <p:cNvPr id="6" name="Top Picture" descr="This is a picture of police in tactial gear walking inside of a building. "/>
          <p:cNvPicPr>
            <a:picLocks noChangeAspect="1"/>
          </p:cNvPicPr>
          <p:nvPr/>
        </p:nvPicPr>
        <p:blipFill rotWithShape="1">
          <a:blip r:embed="rId3" cstate="print"/>
          <a:srcRect l="467" t="10161" r="467" b="1384"/>
          <a:stretch/>
        </p:blipFill>
        <p:spPr bwMode="auto">
          <a:xfrm>
            <a:off x="4572000" y="1253331"/>
            <a:ext cx="4035972" cy="1986254"/>
          </a:xfrm>
          <a:prstGeom prst="rect">
            <a:avLst/>
          </a:prstGeom>
          <a:ln>
            <a:noFill/>
          </a:ln>
          <a:effectLst>
            <a:outerShdw blurRad="292100" dist="139700" dir="2700000" algn="tl" rotWithShape="0">
              <a:srgbClr val="333333">
                <a:alpha val="65000"/>
              </a:srgbClr>
            </a:outerShdw>
          </a:effectLst>
        </p:spPr>
      </p:pic>
      <p:pic>
        <p:nvPicPr>
          <p:cNvPr id="7" name="Bottom Picture" descr="This is a picture of police in tactial gear walking outside of a building. "/>
          <p:cNvPicPr>
            <a:picLocks noChangeAspect="1" noChangeArrowheads="1"/>
          </p:cNvPicPr>
          <p:nvPr/>
        </p:nvPicPr>
        <p:blipFill rotWithShape="1">
          <a:blip r:embed="rId4"/>
          <a:srcRect t="3543" r="1639" b="3226"/>
          <a:stretch/>
        </p:blipFill>
        <p:spPr bwMode="auto">
          <a:xfrm>
            <a:off x="4572000" y="3489473"/>
            <a:ext cx="4051263" cy="2115196"/>
          </a:xfrm>
          <a:prstGeom prst="rect">
            <a:avLst/>
          </a:prstGeom>
          <a:ln>
            <a:noFill/>
          </a:ln>
          <a:effectLst>
            <a:outerShdw blurRad="292100" dist="139700" dir="2700000" algn="tl" rotWithShape="0">
              <a:srgbClr val="333333">
                <a:alpha val="65000"/>
              </a:srgbClr>
            </a:outerShdw>
          </a:effectLst>
        </p:spPr>
      </p:pic>
      <p:graphicFrame>
        <p:nvGraphicFramePr>
          <p:cNvPr id="9"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345348841"/>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7</a:t>
            </a:fld>
            <a:endParaRPr lang="en-US" sz="1800" b="1" kern="0" dirty="0">
              <a:solidFill>
                <a:srgbClr val="F8F8F8"/>
              </a:solidFill>
            </a:endParaRPr>
          </a:p>
        </p:txBody>
      </p:sp>
    </p:spTree>
    <p:extLst>
      <p:ext uri="{BB962C8B-B14F-4D97-AF65-F5344CB8AC3E}">
        <p14:creationId xmlns:p14="http://schemas.microsoft.com/office/powerpoint/2010/main" val="725532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021079"/>
          </a:xfrm>
        </p:spPr>
        <p:txBody>
          <a:bodyPr anchor="ctr">
            <a:noAutofit/>
          </a:bodyPr>
          <a:lstStyle/>
          <a:p>
            <a:r>
              <a:rPr lang="en-US" sz="4200" b="1" dirty="0">
                <a:solidFill>
                  <a:schemeClr val="bg1"/>
                </a:solidFill>
                <a:effectLst>
                  <a:outerShdw blurRad="50800" dist="38100" dir="5400000" algn="t" rotWithShape="0">
                    <a:prstClr val="black">
                      <a:alpha val="40000"/>
                    </a:prstClr>
                  </a:outerShdw>
                </a:effectLst>
                <a:latin typeface="Times New Roman"/>
                <a:cs typeface="Times New Roman"/>
              </a:rPr>
              <a:t>Tactical Emergency Casualty Care</a:t>
            </a:r>
          </a:p>
        </p:txBody>
      </p:sp>
      <p:sp>
        <p:nvSpPr>
          <p:cNvPr id="4" name="Text Box Title"/>
          <p:cNvSpPr txBox="1"/>
          <p:nvPr/>
        </p:nvSpPr>
        <p:spPr>
          <a:xfrm>
            <a:off x="312420" y="1207372"/>
            <a:ext cx="7513320" cy="430887"/>
          </a:xfrm>
          <a:prstGeom prst="rect">
            <a:avLst/>
          </a:prstGeom>
          <a:noFill/>
        </p:spPr>
        <p:txBody>
          <a:bodyPr wrap="square" rtlCol="0" anchor="ctr">
            <a:spAutoFit/>
          </a:bodyPr>
          <a:lstStyle/>
          <a:p>
            <a:pPr lvl="0" defTabSz="914400">
              <a:spcBef>
                <a:spcPct val="20000"/>
              </a:spcBef>
            </a:pPr>
            <a:r>
              <a:rPr lang="en-US" sz="2200" b="1" u="sng" dirty="0">
                <a:solidFill>
                  <a:srgbClr val="363636"/>
                </a:solidFill>
                <a:latin typeface="Arial" charset="0"/>
                <a:ea typeface="Arial" charset="0"/>
                <a:cs typeface="Arial" charset="0"/>
              </a:rPr>
              <a:t>Civilian Medical Guidelines for High Threat Situations</a:t>
            </a:r>
            <a:endParaRPr lang="en-US" dirty="0"/>
          </a:p>
        </p:txBody>
      </p:sp>
      <p:sp>
        <p:nvSpPr>
          <p:cNvPr id="3" name="Text Box"/>
          <p:cNvSpPr>
            <a:spLocks noGrp="1"/>
          </p:cNvSpPr>
          <p:nvPr>
            <p:ph sz="half" idx="1"/>
          </p:nvPr>
        </p:nvSpPr>
        <p:spPr>
          <a:xfrm>
            <a:off x="190378" y="1638259"/>
            <a:ext cx="5677022" cy="4267241"/>
          </a:xfrm>
        </p:spPr>
        <p:txBody>
          <a:bodyPr anchor="ctr">
            <a:normAutofit/>
          </a:bodyPr>
          <a:lstStyle/>
          <a:p>
            <a:pPr marL="0" indent="168275">
              <a:buNone/>
            </a:pPr>
            <a:r>
              <a:rPr lang="en-US" dirty="0">
                <a:latin typeface="Arial" charset="0"/>
                <a:ea typeface="Arial" charset="0"/>
                <a:cs typeface="Arial" charset="0"/>
              </a:rPr>
              <a:t>“Run”</a:t>
            </a:r>
          </a:p>
          <a:p>
            <a:pPr lvl="1"/>
            <a:r>
              <a:rPr lang="en-US" dirty="0">
                <a:latin typeface="Arial" charset="0"/>
                <a:ea typeface="Arial" charset="0"/>
                <a:cs typeface="Arial" charset="0"/>
              </a:rPr>
              <a:t>Direct Threat/Hot Zone Care</a:t>
            </a:r>
          </a:p>
          <a:p>
            <a:pPr lvl="2"/>
            <a:r>
              <a:rPr lang="en-US" dirty="0">
                <a:latin typeface="Arial"/>
                <a:cs typeface="Arial"/>
              </a:rPr>
              <a:t>Okay to move someone in harm’s way</a:t>
            </a:r>
          </a:p>
          <a:p>
            <a:pPr lvl="2"/>
            <a:r>
              <a:rPr lang="en-US" dirty="0">
                <a:latin typeface="Arial"/>
                <a:cs typeface="Arial"/>
              </a:rPr>
              <a:t>Stop major bleeding with tourniquet</a:t>
            </a:r>
          </a:p>
          <a:p>
            <a:pPr marL="0" indent="168275">
              <a:buNone/>
            </a:pPr>
            <a:r>
              <a:rPr lang="en-US" dirty="0">
                <a:latin typeface="Arial" charset="0"/>
                <a:ea typeface="Arial" charset="0"/>
                <a:cs typeface="Arial" charset="0"/>
              </a:rPr>
              <a:t>“Hide” and No Threat</a:t>
            </a:r>
          </a:p>
          <a:p>
            <a:pPr lvl="1"/>
            <a:r>
              <a:rPr lang="en-US" dirty="0">
                <a:latin typeface="Arial" charset="0"/>
                <a:ea typeface="Arial" charset="0"/>
                <a:cs typeface="Arial" charset="0"/>
              </a:rPr>
              <a:t>Indirect Threat/Warm Zone Care</a:t>
            </a:r>
          </a:p>
          <a:p>
            <a:pPr lvl="2"/>
            <a:r>
              <a:rPr lang="en-US" dirty="0">
                <a:latin typeface="Arial"/>
                <a:cs typeface="Arial"/>
              </a:rPr>
              <a:t>Stop all bleeding</a:t>
            </a:r>
          </a:p>
          <a:p>
            <a:pPr lvl="2"/>
            <a:r>
              <a:rPr lang="en-US" dirty="0">
                <a:latin typeface="Arial"/>
                <a:cs typeface="Arial"/>
              </a:rPr>
              <a:t>Clear/Open the airway</a:t>
            </a:r>
          </a:p>
          <a:p>
            <a:pPr lvl="2"/>
            <a:r>
              <a:rPr lang="en-US" dirty="0">
                <a:latin typeface="Arial"/>
                <a:cs typeface="Arial"/>
              </a:rPr>
              <a:t>Cover holes in the chest</a:t>
            </a:r>
          </a:p>
          <a:p>
            <a:pPr lvl="2"/>
            <a:r>
              <a:rPr lang="en-US" dirty="0">
                <a:latin typeface="Arial"/>
                <a:cs typeface="Arial"/>
              </a:rPr>
              <a:t>Position and keep patient warm</a:t>
            </a:r>
          </a:p>
          <a:p>
            <a:pPr lvl="2"/>
            <a:r>
              <a:rPr lang="en-US" dirty="0">
                <a:latin typeface="Arial"/>
                <a:cs typeface="Arial"/>
              </a:rPr>
              <a:t>Comfort and reassure the patient</a:t>
            </a:r>
            <a:endParaRPr lang="en-US" dirty="0"/>
          </a:p>
        </p:txBody>
      </p:sp>
      <p:pic>
        <p:nvPicPr>
          <p:cNvPr id="5" name="Emergency Services Picture" descr="This is a picture of two emergency response officials helping a woman that is propped up  beside a police car."/>
          <p:cNvPicPr>
            <a:picLocks noChangeAspect="1" noChangeArrowheads="1"/>
          </p:cNvPicPr>
          <p:nvPr/>
        </p:nvPicPr>
        <p:blipFill>
          <a:blip r:embed="rId3"/>
          <a:srcRect/>
          <a:stretch>
            <a:fillRect/>
          </a:stretch>
        </p:blipFill>
        <p:spPr bwMode="auto">
          <a:xfrm>
            <a:off x="5867400" y="1824552"/>
            <a:ext cx="2958069" cy="3944092"/>
          </a:xfrm>
          <a:prstGeom prst="rect">
            <a:avLst/>
          </a:prstGeom>
          <a:ln>
            <a:noFill/>
          </a:ln>
          <a:effectLst>
            <a:outerShdw blurRad="292100" dist="139700" dir="2700000" algn="tl" rotWithShape="0">
              <a:srgbClr val="333333">
                <a:alpha val="65000"/>
              </a:srgbClr>
            </a:outerShdw>
          </a:effectLst>
        </p:spPr>
      </p:pic>
      <p:graphicFrame>
        <p:nvGraphicFramePr>
          <p:cNvPr id="9"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1858545340"/>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defTabSz="914400">
              <a:defRPr/>
            </a:pPr>
            <a:fld id="{56FE8A4B-AB2E-554E-B22A-A37F9BB0C36A}" type="slidenum">
              <a:rPr lang="en-US" sz="1800" b="1" kern="0" smtClean="0">
                <a:solidFill>
                  <a:srgbClr val="F8F8F8"/>
                </a:solidFill>
              </a:rPr>
              <a:pPr defTabSz="914400">
                <a:defRPr/>
              </a:pPr>
              <a:t>8</a:t>
            </a:fld>
            <a:endParaRPr lang="en-US" sz="1800" b="1" kern="0" dirty="0">
              <a:solidFill>
                <a:srgbClr val="F8F8F8"/>
              </a:solidFill>
            </a:endParaRPr>
          </a:p>
        </p:txBody>
      </p:sp>
    </p:spTree>
    <p:extLst>
      <p:ext uri="{BB962C8B-B14F-4D97-AF65-F5344CB8AC3E}">
        <p14:creationId xmlns:p14="http://schemas.microsoft.com/office/powerpoint/2010/main" val="3087968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cNvSpPr>
            <a:spLocks noGrp="1"/>
          </p:cNvSpPr>
          <p:nvPr>
            <p:ph type="title"/>
          </p:nvPr>
        </p:nvSpPr>
        <p:spPr>
          <a:xfrm>
            <a:off x="0" y="0"/>
            <a:ext cx="9144000" cy="1002101"/>
          </a:xfrm>
        </p:spPr>
        <p:txBody>
          <a:bodyPr anchor="ctr"/>
          <a:lstStyle/>
          <a:p>
            <a:r>
              <a:rPr lang="en-US" sz="4200" b="1" dirty="0">
                <a:solidFill>
                  <a:schemeClr val="bg1"/>
                </a:solidFill>
                <a:effectLst>
                  <a:outerShdw blurRad="50800" dist="38100" dir="5400000" algn="t" rotWithShape="0">
                    <a:prstClr val="black">
                      <a:alpha val="40000"/>
                    </a:prstClr>
                  </a:outerShdw>
                </a:effectLst>
                <a:latin typeface="Times New Roman" charset="0"/>
                <a:ea typeface="Times New Roman" charset="0"/>
                <a:cs typeface="Times New Roman" charset="0"/>
              </a:rPr>
              <a:t>UC Santa Barbara: 5/23/14</a:t>
            </a:r>
          </a:p>
        </p:txBody>
      </p:sp>
      <p:graphicFrame>
        <p:nvGraphicFramePr>
          <p:cNvPr id="11" name="Smart Art Diagram" descr="This image is a grid for the UC Santa Barbara shooting incident from May 23, 2014 that included socially isolated, but multiple scenes.&#10;&#10;Top left: Picture of the UC Santa Barbara Campus.&#10;Top right: Information on the shooter.&#10;Bottom left: Lessons learned, such as driving and shooting which created concern about multiple shooters.&#10;Bottom right: Picture of a Santa Barbara Police Car with a police man walking near the scene of the incident. "/>
          <p:cNvGraphicFramePr>
            <a:graphicFrameLocks noGrp="1"/>
          </p:cNvGraphicFramePr>
          <p:nvPr>
            <p:ph idx="1"/>
            <p:extLst>
              <p:ext uri="{D42A27DB-BD31-4B8C-83A1-F6EECF244321}">
                <p14:modId xmlns:p14="http://schemas.microsoft.com/office/powerpoint/2010/main" val="4169632956"/>
              </p:ext>
            </p:extLst>
          </p:nvPr>
        </p:nvGraphicFramePr>
        <p:xfrm>
          <a:off x="78768" y="1071486"/>
          <a:ext cx="8986464" cy="502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Text Box"/>
          <p:cNvSpPr txBox="1"/>
          <p:nvPr/>
        </p:nvSpPr>
        <p:spPr>
          <a:xfrm>
            <a:off x="4792926" y="1337971"/>
            <a:ext cx="4236774" cy="1862048"/>
          </a:xfrm>
          <a:prstGeom prst="rect">
            <a:avLst/>
          </a:prstGeom>
          <a:noFill/>
        </p:spPr>
        <p:txBody>
          <a:bodyPr wrap="square" rtlCol="0">
            <a:spAutoFit/>
          </a:bodyPr>
          <a:lstStyle/>
          <a:p>
            <a:pPr defTabSz="914400">
              <a:spcAft>
                <a:spcPts val="600"/>
              </a:spcAft>
            </a:pPr>
            <a:r>
              <a:rPr lang="en-US" sz="2000" b="1" i="1" dirty="0">
                <a:solidFill>
                  <a:srgbClr val="F8F8F8"/>
                </a:solidFill>
                <a:latin typeface="Arial" charset="0"/>
                <a:ea typeface="Arial" charset="0"/>
                <a:cs typeface="Arial" charset="0"/>
                <a:sym typeface="Arial"/>
                <a:rtl val="0"/>
              </a:rPr>
              <a:t>Shooter</a:t>
            </a:r>
            <a:r>
              <a:rPr lang="en-US" sz="2000" dirty="0">
                <a:solidFill>
                  <a:srgbClr val="F8F8F8"/>
                </a:solidFill>
                <a:latin typeface="Arial" charset="0"/>
                <a:ea typeface="Arial" charset="0"/>
                <a:cs typeface="Arial" charset="0"/>
                <a:sym typeface="Arial"/>
                <a:rtl val="0"/>
              </a:rPr>
              <a:t>: Elliot Rodger, 22 y/o</a:t>
            </a:r>
          </a:p>
          <a:p>
            <a:pPr defTabSz="914400">
              <a:spcAft>
                <a:spcPts val="600"/>
              </a:spcAft>
            </a:pPr>
            <a:r>
              <a:rPr lang="en-US" sz="2000" b="1" i="1" dirty="0">
                <a:solidFill>
                  <a:srgbClr val="F8F8F8"/>
                </a:solidFill>
                <a:latin typeface="Arial" charset="0"/>
                <a:ea typeface="Arial" charset="0"/>
                <a:cs typeface="Arial" charset="0"/>
                <a:sym typeface="Arial"/>
                <a:rtl val="0"/>
              </a:rPr>
              <a:t>Casualties</a:t>
            </a:r>
            <a:r>
              <a:rPr lang="en-US" sz="2000" dirty="0">
                <a:solidFill>
                  <a:srgbClr val="F8F8F8"/>
                </a:solidFill>
                <a:latin typeface="Arial" charset="0"/>
                <a:ea typeface="Arial" charset="0"/>
                <a:cs typeface="Arial" charset="0"/>
                <a:sym typeface="Arial"/>
                <a:rtl val="0"/>
              </a:rPr>
              <a:t>: 6 killed, 13 wounded</a:t>
            </a:r>
          </a:p>
          <a:p>
            <a:pPr defTabSz="914400">
              <a:spcAft>
                <a:spcPts val="600"/>
              </a:spcAft>
            </a:pPr>
            <a:r>
              <a:rPr lang="en-US" sz="2000" b="1" i="1" dirty="0">
                <a:solidFill>
                  <a:srgbClr val="F8F8F8"/>
                </a:solidFill>
                <a:latin typeface="Arial" charset="0"/>
                <a:ea typeface="Arial" charset="0"/>
                <a:cs typeface="Arial" charset="0"/>
                <a:sym typeface="Arial"/>
                <a:rtl val="0"/>
              </a:rPr>
              <a:t>Weapons</a:t>
            </a:r>
            <a:r>
              <a:rPr lang="en-US" sz="2000" dirty="0">
                <a:solidFill>
                  <a:srgbClr val="F8F8F8"/>
                </a:solidFill>
                <a:latin typeface="Arial" charset="0"/>
                <a:ea typeface="Arial" charset="0"/>
                <a:cs typeface="Arial" charset="0"/>
                <a:sym typeface="Arial"/>
                <a:rtl val="0"/>
              </a:rPr>
              <a:t>: knife, handguns, vehicle</a:t>
            </a:r>
          </a:p>
          <a:p>
            <a:pPr defTabSz="914400">
              <a:spcAft>
                <a:spcPts val="600"/>
              </a:spcAft>
            </a:pPr>
            <a:r>
              <a:rPr lang="en-US" sz="2000" b="1" i="1" dirty="0">
                <a:solidFill>
                  <a:srgbClr val="F8F8F8"/>
                </a:solidFill>
                <a:latin typeface="Arial" charset="0"/>
                <a:ea typeface="Arial" charset="0"/>
                <a:cs typeface="Arial" charset="0"/>
                <a:sym typeface="Arial"/>
                <a:rtl val="0"/>
              </a:rPr>
              <a:t>Outcome</a:t>
            </a:r>
            <a:r>
              <a:rPr lang="en-US" sz="2000" dirty="0">
                <a:solidFill>
                  <a:srgbClr val="F8F8F8"/>
                </a:solidFill>
                <a:latin typeface="Arial" charset="0"/>
                <a:ea typeface="Arial" charset="0"/>
                <a:cs typeface="Arial" charset="0"/>
                <a:sym typeface="Arial"/>
                <a:rtl val="0"/>
              </a:rPr>
              <a:t>: Shooter committed suicide</a:t>
            </a:r>
            <a:endParaRPr lang="en-US" sz="2000" dirty="0">
              <a:solidFill>
                <a:srgbClr val="363636"/>
              </a:solidFill>
            </a:endParaRPr>
          </a:p>
        </p:txBody>
      </p:sp>
      <p:sp>
        <p:nvSpPr>
          <p:cNvPr id="12" name="Left Text Box"/>
          <p:cNvSpPr txBox="1"/>
          <p:nvPr/>
        </p:nvSpPr>
        <p:spPr>
          <a:xfrm>
            <a:off x="551152" y="4217374"/>
            <a:ext cx="3596192" cy="1477328"/>
          </a:xfrm>
          <a:prstGeom prst="rect">
            <a:avLst/>
          </a:prstGeom>
          <a:noFill/>
        </p:spPr>
        <p:txBody>
          <a:bodyPr wrap="square" rtlCol="0">
            <a:spAutoFit/>
          </a:bodyPr>
          <a:lstStyle/>
          <a:p>
            <a:pPr marL="342900" indent="-342900" defTabSz="914400">
              <a:spcAft>
                <a:spcPts val="600"/>
              </a:spcAft>
              <a:buFont typeface="Wingdings" panose="05000000000000000000" pitchFamily="2" charset="2"/>
              <a:buChar char="§"/>
            </a:pPr>
            <a:r>
              <a:rPr lang="en-US" sz="2000" dirty="0">
                <a:solidFill>
                  <a:srgbClr val="F8F8F8"/>
                </a:solidFill>
                <a:latin typeface="Arial" charset="0"/>
                <a:ea typeface="Arial" charset="0"/>
                <a:cs typeface="Arial" charset="0"/>
              </a:rPr>
              <a:t>Numerous prior indicators</a:t>
            </a:r>
          </a:p>
          <a:p>
            <a:pPr marL="342900" indent="-342900" defTabSz="914400">
              <a:spcAft>
                <a:spcPts val="600"/>
              </a:spcAft>
              <a:buFont typeface="Wingdings" panose="05000000000000000000" pitchFamily="2" charset="2"/>
              <a:buChar char="§"/>
            </a:pPr>
            <a:r>
              <a:rPr lang="en-US" sz="2000" dirty="0">
                <a:solidFill>
                  <a:srgbClr val="F8F8F8"/>
                </a:solidFill>
                <a:latin typeface="Arial" charset="0"/>
                <a:ea typeface="Arial" charset="0"/>
                <a:cs typeface="Arial" charset="0"/>
              </a:rPr>
              <a:t>Driving and shooting</a:t>
            </a:r>
          </a:p>
          <a:p>
            <a:pPr marL="342900" indent="-342900" defTabSz="914400">
              <a:spcAft>
                <a:spcPts val="600"/>
              </a:spcAft>
              <a:buFont typeface="Wingdings" panose="05000000000000000000" pitchFamily="2" charset="2"/>
              <a:buChar char="§"/>
            </a:pPr>
            <a:r>
              <a:rPr lang="en-US" sz="2000" dirty="0">
                <a:solidFill>
                  <a:srgbClr val="F8F8F8"/>
                </a:solidFill>
                <a:latin typeface="Arial" charset="0"/>
                <a:ea typeface="Arial" charset="0"/>
                <a:cs typeface="Arial" charset="0"/>
              </a:rPr>
              <a:t>Concern about multiple shooters</a:t>
            </a:r>
          </a:p>
        </p:txBody>
      </p:sp>
      <p:graphicFrame>
        <p:nvGraphicFramePr>
          <p:cNvPr id="9" name="Placeholder Table" descr="This table indicates the current step of the Active Shooter Preparedness plan. The step &quot;Response&quot; is currently highlighted. "/>
          <p:cNvGraphicFramePr>
            <a:graphicFrameLocks noGrp="1"/>
          </p:cNvGraphicFramePr>
          <p:nvPr>
            <p:extLst>
              <p:ext uri="{D42A27DB-BD31-4B8C-83A1-F6EECF244321}">
                <p14:modId xmlns:p14="http://schemas.microsoft.com/office/powerpoint/2010/main" val="2172662066"/>
              </p:ext>
            </p:extLst>
          </p:nvPr>
        </p:nvGraphicFramePr>
        <p:xfrm>
          <a:off x="2533008" y="6219032"/>
          <a:ext cx="5955441" cy="569696"/>
        </p:xfrm>
        <a:graphic>
          <a:graphicData uri="http://schemas.openxmlformats.org/drawingml/2006/table">
            <a:tbl>
              <a:tblPr firstRow="1" bandRow="1"/>
              <a:tblGrid>
                <a:gridCol w="1117635">
                  <a:extLst>
                    <a:ext uri="{9D8B030D-6E8A-4147-A177-3AD203B41FA5}">
                      <a16:colId xmlns:a16="http://schemas.microsoft.com/office/drawing/2014/main" xmlns="" val="20000"/>
                    </a:ext>
                  </a:extLst>
                </a:gridCol>
                <a:gridCol w="875403">
                  <a:extLst>
                    <a:ext uri="{9D8B030D-6E8A-4147-A177-3AD203B41FA5}">
                      <a16:colId xmlns:a16="http://schemas.microsoft.com/office/drawing/2014/main" xmlns="" val="20001"/>
                    </a:ext>
                  </a:extLst>
                </a:gridCol>
                <a:gridCol w="1206137">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895733">
                  <a:extLst>
                    <a:ext uri="{9D8B030D-6E8A-4147-A177-3AD203B41FA5}">
                      <a16:colId xmlns:a16="http://schemas.microsoft.com/office/drawing/2014/main" xmlns="" val="20004"/>
                    </a:ext>
                  </a:extLst>
                </a:gridCol>
                <a:gridCol w="869933">
                  <a:extLst>
                    <a:ext uri="{9D8B030D-6E8A-4147-A177-3AD203B41FA5}">
                      <a16:colId xmlns:a16="http://schemas.microsoft.com/office/drawing/2014/main" xmlns="" val="20005"/>
                    </a:ext>
                  </a:extLst>
                </a:gridCol>
              </a:tblGrid>
              <a:tr h="223339">
                <a:tc>
                  <a:txBody>
                    <a:bodyPr/>
                    <a:lstStyle/>
                    <a:p>
                      <a:pPr algn="ctr"/>
                      <a:r>
                        <a:rPr lang="en-US" sz="1100" b="0" baseline="0" dirty="0">
                          <a:solidFill>
                            <a:schemeClr val="bg1"/>
                          </a:solidFill>
                          <a:effectLst/>
                          <a:latin typeface="Calibri" charset="0"/>
                        </a:rPr>
                        <a:t>Recognition</a:t>
                      </a:r>
                    </a:p>
                  </a:txBody>
                  <a:tcPr anchor="ctr">
                    <a:solidFill>
                      <a:schemeClr val="accent2"/>
                    </a:solidFill>
                  </a:tcPr>
                </a:tc>
                <a:tc>
                  <a:txBody>
                    <a:bodyPr/>
                    <a:lstStyle/>
                    <a:p>
                      <a:pPr algn="ctr"/>
                      <a:r>
                        <a:rPr lang="en-US" sz="1100" b="0" dirty="0">
                          <a:solidFill>
                            <a:schemeClr val="bg1"/>
                          </a:solidFill>
                          <a:effectLst/>
                          <a:latin typeface="Calibri" charset="0"/>
                        </a:rPr>
                        <a:t>Prevention</a:t>
                      </a:r>
                    </a:p>
                  </a:txBody>
                  <a:tcPr anchor="ctr">
                    <a:solidFill>
                      <a:schemeClr val="accent2"/>
                    </a:solidFill>
                  </a:tcPr>
                </a:tc>
                <a:tc>
                  <a:txBody>
                    <a:bodyPr/>
                    <a:lstStyle/>
                    <a:p>
                      <a:pPr algn="ctr"/>
                      <a:r>
                        <a:rPr lang="en-US" sz="1100" b="0" dirty="0">
                          <a:solidFill>
                            <a:schemeClr val="bg1"/>
                          </a:solidFill>
                          <a:effectLst/>
                          <a:latin typeface="Calibri" charset="0"/>
                        </a:rPr>
                        <a:t>Protection</a:t>
                      </a:r>
                    </a:p>
                  </a:txBody>
                  <a:tcPr anchor="ctr">
                    <a:solidFill>
                      <a:schemeClr val="accent2"/>
                    </a:solidFill>
                  </a:tcPr>
                </a:tc>
                <a:tc>
                  <a:txBody>
                    <a:bodyPr/>
                    <a:lstStyle/>
                    <a:p>
                      <a:pPr algn="ctr"/>
                      <a:r>
                        <a:rPr lang="en-US" sz="1100" b="0" dirty="0">
                          <a:solidFill>
                            <a:schemeClr val="bg1"/>
                          </a:solidFill>
                          <a:effectLst/>
                          <a:latin typeface="Calibri" charset="0"/>
                        </a:rPr>
                        <a:t>Mitigation</a:t>
                      </a:r>
                    </a:p>
                  </a:txBody>
                  <a:tcPr anchor="ctr">
                    <a:solidFill>
                      <a:schemeClr val="accent2"/>
                    </a:solidFill>
                  </a:tcPr>
                </a:tc>
                <a:tc>
                  <a:txBody>
                    <a:bodyPr/>
                    <a:lstStyle/>
                    <a:p>
                      <a:pPr algn="ctr"/>
                      <a:r>
                        <a:rPr lang="en-US" sz="1100" b="1" dirty="0">
                          <a:solidFill>
                            <a:schemeClr val="bg1"/>
                          </a:solidFill>
                          <a:effectLst/>
                          <a:latin typeface="Calibri" charset="0"/>
                        </a:rPr>
                        <a:t>Response</a:t>
                      </a:r>
                    </a:p>
                  </a:txBody>
                  <a:tcPr anchor="ctr">
                    <a:solidFill>
                      <a:srgbClr val="002F80"/>
                    </a:solidFill>
                  </a:tcPr>
                </a:tc>
                <a:tc>
                  <a:txBody>
                    <a:bodyPr/>
                    <a:lstStyle/>
                    <a:p>
                      <a:pPr algn="ctr"/>
                      <a:r>
                        <a:rPr lang="en-US" sz="1100" b="0" dirty="0">
                          <a:solidFill>
                            <a:schemeClr val="bg1"/>
                          </a:solidFill>
                          <a:effectLst/>
                          <a:latin typeface="Calibri" charset="0"/>
                        </a:rPr>
                        <a:t>Recovery</a:t>
                      </a:r>
                    </a:p>
                  </a:txBody>
                  <a:tcPr anchor="ctr">
                    <a:solidFill>
                      <a:schemeClr val="accent2"/>
                    </a:solidFill>
                  </a:tcPr>
                </a:tc>
                <a:extLst>
                  <a:ext uri="{0D108BD9-81ED-4DB2-BD59-A6C34878D82A}">
                    <a16:rowId xmlns:a16="http://schemas.microsoft.com/office/drawing/2014/main" xmlns="" val="10000"/>
                  </a:ext>
                </a:extLst>
              </a:tr>
              <a:tr h="310616">
                <a:tc>
                  <a:txBody>
                    <a:bodyPr/>
                    <a:lstStyle/>
                    <a:p>
                      <a:pPr algn="ctr"/>
                      <a:r>
                        <a:rPr lang="en-US" sz="1100" b="0" baseline="0" dirty="0">
                          <a:solidFill>
                            <a:schemeClr val="bg1"/>
                          </a:solidFill>
                          <a:effectLst/>
                          <a:latin typeface="Calibri" charset="0"/>
                        </a:rPr>
                        <a:t>Planning Team</a:t>
                      </a:r>
                    </a:p>
                  </a:txBody>
                  <a:tcPr anchor="ctr">
                    <a:solidFill>
                      <a:schemeClr val="accent2"/>
                    </a:solidFill>
                  </a:tcPr>
                </a:tc>
                <a:tc>
                  <a:txBody>
                    <a:bodyPr/>
                    <a:lstStyle/>
                    <a:p>
                      <a:pPr algn="ctr"/>
                      <a:r>
                        <a:rPr lang="en-US" sz="1100" b="0" dirty="0">
                          <a:solidFill>
                            <a:schemeClr val="bg1"/>
                          </a:solidFill>
                          <a:effectLst/>
                          <a:latin typeface="Calibri" charset="0"/>
                        </a:rPr>
                        <a:t>Assess</a:t>
                      </a:r>
                      <a:r>
                        <a:rPr lang="en-US" sz="1100" b="0" baseline="0" dirty="0">
                          <a:solidFill>
                            <a:schemeClr val="bg1"/>
                          </a:solidFill>
                          <a:effectLst/>
                          <a:latin typeface="Calibri" charset="0"/>
                        </a:rPr>
                        <a:t> Risk</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Goals/Objectives</a:t>
                      </a:r>
                    </a:p>
                  </a:txBody>
                  <a:tcPr anchor="ctr">
                    <a:solidFill>
                      <a:schemeClr val="accent2"/>
                    </a:solidFill>
                  </a:tcPr>
                </a:tc>
                <a:tc>
                  <a:txBody>
                    <a:bodyPr/>
                    <a:lstStyle/>
                    <a:p>
                      <a:pPr algn="ctr"/>
                      <a:r>
                        <a:rPr lang="en-US" sz="1100" b="0" dirty="0">
                          <a:solidFill>
                            <a:schemeClr val="bg1"/>
                          </a:solidFill>
                          <a:effectLst/>
                          <a:latin typeface="Calibri" charset="0"/>
                        </a:rPr>
                        <a:t>Develop</a:t>
                      </a:r>
                      <a:r>
                        <a:rPr lang="en-US" sz="1100" b="0" baseline="0" dirty="0">
                          <a:solidFill>
                            <a:schemeClr val="bg1"/>
                          </a:solidFill>
                          <a:effectLst/>
                          <a:latin typeface="Calibri" charset="0"/>
                        </a:rPr>
                        <a:t> Plan</a:t>
                      </a:r>
                      <a:endParaRPr lang="en-US" sz="1100" b="0" dirty="0">
                        <a:solidFill>
                          <a:schemeClr val="bg1"/>
                        </a:solidFill>
                        <a:effectLst/>
                        <a:latin typeface="Calibri" charset="0"/>
                      </a:endParaRPr>
                    </a:p>
                  </a:txBody>
                  <a:tcPr anchor="ctr">
                    <a:solidFill>
                      <a:schemeClr val="accent2"/>
                    </a:solidFill>
                  </a:tcPr>
                </a:tc>
                <a:tc>
                  <a:txBody>
                    <a:bodyPr/>
                    <a:lstStyle/>
                    <a:p>
                      <a:pPr algn="ctr"/>
                      <a:r>
                        <a:rPr lang="en-US" sz="1100" b="0" dirty="0">
                          <a:solidFill>
                            <a:schemeClr val="bg1"/>
                          </a:solidFill>
                          <a:effectLst/>
                          <a:latin typeface="Calibri" charset="0"/>
                        </a:rPr>
                        <a:t>Draft Plan</a:t>
                      </a:r>
                    </a:p>
                  </a:txBody>
                  <a:tcPr anchor="ctr">
                    <a:solidFill>
                      <a:schemeClr val="accent2"/>
                    </a:solidFill>
                  </a:tcPr>
                </a:tc>
                <a:tc>
                  <a:txBody>
                    <a:bodyPr/>
                    <a:lstStyle/>
                    <a:p>
                      <a:pPr algn="ctr"/>
                      <a:r>
                        <a:rPr lang="en-US" sz="1100" b="0" dirty="0">
                          <a:solidFill>
                            <a:schemeClr val="bg1"/>
                          </a:solidFill>
                          <a:effectLst/>
                          <a:latin typeface="Calibri" charset="0"/>
                        </a:rPr>
                        <a:t>Implement</a:t>
                      </a:r>
                    </a:p>
                  </a:txBody>
                  <a:tcPr anchor="ctr">
                    <a:solidFill>
                      <a:schemeClr val="accent2"/>
                    </a:solidFill>
                  </a:tcPr>
                </a:tc>
                <a:extLst>
                  <a:ext uri="{0D108BD9-81ED-4DB2-BD59-A6C34878D82A}">
                    <a16:rowId xmlns:a16="http://schemas.microsoft.com/office/drawing/2014/main" xmlns="" val="10001"/>
                  </a:ext>
                </a:extLst>
              </a:tr>
            </a:tbl>
          </a:graphicData>
        </a:graphic>
      </p:graphicFrame>
      <p:sp>
        <p:nvSpPr>
          <p:cNvPr id="8" name="Slide Number"/>
          <p:cNvSpPr>
            <a:spLocks noGrp="1"/>
          </p:cNvSpPr>
          <p:nvPr>
            <p:ph type="sldNum" sz="quarter" idx="12"/>
          </p:nvPr>
        </p:nvSpPr>
        <p:spPr>
          <a:xfrm>
            <a:off x="6835420" y="6356350"/>
            <a:ext cx="2133598"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6FE8A4B-AB2E-554E-B22A-A37F9BB0C36A}" type="slidenum">
              <a:rPr kumimoji="0" lang="en-US" sz="1800" b="1" i="0" u="none" strike="noStrike" kern="0" cap="none" spc="0" normalizeH="0" baseline="0" noProof="0" smtClean="0">
                <a:ln>
                  <a:noFill/>
                </a:ln>
                <a:solidFill>
                  <a:srgbClr val="F8F8F8"/>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1" i="0" u="none" strike="noStrike" kern="0" cap="none" spc="0" normalizeH="0" baseline="0" noProof="0" dirty="0">
              <a:ln>
                <a:noFill/>
              </a:ln>
              <a:solidFill>
                <a:srgbClr val="F8F8F8"/>
              </a:solidFill>
              <a:effectLst/>
              <a:uLnTx/>
              <a:uFillTx/>
            </a:endParaRPr>
          </a:p>
        </p:txBody>
      </p:sp>
    </p:spTree>
    <p:extLst>
      <p:ext uri="{BB962C8B-B14F-4D97-AF65-F5344CB8AC3E}">
        <p14:creationId xmlns:p14="http://schemas.microsoft.com/office/powerpoint/2010/main" val="2548379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Active Shooter Template">
  <a:themeElements>
    <a:clrScheme name="Homeland Security">
      <a:dk1>
        <a:srgbClr val="363636"/>
      </a:dk1>
      <a:lt1>
        <a:srgbClr val="F8F8F8"/>
      </a:lt1>
      <a:dk2>
        <a:srgbClr val="002F80"/>
      </a:dk2>
      <a:lt2>
        <a:srgbClr val="F8F8F8"/>
      </a:lt2>
      <a:accent1>
        <a:srgbClr val="0070B2"/>
      </a:accent1>
      <a:accent2>
        <a:srgbClr val="A50021"/>
      </a:accent2>
      <a:accent3>
        <a:srgbClr val="598600"/>
      </a:accent3>
      <a:accent4>
        <a:srgbClr val="B0B1B3"/>
      </a:accent4>
      <a:accent5>
        <a:srgbClr val="36363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Active Shooter Template">
  <a:themeElements>
    <a:clrScheme name="Homeland Security">
      <a:dk1>
        <a:srgbClr val="363636"/>
      </a:dk1>
      <a:lt1>
        <a:srgbClr val="F8F8F8"/>
      </a:lt1>
      <a:dk2>
        <a:srgbClr val="002F80"/>
      </a:dk2>
      <a:lt2>
        <a:srgbClr val="F8F8F8"/>
      </a:lt2>
      <a:accent1>
        <a:srgbClr val="0070B2"/>
      </a:accent1>
      <a:accent2>
        <a:srgbClr val="A50021"/>
      </a:accent2>
      <a:accent3>
        <a:srgbClr val="598600"/>
      </a:accent3>
      <a:accent4>
        <a:srgbClr val="B0B1B3"/>
      </a:accent4>
      <a:accent5>
        <a:srgbClr val="36363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Active Shooter Template">
  <a:themeElements>
    <a:clrScheme name="Homeland Security">
      <a:dk1>
        <a:srgbClr val="363636"/>
      </a:dk1>
      <a:lt1>
        <a:srgbClr val="F8F8F8"/>
      </a:lt1>
      <a:dk2>
        <a:srgbClr val="002F80"/>
      </a:dk2>
      <a:lt2>
        <a:srgbClr val="F8F8F8"/>
      </a:lt2>
      <a:accent1>
        <a:srgbClr val="0070B2"/>
      </a:accent1>
      <a:accent2>
        <a:srgbClr val="A50021"/>
      </a:accent2>
      <a:accent3>
        <a:srgbClr val="598600"/>
      </a:accent3>
      <a:accent4>
        <a:srgbClr val="B0B1B3"/>
      </a:accent4>
      <a:accent5>
        <a:srgbClr val="36363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ctive Shooter Template">
  <a:themeElements>
    <a:clrScheme name="Homeland Security">
      <a:dk1>
        <a:srgbClr val="363636"/>
      </a:dk1>
      <a:lt1>
        <a:srgbClr val="F8F8F8"/>
      </a:lt1>
      <a:dk2>
        <a:srgbClr val="002F80"/>
      </a:dk2>
      <a:lt2>
        <a:srgbClr val="F8F8F8"/>
      </a:lt2>
      <a:accent1>
        <a:srgbClr val="0070B2"/>
      </a:accent1>
      <a:accent2>
        <a:srgbClr val="A50021"/>
      </a:accent2>
      <a:accent3>
        <a:srgbClr val="598600"/>
      </a:accent3>
      <a:accent4>
        <a:srgbClr val="B0B1B3"/>
      </a:accent4>
      <a:accent5>
        <a:srgbClr val="36363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4018</TotalTime>
  <Words>4095</Words>
  <Application>Microsoft Office PowerPoint</Application>
  <PresentationFormat>On-screen Show (4:3)</PresentationFormat>
  <Paragraphs>587</Paragraphs>
  <Slides>20</Slides>
  <Notes>20</Notes>
  <HiddenSlides>0</HiddenSlides>
  <MMClips>4</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Active Shooter Template</vt:lpstr>
      <vt:lpstr>3_Active Shooter Template</vt:lpstr>
      <vt:lpstr>4_Active Shooter Template</vt:lpstr>
      <vt:lpstr>1_Active Shooter Template</vt:lpstr>
      <vt:lpstr>Module 5</vt:lpstr>
      <vt:lpstr>Incident Response Times</vt:lpstr>
      <vt:lpstr>Situational Awareness</vt:lpstr>
      <vt:lpstr>Law Enforcement Priorities</vt:lpstr>
      <vt:lpstr>The First Minutes </vt:lpstr>
      <vt:lpstr>First Officers on the Scene</vt:lpstr>
      <vt:lpstr>Integrated Rescue Task Force</vt:lpstr>
      <vt:lpstr>Tactical Emergency Casualty Care</vt:lpstr>
      <vt:lpstr>UC Santa Barbara: 5/23/14</vt:lpstr>
      <vt:lpstr>Responder Liaison</vt:lpstr>
      <vt:lpstr>Coordinated Public Information</vt:lpstr>
      <vt:lpstr>Media Report</vt:lpstr>
      <vt:lpstr>Media Response</vt:lpstr>
      <vt:lpstr>Disabilities and Access and Functional Needs</vt:lpstr>
      <vt:lpstr>Inclusive Planning Considerations</vt:lpstr>
      <vt:lpstr>Step 5 in the Planning Process</vt:lpstr>
      <vt:lpstr>Plan Structure</vt:lpstr>
      <vt:lpstr>Preparation and Planning Actions</vt:lpstr>
      <vt:lpstr>Module 5 Planning Activity</vt:lpstr>
      <vt:lpstr>Break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Shooter Workshop Module 5</dc:title>
  <dc:creator>U.S. Department of Homeland Security</dc:creator>
  <cp:lastModifiedBy>Zachary A. Henry, III</cp:lastModifiedBy>
  <cp:revision>327</cp:revision>
  <cp:lastPrinted>2016-06-24T14:11:02Z</cp:lastPrinted>
  <dcterms:created xsi:type="dcterms:W3CDTF">2016-02-24T19:06:58Z</dcterms:created>
  <dcterms:modified xsi:type="dcterms:W3CDTF">2017-01-13T15:40:41Z</dcterms:modified>
</cp:coreProperties>
</file>